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58" r:id="rId2"/>
    <p:sldId id="295" r:id="rId3"/>
    <p:sldId id="267" r:id="rId4"/>
    <p:sldId id="289" r:id="rId5"/>
    <p:sldId id="265" r:id="rId6"/>
    <p:sldId id="268" r:id="rId7"/>
    <p:sldId id="269" r:id="rId8"/>
    <p:sldId id="274" r:id="rId9"/>
    <p:sldId id="275" r:id="rId10"/>
    <p:sldId id="287" r:id="rId11"/>
    <p:sldId id="291" r:id="rId12"/>
    <p:sldId id="292" r:id="rId13"/>
    <p:sldId id="294" r:id="rId14"/>
    <p:sldId id="276" r:id="rId15"/>
    <p:sldId id="290" r:id="rId16"/>
    <p:sldId id="278" r:id="rId17"/>
    <p:sldId id="277" r:id="rId18"/>
    <p:sldId id="261" r:id="rId19"/>
    <p:sldId id="279" r:id="rId20"/>
    <p:sldId id="280" r:id="rId21"/>
    <p:sldId id="281" r:id="rId22"/>
    <p:sldId id="266" r:id="rId23"/>
    <p:sldId id="257" r:id="rId24"/>
    <p:sldId id="282" r:id="rId25"/>
  </p:sldIdLst>
  <p:sldSz cx="9144000" cy="6858000" type="screen4x3"/>
  <p:notesSz cx="9753600" cy="66690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3A1354A-8520-9448-9D6B-BB802F89FF53}">
          <p14:sldIdLst>
            <p14:sldId id="258"/>
            <p14:sldId id="295"/>
          </p14:sldIdLst>
        </p14:section>
        <p14:section name="1" id="{3B6DF408-1BFE-344D-8F6C-7046B197B3EB}">
          <p14:sldIdLst>
            <p14:sldId id="267"/>
            <p14:sldId id="289"/>
            <p14:sldId id="265"/>
            <p14:sldId id="268"/>
            <p14:sldId id="269"/>
          </p14:sldIdLst>
        </p14:section>
        <p14:section name="2" id="{4BD629E1-A065-2545-A16D-EA636B6DF99C}">
          <p14:sldIdLst>
            <p14:sldId id="274"/>
            <p14:sldId id="275"/>
            <p14:sldId id="287"/>
            <p14:sldId id="291"/>
            <p14:sldId id="292"/>
            <p14:sldId id="294"/>
            <p14:sldId id="276"/>
            <p14:sldId id="290"/>
            <p14:sldId id="278"/>
            <p14:sldId id="277"/>
            <p14:sldId id="261"/>
            <p14:sldId id="279"/>
            <p14:sldId id="280"/>
            <p14:sldId id="281"/>
            <p14:sldId id="266"/>
          </p14:sldIdLst>
        </p14:section>
        <p14:section name="3" id="{305DBA99-256B-5A40-B3EC-2A7DEDC2FE22}">
          <p14:sldIdLst>
            <p14:sldId id="257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332" autoAdjust="0"/>
  </p:normalViewPr>
  <p:slideViewPr>
    <p:cSldViewPr>
      <p:cViewPr varScale="1">
        <p:scale>
          <a:sx n="64" d="100"/>
          <a:sy n="6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226" y="-96"/>
      </p:cViewPr>
      <p:guideLst>
        <p:guide orient="horz" pos="2101"/>
        <p:guide pos="30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24783" y="0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D902E-015E-AE4E-A2F5-D35C24A59495}" type="datetimeFigureOut">
              <a:rPr lang="de-DE" smtClean="0"/>
              <a:t>22.03.2012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334476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24783" y="6334476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DDD5-0F24-9946-AC94-9ECAEB843D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4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24783" y="0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751ED-1439-4376-B7FC-C874B23EDD4D}" type="datetimeFigureOut">
              <a:rPr lang="de-DE" smtClean="0"/>
              <a:t>22.03.2012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75361" y="3167817"/>
            <a:ext cx="7802879" cy="3001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34476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24783" y="6334476"/>
            <a:ext cx="4226560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E8469-0698-49A6-B7A7-A0F758F22A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256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Normdatei" TargetMode="External"/><Relationship Id="rId7" Type="http://schemas.openxmlformats.org/officeDocument/2006/relationships/hyperlink" Target="http://de.wikipedia.org/wiki/Konkordanz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Datensatz" TargetMode="External"/><Relationship Id="rId5" Type="http://schemas.openxmlformats.org/officeDocument/2006/relationships/hyperlink" Target="http://de.wikipedia.org/wiki/Personennamendatei" TargetMode="External"/><Relationship Id="rId4" Type="http://schemas.openxmlformats.org/officeDocument/2006/relationships/hyperlink" Target="http://de.wikipedia.org/wiki/Nationalbibliothek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</a:t>
            </a:r>
            <a:r>
              <a:rPr lang="de-DE" baseline="0" dirty="0" smtClean="0"/>
              <a:t> GEOMAR Bibliothek ist zusammen mit der Zentralbibliothek der Weltwirtschaft und der Universitätsbibliothek Kiel assoziierte Partnerin im </a:t>
            </a:r>
            <a:r>
              <a:rPr lang="de-DE" baseline="0" dirty="0" err="1" smtClean="0"/>
              <a:t>PubFlow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Das wirft die Frage auf, wo sich die Bibliotheken im Projekt sehen.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Hier ist ein Beispiel für einen Autoren, der mit verschiedenen Schreibweisen zitiert wird – und dessen Name auch von anderen Wissenschaftlern getragen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787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Deutschland werden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daher Normdaten zu Organisationen (Körperschaften) und Personen in der Deutschen Nationalbibliothek aufgenommen.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19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Die Normdaten </a:t>
            </a:r>
            <a:r>
              <a:rPr lang="de-DE" baseline="0" dirty="0" smtClean="0"/>
              <a:t>für Personennamen (PND) und für Körperschaften verknüpfen also verschiedene Schreibweisen und Abkürzungen zu einem Haupteintrag – man kann also mit verschiedenen Schreibweisen suchen, findet ein und dasselbe Institut, bzw. einen ganz bestimmten Autoren und die damit verknüpften Veröffentlichungen.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Diese Möglichkeit sollte man übertragen auf alles was eine Person erschaffen hat, also auch auf Daten.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Aber PROBLEM: für die Normdatensätze gibt es – noch – keine Abfragemöglichkeiten, die man automatisch in den Workflow einbauen.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In den letzten Jahren wird in Deutschland verstärkt die Vergabe von PNDs für Autoren, die in Deutschland leben, forciert, mit dem Ziel, ein Pendant zu der Library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Congress</a:t>
            </a:r>
            <a:r>
              <a:rPr lang="de-DE" baseline="0" dirty="0" smtClean="0"/>
              <a:t> ID für amerikanische Autoren zu haben. Da es bisher noch keine über die Grenzen hinaus gültige „Welt-ID“ für Autoren gibt, will man die vorhandenen </a:t>
            </a:r>
            <a:r>
              <a:rPr lang="de-DE" baseline="0" dirty="0" err="1" smtClean="0"/>
              <a:t>Ids</a:t>
            </a:r>
            <a:r>
              <a:rPr lang="de-DE" baseline="0" dirty="0" smtClean="0"/>
              <a:t> (eben </a:t>
            </a:r>
            <a:r>
              <a:rPr lang="de-DE" baseline="0" dirty="0" err="1" smtClean="0"/>
              <a:t>pnd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loc</a:t>
            </a:r>
            <a:r>
              <a:rPr lang="de-DE" baseline="0" dirty="0" smtClean="0"/>
              <a:t>, und im Weiteren z.B. die Researcher ID vom </a:t>
            </a:r>
            <a:r>
              <a:rPr lang="de-DE" baseline="0" dirty="0" err="1" smtClean="0"/>
              <a:t>WoS</a:t>
            </a:r>
            <a:r>
              <a:rPr lang="de-DE" baseline="0" dirty="0" smtClean="0"/>
              <a:t>) zusammenführen.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771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b="1" dirty="0" smtClean="0"/>
              <a:t>Virtual International Authority File</a:t>
            </a:r>
            <a:r>
              <a:rPr lang="de-DE" dirty="0" smtClean="0"/>
              <a:t> (</a:t>
            </a:r>
            <a:r>
              <a:rPr lang="de-DE" b="1" dirty="0" smtClean="0"/>
              <a:t>VIAF</a:t>
            </a:r>
            <a:r>
              <a:rPr lang="de-DE" dirty="0" smtClean="0"/>
              <a:t>) ist eine virtuelle internationale </a:t>
            </a:r>
            <a:r>
              <a:rPr lang="de-DE" dirty="0" smtClean="0">
                <a:hlinkClick r:id="rId3" tooltip="Normdatei"/>
              </a:rPr>
              <a:t>Normdatei</a:t>
            </a:r>
            <a:r>
              <a:rPr lang="de-DE" dirty="0" smtClean="0"/>
              <a:t> für Personendaten. Es ist ein Gemeinschaftsprojekt mehrerer </a:t>
            </a:r>
            <a:r>
              <a:rPr lang="de-DE" dirty="0" smtClean="0">
                <a:hlinkClick r:id="rId4" tooltip="Nationalbibliothek"/>
              </a:rPr>
              <a:t>Nationalbibliotheken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Ziel des VIAF ist die Verknüpfung nationaler Normdateien (wie der deutschen </a:t>
            </a:r>
            <a:r>
              <a:rPr lang="de-DE" dirty="0" smtClean="0">
                <a:hlinkClick r:id="rId5" tooltip="Personennamendatei"/>
              </a:rPr>
              <a:t>Personennamendatei</a:t>
            </a:r>
            <a:r>
              <a:rPr lang="de-DE" dirty="0" smtClean="0"/>
              <a:t>) zu einer weltweit einheitlichen virtuellen Normdatei. Dabei werden die Datenbestände zusammengeführt und identische </a:t>
            </a:r>
            <a:r>
              <a:rPr lang="de-DE" dirty="0" smtClean="0">
                <a:hlinkClick r:id="rId6" tooltip="Datensatz"/>
              </a:rPr>
              <a:t>Datensätze</a:t>
            </a:r>
            <a:r>
              <a:rPr lang="de-DE" dirty="0" smtClean="0"/>
              <a:t> in einer </a:t>
            </a:r>
            <a:r>
              <a:rPr lang="de-DE" dirty="0" err="1" smtClean="0">
                <a:hlinkClick r:id="rId7" tooltip="Konkordanz"/>
              </a:rPr>
              <a:t>Konkordanzdatei</a:t>
            </a:r>
            <a:r>
              <a:rPr lang="de-DE" dirty="0" smtClean="0"/>
              <a:t> verlinkt. Die Daten werden online zur Verfügung für Recherchen, den Datenaustausch und die gemeinsame Datennutzung.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Teilnehmende Nationalbibliotheken sind z.B.</a:t>
            </a:r>
            <a:r>
              <a:rPr lang="de-DE" baseline="0" dirty="0" smtClean="0"/>
              <a:t> die der Länder </a:t>
            </a:r>
            <a:r>
              <a:rPr lang="de-DE" sz="1200" dirty="0" smtClean="0"/>
              <a:t>Amerika, Deutschland, Ägypten, Australien, Belgien und Frankreich, Israel, Italien, Kanada, Russland, </a:t>
            </a:r>
            <a:r>
              <a:rPr lang="de-DE" sz="1200" dirty="0" err="1" smtClean="0"/>
              <a:t>etc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Zurzeit enthält die Datenbank nur Personennamen. Zu einem späteren Zeitpunkt werden auch Körperschaften und geographische Namen in die Datenbank integriert.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49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sucht</a:t>
            </a:r>
            <a:r>
              <a:rPr lang="de-DE" baseline="0" dirty="0" smtClean="0"/>
              <a:t> der normale Nutzer von außen? Zumeist über das Paper in der Publikationsdatenbank</a:t>
            </a:r>
          </a:p>
          <a:p>
            <a:r>
              <a:rPr lang="de-DE" baseline="0" dirty="0" smtClean="0"/>
              <a:t>Abgesehen von der Suche über Autoren und Organisationen sucht man zumeist über Schlagworte.</a:t>
            </a:r>
          </a:p>
          <a:p>
            <a:r>
              <a:rPr lang="de-DE" baseline="0" dirty="0" smtClean="0"/>
              <a:t>PROBLEM: vernünftige Schlagworte gibt es nur bei Zeitschriftenartikeln, Berichte etc. haben meist keine Schlagworte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66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FRAGE: Wie wichtig sind heutzutage Schlagworte? Reicht die Volltextsuche aus?</a:t>
            </a:r>
          </a:p>
          <a:p>
            <a:r>
              <a:rPr lang="de-DE" baseline="0" dirty="0" smtClean="0"/>
              <a:t>Wenn wichtig – wie bekommen wir sie? Und wie vereinheitlichen wir sie?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66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Das Projekt MDI-DE (Marine Dateninfrastruktur Deutschland) plant im Projektverlauf einen Thesaurus „Meer und Küsten“ – wir stehen in Verbindung und werden miteinander arbeiten, um einen gemeinsamen Thesaurus zu erstellen – oder – realistischer – ein Portal für existierende Thesauri verschiedener Herkunft zu bauen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Danach HELA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5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HELA:</a:t>
            </a:r>
          </a:p>
          <a:p>
            <a:r>
              <a:rPr lang="de-DE" dirty="0" smtClean="0"/>
              <a:t>Man kann natürlich auch direkt in den Daten suchen….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49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der Datendatenbank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Pangaea</a:t>
            </a:r>
            <a:r>
              <a:rPr lang="de-DE" baseline="0" dirty="0" smtClean="0"/>
              <a:t> gibt es eine Suche – hier kann man zwar nicht nach Schlagworten suchen, aber nach Parametern, dem Titel des Datensatzes und der Reference (Autoren, Titel, Organisation und DOI der Publikation)</a:t>
            </a:r>
          </a:p>
          <a:p>
            <a:r>
              <a:rPr lang="de-DE" baseline="0" dirty="0" smtClean="0"/>
              <a:t>Frage: Braucht man die Suche nach zusätzlichen Schlagworten?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815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Mögl. Lösung: es gibt ein zusätzliches Feld „Comment“ – hier ist z.B. die Beschreibung des Datensatzes eingegeben.</a:t>
            </a:r>
          </a:p>
          <a:p>
            <a:r>
              <a:rPr lang="de-DE" baseline="0" dirty="0" smtClean="0"/>
              <a:t>PROBLEM: auch hier gibt es keine Standardvorgaben – Synonyme oder verschiedene Schreibweisen werden nicht zusammengefügt.</a:t>
            </a:r>
          </a:p>
          <a:p>
            <a:r>
              <a:rPr lang="de-DE" baseline="0" dirty="0" smtClean="0"/>
              <a:t>Bsp. Englisch – Deutsch (</a:t>
            </a:r>
            <a:r>
              <a:rPr lang="de-DE" baseline="0" dirty="0" err="1" smtClean="0"/>
              <a:t>Salinity</a:t>
            </a:r>
            <a:r>
              <a:rPr lang="de-DE" baseline="0" dirty="0" smtClean="0"/>
              <a:t> – Salzgehalt)</a:t>
            </a:r>
          </a:p>
          <a:p>
            <a:r>
              <a:rPr lang="de-DE" baseline="0" dirty="0" smtClean="0"/>
              <a:t>Außerdem: bei </a:t>
            </a:r>
            <a:r>
              <a:rPr lang="de-DE" baseline="0" dirty="0" err="1" smtClean="0"/>
              <a:t>Pangaea</a:t>
            </a:r>
            <a:r>
              <a:rPr lang="de-DE" baseline="0" dirty="0" smtClean="0"/>
              <a:t> wird noch der Standardzeichensatz und noch nicht UTF8 eingesetzt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Danach : BARBARA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91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Wir wollen hier kurz auf die Rolle der Bibliotheken eingehen.</a:t>
            </a:r>
          </a:p>
          <a:p>
            <a:r>
              <a:rPr lang="de-DE" baseline="0" dirty="0" smtClean="0"/>
              <a:t>Da in der Pilotphase des Projektes Daten aus dem GEOMAR benutzt werden, haben wir uns darauf verständigt, die bereits in Anwendung befindliche Publikationsdatenbank des GEOMAR,  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 als Beispiel für die Bibliotheken heranzuziehen.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66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BARBARA:</a:t>
            </a:r>
          </a:p>
          <a:p>
            <a:endParaRPr lang="de-DE" dirty="0" smtClean="0"/>
          </a:p>
          <a:p>
            <a:r>
              <a:rPr lang="de-DE" dirty="0" smtClean="0"/>
              <a:t>Bisher</a:t>
            </a:r>
            <a:r>
              <a:rPr lang="de-DE" baseline="0" dirty="0" smtClean="0"/>
              <a:t> hatten wir die Suche über Publikationen und Daten erwähnt. </a:t>
            </a:r>
          </a:p>
          <a:p>
            <a:r>
              <a:rPr lang="de-DE" baseline="0" dirty="0" smtClean="0"/>
              <a:t>Seit kurzem sind die Daten aber auch über die Publikationen in den Seiten von Verlagen verknüpft.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674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Pangaea</a:t>
            </a:r>
            <a:r>
              <a:rPr lang="de-DE" dirty="0" smtClean="0"/>
              <a:t> hat mit </a:t>
            </a:r>
            <a:r>
              <a:rPr lang="de-DE" dirty="0" err="1" smtClean="0"/>
              <a:t>Elsevier</a:t>
            </a:r>
            <a:r>
              <a:rPr lang="de-DE" dirty="0" smtClean="0"/>
              <a:t> ein Abkommen geschlossen. In den „Guidelines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Authors</a:t>
            </a:r>
            <a:r>
              <a:rPr lang="de-DE" dirty="0" smtClean="0"/>
              <a:t>“ der für die Geowissenschaften wichtigen Zeitschriften wird den Autoren angeboten, ihre Daten direkt 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Pangaea</a:t>
            </a:r>
            <a:r>
              <a:rPr lang="de-DE" baseline="0" dirty="0" smtClean="0"/>
              <a:t> zu speichern.</a:t>
            </a:r>
          </a:p>
          <a:p>
            <a:r>
              <a:rPr lang="de-DE" baseline="0" dirty="0" smtClean="0"/>
              <a:t>Wenn man dann in Science direkt sucht, …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07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… wird automatisch </a:t>
            </a:r>
            <a:r>
              <a:rPr lang="de-DE" baseline="0" dirty="0" err="1" smtClean="0"/>
              <a:t>Pangaea</a:t>
            </a:r>
            <a:r>
              <a:rPr lang="de-DE" baseline="0" dirty="0" smtClean="0"/>
              <a:t> nach einem Datensatz abgefragt und – falls vorhanden - angezeigt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442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gibt noch einige neue Themen, über</a:t>
            </a:r>
            <a:r>
              <a:rPr lang="de-DE" baseline="0" dirty="0" smtClean="0"/>
              <a:t> die man lange diskutieren könnte…</a:t>
            </a:r>
          </a:p>
          <a:p>
            <a:r>
              <a:rPr lang="de-DE" baseline="0" dirty="0" smtClean="0"/>
              <a:t>Wird es in der Zukunft veröffentlichte Daten geben, die nicht mit einem Paper verknüpft sind? Wenn ja, sollten diese Daten nicht auch in ein Repository aufgenommen werden?</a:t>
            </a:r>
          </a:p>
          <a:p>
            <a:r>
              <a:rPr lang="de-DE" baseline="0" dirty="0" smtClean="0"/>
              <a:t>Auch die </a:t>
            </a:r>
            <a:r>
              <a:rPr lang="de-DE" baseline="0" dirty="0" err="1" smtClean="0"/>
              <a:t>Versionierung</a:t>
            </a:r>
            <a:r>
              <a:rPr lang="de-DE" baseline="0" dirty="0" smtClean="0"/>
              <a:t> von Daten und die Sammlung von Datensätzen aus schon bestehenden Daten bereitet im Moment noch Probleme.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Im Bibliothekswesen wurde eine Diskussion gestartet, um Probleme wie die Zusammenführung von verschiedenen Versionen, Materialarten etc. besser lösen zu können. Eine Möglichkeit zur Lösung dieser Probleme bieten vielleicht die </a:t>
            </a:r>
            <a:r>
              <a:rPr lang="de-DE" baseline="0" dirty="0" err="1" smtClean="0"/>
              <a:t>Functional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Requierements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Bibliographic</a:t>
            </a:r>
            <a:r>
              <a:rPr lang="de-DE" baseline="0" dirty="0" smtClean="0"/>
              <a:t> Records (FRBR), die sich aber noch in der Entwicklung befinden.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dirty="0" smtClean="0"/>
              <a:t>(Unter </a:t>
            </a:r>
            <a:r>
              <a:rPr lang="de-DE" b="1" dirty="0" err="1" smtClean="0"/>
              <a:t>Versionierung</a:t>
            </a:r>
            <a:r>
              <a:rPr lang="de-DE" dirty="0" smtClean="0"/>
              <a:t> versteht man, dass verschiedene Arbeitsstände eines Dokuments gespeichert werden.</a:t>
            </a:r>
          </a:p>
          <a:p>
            <a:r>
              <a:rPr lang="de-DE" dirty="0" smtClean="0"/>
              <a:t>So ist es möglich, Änderungen zu verfolgen und ggf. auf eine ältere Version zurück zu gehen.)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Falls nachgefragt wird:</a:t>
            </a:r>
          </a:p>
          <a:p>
            <a:r>
              <a:rPr lang="de-DE" baseline="0" dirty="0" smtClean="0"/>
              <a:t>(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FRBR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sind ein Modell zur Strukturierung bibliografischer Daten. Das Ziel ist, die 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Benutzeranforderungen Finden, Identifizieren, Auswählen und Zugang erhalten zu realisieren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 dem Benutzer sinnvolle Suchergebnisse zu liefern. Sinnvolle Suchergebnisse bedeuten laut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FRBR, dass bibliografische Entitäten so gekennzeichnet und zusammengebracht werden, dass der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Nutzer verschiedene Versionen und Ausgaben eines Titels oder unterschiedliche Titel, die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thematisch bzw. über Verfasser und Mitwirkende in Beziehung zueinander stehen, in der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Kataloganzeige übersichtlich angezeigt bekommt.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Stellen Sie sich vor, Sie sind ein begeisterter Dracula-Fan oder Sie schreiben eine wissenschaftliche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Arbeit zu diesem Thema: Sie wären sicherlich dankbar, wenn der Katalog, in dem Sie nach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geeigneten Ressourcen suchen, sämtliche Ausgaben des Romans von Bram Stoker gebündelt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darstellt, ebenso Übersetzungen, Verfilmungen, Hörbücher oder Sekundärliteratur. Die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Bibliothekswelt hat erkannt, dass Kataloge dies noch nicht ausreichend erfüllen. Die FRBR bieten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dafür einen Lösungsansatz.)</a:t>
            </a:r>
            <a:r>
              <a:rPr lang="de-DE" baseline="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506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Vielen Dank für</a:t>
            </a:r>
            <a:r>
              <a:rPr lang="de-DE" baseline="0" dirty="0" smtClean="0"/>
              <a:t> Ihre Aufmerksamkeit!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4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GEOMAR-Bibliothek</a:t>
            </a:r>
            <a:r>
              <a:rPr lang="de-DE" baseline="0" dirty="0" smtClean="0"/>
              <a:t> hat ein Repository (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) eingerichtet, um den wissenschaftlichen Output des Instituts darzustellen.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20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1. LOM (= Leistungsorientierte</a:t>
            </a:r>
            <a:r>
              <a:rPr lang="de-DE" baseline="0" dirty="0" smtClean="0"/>
              <a:t> Mittelvergabe = Die Aufteilung der Mittel auf die verschiedene Forschungsbereiche richtet sich u.a. danach, wie viele peer-</a:t>
            </a:r>
            <a:r>
              <a:rPr lang="de-DE" baseline="0" dirty="0" err="1" smtClean="0"/>
              <a:t>reviewed</a:t>
            </a:r>
            <a:r>
              <a:rPr lang="de-DE" baseline="0" dirty="0" smtClean="0"/>
              <a:t> Artikel geschrieben und in welchen Zeitschriften veröffentlicht wurden.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Das </a:t>
            </a:r>
            <a:r>
              <a:rPr lang="de-DE" baseline="0" dirty="0" err="1" smtClean="0"/>
              <a:t>heisst</a:t>
            </a:r>
            <a:r>
              <a:rPr lang="de-DE" baseline="0" dirty="0" smtClean="0"/>
              <a:t>, peer-</a:t>
            </a:r>
            <a:r>
              <a:rPr lang="de-DE" baseline="0" dirty="0" err="1" smtClean="0"/>
              <a:t>reviewed</a:t>
            </a:r>
            <a:r>
              <a:rPr lang="de-DE" baseline="0" dirty="0" smtClean="0"/>
              <a:t> Artikel </a:t>
            </a:r>
            <a:r>
              <a:rPr lang="de-DE" b="1" baseline="0" dirty="0" smtClean="0"/>
              <a:t>müssen</a:t>
            </a:r>
            <a:r>
              <a:rPr lang="de-DE" baseline="0" dirty="0" smtClean="0"/>
              <a:t> gemeldet werden um entsprechend im Budget berücksichtigt zu werden)</a:t>
            </a:r>
            <a:endParaRPr lang="de-DE" dirty="0" smtClean="0"/>
          </a:p>
          <a:p>
            <a:r>
              <a:rPr lang="de-DE" dirty="0" smtClean="0"/>
              <a:t>2. Die</a:t>
            </a:r>
            <a:r>
              <a:rPr lang="de-DE" baseline="0" dirty="0" smtClean="0"/>
              <a:t> Vorteile des 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 wie z.B. die Möglichkeit, eigene Publikationslisten in den persönlichen Homepages und in den Abteilungswebseiten automatisch </a:t>
            </a:r>
            <a:r>
              <a:rPr lang="de-DE" baseline="0" dirty="0" err="1" smtClean="0"/>
              <a:t>upzudaten</a:t>
            </a:r>
            <a:r>
              <a:rPr lang="de-DE" baseline="0" dirty="0" smtClean="0"/>
              <a:t>, sowie mit einem Klick Publikationslisten für Projekte, Schiffe etc. erstellen zu können,</a:t>
            </a:r>
          </a:p>
          <a:p>
            <a:r>
              <a:rPr lang="de-DE" baseline="0" dirty="0" smtClean="0"/>
              <a:t>sind für die Mitarbeiter von großem Interesse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1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werden nicht nur Zeitschriftenartikel,</a:t>
            </a:r>
            <a:r>
              <a:rPr lang="de-DE" baseline="0" dirty="0" smtClean="0"/>
              <a:t> sondern</a:t>
            </a:r>
            <a:r>
              <a:rPr lang="de-DE" dirty="0" smtClean="0"/>
              <a:t> auch z.B.</a:t>
            </a:r>
            <a:r>
              <a:rPr lang="de-DE" baseline="0" dirty="0" smtClean="0"/>
              <a:t> Berichte von Expeditionen aufgenommen. Diese werden mit einem Link versehen, der zu den entsprechenden Daten im Datenmanagement-Portal führt</a:t>
            </a:r>
          </a:p>
          <a:p>
            <a:r>
              <a:rPr lang="de-DE" baseline="0" dirty="0" smtClean="0"/>
              <a:t>Hier gezeigt:…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Danach HELA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95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HELA: Zunächst kommt man zu den allgemeinen Informationen</a:t>
            </a:r>
            <a:r>
              <a:rPr lang="de-DE" baseline="0" dirty="0" smtClean="0"/>
              <a:t> über das entsprechende Leg, dann kann man unter „</a:t>
            </a:r>
            <a:r>
              <a:rPr lang="de-DE" dirty="0" err="1" smtClean="0"/>
              <a:t>Related</a:t>
            </a:r>
            <a:r>
              <a:rPr lang="de-DE" dirty="0" smtClean="0"/>
              <a:t> links“…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8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Verknüpfung</a:t>
            </a:r>
            <a:r>
              <a:rPr lang="de-DE" baseline="0" dirty="0" smtClean="0"/>
              <a:t> zur Publikation im </a:t>
            </a:r>
            <a:r>
              <a:rPr lang="de-DE" baseline="0" dirty="0" err="1" smtClean="0"/>
              <a:t>OceanRep</a:t>
            </a:r>
            <a:r>
              <a:rPr lang="de-DE" baseline="0" dirty="0" smtClean="0"/>
              <a:t> finden….</a:t>
            </a:r>
          </a:p>
          <a:p>
            <a:r>
              <a:rPr lang="de-DE" baseline="0" dirty="0" smtClean="0"/>
              <a:t>Also: Verknüpfung von Publikationen zu Daten und von Daten zu den Publikationen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Danach: BARBARA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12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BARBARA:</a:t>
            </a:r>
          </a:p>
          <a:p>
            <a:r>
              <a:rPr lang="de-DE" dirty="0" smtClean="0"/>
              <a:t>Das was wir Bibliotheken schon seit Jahrhunderten</a:t>
            </a:r>
            <a:r>
              <a:rPr lang="de-DE" baseline="0" dirty="0" smtClean="0"/>
              <a:t> für Print-Publikationen kennen und umsetzen, müssen wir nun auch auf Daten-Publikationen übertragen.</a:t>
            </a:r>
          </a:p>
          <a:p>
            <a:endParaRPr lang="de-DE" dirty="0" smtClean="0"/>
          </a:p>
          <a:p>
            <a:r>
              <a:rPr lang="de-DE" dirty="0" smtClean="0"/>
              <a:t>Nach Eingabe</a:t>
            </a:r>
            <a:r>
              <a:rPr lang="de-DE" baseline="0" dirty="0" smtClean="0"/>
              <a:t> der Forschungsdaten müssen sie aufbereitet werden, dafür müssen Autoren und Körperschaften gespeichert werden, die möglichst eindeutig zu identifizieren sind</a:t>
            </a:r>
          </a:p>
          <a:p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PROBLEM: Autoren und Organisationen sind unter unterschiedlichen Schreibweisen bekannt, es gibt gleichnamige Autoren aus verschiedenen Wissenschaftsgebieten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14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08338" y="500063"/>
            <a:ext cx="3336925" cy="25019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Aus dem Bibliotheksbereich gibt es das Bestreben alle Bücher einer Organisation zusammenzuführen, auch wenn sie im Laufe ihrer Existenz ihren Namen ändert, in eine andere Organisation übergeht oder fusioniert.</a:t>
            </a:r>
          </a:p>
          <a:p>
            <a:r>
              <a:rPr lang="de-DE" baseline="0" dirty="0" smtClean="0"/>
              <a:t>Hier sehen wir das Beispiel für unser Institut – der neue Name wird zur Zeit gerade noch eingetragen. Ich habe alleine im Web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Science mehr als 25 verschiedene Einträge für IFM-GEOMAR gefunden. Das bedeutet, wer dort nach Publikationen des IFM-GEOMAR sucht findet vielleicht gerade die Hälfte der wirklich vorhandenen Publikationen von IFM-GEOMAR-Autoren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8469-0698-49A6-B7A7-A0F758F22A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31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AED-4518-A648-8900-3824E7561B34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C8B3-3B94-A142-8CB9-64DB04CE7977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522E1F-C320-E14B-967E-CE43997081C0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B4904-E4BD-714F-AC19-3DDBB65AABA9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9B2B-C8F6-014A-B041-2E75878DAB19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53AE-C5B7-CD49-A745-E7608F29617E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4A0D-34B1-1747-B97A-6BE042F6F0E1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C16C6-9881-1545-850E-86A544364ABE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7CF7-4CDE-2847-9830-D3118DB0E571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B245-2204-3244-A940-41C8D973A99E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Rol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8D981E-9B22-E54D-ABFB-59BDDB394678}" type="datetime2">
              <a:rPr lang="de-CH" smtClean="0"/>
              <a:t>Donnerstag, 22. März 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2. Daten-Publikationen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C602BB-E517-41F0-AABF-F9AB2F91A1E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Normdate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5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b="1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b="1" dirty="0">
                <a:latin typeface="Vijaya" pitchFamily="34" charset="0"/>
                <a:cs typeface="Vijaya" pitchFamily="34" charset="0"/>
              </a:rPr>
              <a:t>-Projekt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221" y="2924944"/>
            <a:ext cx="7662864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/>
              <a:t>Barbara </a:t>
            </a:r>
            <a:r>
              <a:rPr lang="de-DE" dirty="0" smtClean="0"/>
              <a:t>Schmidt, </a:t>
            </a:r>
            <a:r>
              <a:rPr lang="de-DE" dirty="0" smtClean="0"/>
              <a:t>GEOMAR-Bibliothek</a:t>
            </a:r>
          </a:p>
          <a:p>
            <a:pPr marL="0" indent="0" algn="ctr">
              <a:buNone/>
            </a:pPr>
            <a:r>
              <a:rPr lang="de-DE" dirty="0"/>
              <a:t>Hela Mehrtens, Datenmanagement Team, GEOMAR</a:t>
            </a:r>
          </a:p>
          <a:p>
            <a:pPr marL="0" indent="0" algn="ctr">
              <a:buNone/>
            </a:pPr>
            <a:r>
              <a:rPr lang="de-DE" dirty="0" smtClean="0"/>
              <a:t>und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AK-Bibliotheken des </a:t>
            </a:r>
            <a:r>
              <a:rPr lang="de-DE" dirty="0" err="1" smtClean="0"/>
              <a:t>PubFlow</a:t>
            </a:r>
            <a:r>
              <a:rPr lang="de-DE" dirty="0" smtClean="0"/>
              <a:t>-Projekts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13305" y="63093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1. </a:t>
            </a:r>
            <a:r>
              <a:rPr lang="de-DE" dirty="0" err="1" smtClean="0"/>
              <a:t>PubFlow</a:t>
            </a:r>
            <a:r>
              <a:rPr lang="de-DE" dirty="0" smtClean="0"/>
              <a:t> Workshop, 23.03.2012, Kiel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3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5992688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 smtClean="0"/>
              <a:t>Lösung: Personennormdatei?</a:t>
            </a:r>
            <a:endParaRPr lang="de-DE" sz="24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824" y="3209214"/>
            <a:ext cx="3600400" cy="1298377"/>
          </a:xfrm>
          <a:prstGeom prst="ellipse">
            <a:avLst/>
          </a:prstGeom>
          <a:ln cap="rnd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Pierre </a:t>
            </a:r>
            <a:r>
              <a:rPr lang="de-DE" dirty="0" err="1" smtClean="0"/>
              <a:t>Åman</a:t>
            </a:r>
            <a:r>
              <a:rPr lang="de-DE" dirty="0" smtClean="0"/>
              <a:t>-Schönberg</a:t>
            </a:r>
          </a:p>
          <a:p>
            <a:r>
              <a:rPr lang="de-DE" dirty="0" smtClean="0"/>
              <a:t>Geb. Pierre Schönberg</a:t>
            </a:r>
          </a:p>
          <a:p>
            <a:r>
              <a:rPr lang="de-DE" dirty="0" smtClean="0"/>
              <a:t>Geb. 1977, Meteorologe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550242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Problem: Unterschiedliche Schreibweisen eines Personennamens</a:t>
            </a:r>
            <a:endParaRPr lang="de-DE" sz="24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115616" y="2492896"/>
            <a:ext cx="1448974" cy="6407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Pierre Schönberg</a:t>
            </a:r>
            <a:endParaRPr lang="de-DE" sz="1200" dirty="0"/>
          </a:p>
        </p:txBody>
      </p:sp>
      <p:sp>
        <p:nvSpPr>
          <p:cNvPr id="8" name="Abgerundetes Rechteck 7"/>
          <p:cNvSpPr/>
          <p:nvPr/>
        </p:nvSpPr>
        <p:spPr>
          <a:xfrm>
            <a:off x="7615610" y="2093003"/>
            <a:ext cx="1368152" cy="5652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Pierre </a:t>
            </a:r>
            <a:r>
              <a:rPr lang="de-DE" sz="1200" dirty="0" err="1" smtClean="0"/>
              <a:t>Åman</a:t>
            </a:r>
            <a:endParaRPr lang="de-DE" sz="1200" dirty="0" smtClean="0"/>
          </a:p>
          <a:p>
            <a:pPr algn="ctr"/>
            <a:r>
              <a:rPr lang="de-DE" sz="1200" dirty="0" smtClean="0"/>
              <a:t>Geb. 1847</a:t>
            </a:r>
          </a:p>
          <a:p>
            <a:pPr algn="ctr"/>
            <a:r>
              <a:rPr lang="de-DE" sz="1200" dirty="0" smtClean="0"/>
              <a:t>Ozeanograph</a:t>
            </a:r>
            <a:endParaRPr lang="de-DE" sz="1200" dirty="0"/>
          </a:p>
        </p:txBody>
      </p:sp>
      <p:sp>
        <p:nvSpPr>
          <p:cNvPr id="9" name="Abgerundetes Rechteck 8"/>
          <p:cNvSpPr/>
          <p:nvPr/>
        </p:nvSpPr>
        <p:spPr>
          <a:xfrm>
            <a:off x="7020272" y="4078901"/>
            <a:ext cx="1296144" cy="4805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Pierre </a:t>
            </a:r>
            <a:r>
              <a:rPr lang="de-DE" sz="1200" dirty="0" smtClean="0"/>
              <a:t>Aman</a:t>
            </a:r>
            <a:endParaRPr lang="de-DE" sz="12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4336391" y="4941168"/>
            <a:ext cx="1224136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Pierre </a:t>
            </a:r>
            <a:r>
              <a:rPr lang="de-DE" sz="1200" dirty="0" smtClean="0"/>
              <a:t>Schonberg</a:t>
            </a:r>
            <a:endParaRPr lang="de-DE" sz="12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11560" y="4291837"/>
            <a:ext cx="1800200" cy="457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Pierre </a:t>
            </a:r>
            <a:r>
              <a:rPr lang="de-DE" sz="1200" dirty="0" smtClean="0"/>
              <a:t>Aman-Schonberg</a:t>
            </a:r>
            <a:endParaRPr lang="de-DE" sz="12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4094719" y="2343453"/>
            <a:ext cx="1584176" cy="54491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Pierre </a:t>
            </a:r>
            <a:r>
              <a:rPr lang="de-DE" sz="1200" dirty="0" err="1" smtClean="0"/>
              <a:t>Schoenberg</a:t>
            </a:r>
            <a:endParaRPr lang="de-DE" sz="1200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885117" y="2845780"/>
            <a:ext cx="0" cy="2826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6444208" y="4005064"/>
            <a:ext cx="494222" cy="286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890965" y="4507591"/>
            <a:ext cx="0" cy="3383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2564590" y="4118078"/>
            <a:ext cx="648072" cy="3347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2771800" y="2842084"/>
            <a:ext cx="576064" cy="3491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40230"/>
            <a:ext cx="1033604" cy="916762"/>
          </a:xfrm>
          <a:prstGeom prst="rect">
            <a:avLst/>
          </a:prstGeom>
        </p:spPr>
      </p:pic>
      <p:cxnSp>
        <p:nvCxnSpPr>
          <p:cNvPr id="19" name="Gerade Verbindung mit Pfeil 18"/>
          <p:cNvCxnSpPr/>
          <p:nvPr/>
        </p:nvCxnSpPr>
        <p:spPr>
          <a:xfrm flipH="1">
            <a:off x="6588224" y="3355111"/>
            <a:ext cx="216024" cy="1458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8" b="-3265"/>
          <a:stretch/>
        </p:blipFill>
        <p:spPr bwMode="auto">
          <a:xfrm>
            <a:off x="323527" y="2121565"/>
            <a:ext cx="848106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9257" y="260648"/>
            <a:ext cx="8229600" cy="1143000"/>
          </a:xfrm>
        </p:spPr>
        <p:txBody>
          <a:bodyPr>
            <a:no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446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-773"/>
          <a:stretch/>
        </p:blipFill>
        <p:spPr bwMode="auto">
          <a:xfrm>
            <a:off x="251521" y="2060844"/>
            <a:ext cx="8774548" cy="45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23995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306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636912"/>
            <a:ext cx="7662864" cy="367240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DE" sz="2400" b="1" dirty="0" smtClean="0"/>
              <a:t>Virtual </a:t>
            </a:r>
            <a:r>
              <a:rPr lang="de-DE" sz="2400" b="1" dirty="0"/>
              <a:t>International Authority File</a:t>
            </a:r>
            <a:r>
              <a:rPr lang="de-DE" sz="2400" dirty="0"/>
              <a:t> (</a:t>
            </a:r>
            <a:r>
              <a:rPr lang="de-DE" sz="2400" b="1" dirty="0"/>
              <a:t>VIAF</a:t>
            </a:r>
            <a:r>
              <a:rPr lang="de-DE" sz="2400" dirty="0"/>
              <a:t>) </a:t>
            </a:r>
            <a:r>
              <a:rPr lang="de-DE" sz="2400" dirty="0" smtClean="0"/>
              <a:t>: virtuelle </a:t>
            </a:r>
            <a:r>
              <a:rPr lang="de-DE" sz="2400" dirty="0"/>
              <a:t>internationale </a:t>
            </a:r>
            <a:r>
              <a:rPr lang="de-DE" sz="2400" dirty="0">
                <a:hlinkClick r:id="rId3" tooltip="Normdatei"/>
              </a:rPr>
              <a:t>Normdatei</a:t>
            </a:r>
            <a:r>
              <a:rPr lang="de-DE" sz="2400" dirty="0"/>
              <a:t> für Personendaten. </a:t>
            </a: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Ziel </a:t>
            </a:r>
            <a:r>
              <a:rPr lang="de-DE" sz="2400" dirty="0"/>
              <a:t>des VIAF </a:t>
            </a:r>
            <a:r>
              <a:rPr lang="de-DE" sz="2400" dirty="0" smtClean="0"/>
              <a:t>:  Verknüpfung </a:t>
            </a:r>
            <a:r>
              <a:rPr lang="de-DE" sz="2400" dirty="0"/>
              <a:t>nationaler </a:t>
            </a:r>
            <a:r>
              <a:rPr lang="de-DE" sz="2400" dirty="0" smtClean="0"/>
              <a:t>Normdateien </a:t>
            </a:r>
            <a:r>
              <a:rPr lang="de-DE" sz="2400" dirty="0"/>
              <a:t>zu einer weltweit einheitlichen virtuellen Normdatei. </a:t>
            </a:r>
            <a:endParaRPr lang="de-DE" sz="2400" dirty="0" smtClean="0"/>
          </a:p>
          <a:p>
            <a:pPr>
              <a:spcBef>
                <a:spcPts val="1200"/>
              </a:spcBef>
            </a:pPr>
            <a:r>
              <a:rPr lang="de-DE" sz="2400" dirty="0" smtClean="0"/>
              <a:t>Zusammenführung der Datenbestände; Verlinkung identischer Datensätze in </a:t>
            </a:r>
            <a:r>
              <a:rPr lang="de-DE" sz="2400" dirty="0" err="1" smtClean="0"/>
              <a:t>Konkordanzdatei</a:t>
            </a:r>
            <a:r>
              <a:rPr lang="de-DE" sz="24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de-DE" sz="2400" dirty="0" smtClean="0"/>
              <a:t>Amerika, Deutschland, Ägypten, Australien, Belgien und Frankreich, Israel, Italien, Kanada, Russland, etc.</a:t>
            </a:r>
            <a:endParaRPr lang="de-DE" sz="2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8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/>
              <a:t>Wie wird gesucht?</a:t>
            </a:r>
            <a:endParaRPr lang="de-DE" b="1" dirty="0"/>
          </a:p>
          <a:p>
            <a:pPr marL="0" indent="0" algn="ctr">
              <a:buNone/>
            </a:pPr>
            <a:r>
              <a:rPr lang="de-DE" sz="3500" b="1" dirty="0" smtClean="0">
                <a:solidFill>
                  <a:schemeClr val="accent2"/>
                </a:solidFill>
              </a:rPr>
              <a:t>Über das Paper z.B. in </a:t>
            </a:r>
            <a:r>
              <a:rPr lang="de-DE" sz="3500" b="1" dirty="0" err="1" smtClean="0">
                <a:solidFill>
                  <a:schemeClr val="accent2"/>
                </a:solidFill>
              </a:rPr>
              <a:t>OceanRep</a:t>
            </a:r>
            <a:r>
              <a:rPr lang="de-DE" sz="3500" b="1" dirty="0" smtClean="0">
                <a:solidFill>
                  <a:schemeClr val="accent2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de-DE" dirty="0" smtClean="0"/>
              <a:t>Verknüpfung mit den Daten in</a:t>
            </a:r>
          </a:p>
          <a:p>
            <a:pPr lvl="8"/>
            <a:r>
              <a:rPr lang="de-DE" sz="2400" dirty="0" smtClean="0"/>
              <a:t>Datenmanagement-Portal</a:t>
            </a:r>
          </a:p>
          <a:p>
            <a:pPr lvl="8"/>
            <a:r>
              <a:rPr lang="de-DE" sz="2400" dirty="0" err="1" smtClean="0"/>
              <a:t>Pangaea</a:t>
            </a:r>
            <a:endParaRPr lang="de-DE" sz="2400" dirty="0" smtClean="0"/>
          </a:p>
          <a:p>
            <a:pPr lvl="8"/>
            <a:r>
              <a:rPr lang="de-DE" sz="2400" dirty="0" smtClean="0"/>
              <a:t>Etc.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1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 smtClean="0"/>
              <a:t>Suche über </a:t>
            </a:r>
          </a:p>
          <a:p>
            <a:pPr marL="0" indent="0" algn="ctr">
              <a:buNone/>
            </a:pPr>
            <a:endParaRPr lang="de-DE" sz="3600" b="1" dirty="0" smtClean="0"/>
          </a:p>
          <a:p>
            <a:pPr marL="0" indent="0" algn="ctr">
              <a:buNone/>
            </a:pPr>
            <a:r>
              <a:rPr lang="de-DE" sz="3600" b="1" dirty="0" err="1" smtClean="0">
                <a:solidFill>
                  <a:srgbClr val="E29F1D"/>
                </a:solidFill>
              </a:rPr>
              <a:t>Keywords</a:t>
            </a:r>
            <a:r>
              <a:rPr lang="de-DE" sz="3600" b="1" dirty="0" smtClean="0">
                <a:solidFill>
                  <a:srgbClr val="E29F1D"/>
                </a:solidFill>
              </a:rPr>
              <a:t> ?</a:t>
            </a:r>
          </a:p>
          <a:p>
            <a:pPr marL="0" indent="0" algn="ctr">
              <a:buNone/>
            </a:pPr>
            <a:r>
              <a:rPr lang="de-DE" sz="3600" b="1" dirty="0" smtClean="0">
                <a:solidFill>
                  <a:srgbClr val="E29F1D"/>
                </a:solidFill>
              </a:rPr>
              <a:t>Thesaurus ?</a:t>
            </a:r>
          </a:p>
          <a:p>
            <a:pPr marL="0" indent="0" algn="ctr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5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MDI-DE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000" b="1" dirty="0"/>
              <a:t>Wie wird gesucht?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3200" b="1" dirty="0" smtClean="0">
                <a:solidFill>
                  <a:srgbClr val="E29F1D"/>
                </a:solidFill>
              </a:rPr>
              <a:t>… oder direkt in den Daten…</a:t>
            </a:r>
            <a:endParaRPr lang="de-DE" sz="3200" b="1" dirty="0">
              <a:solidFill>
                <a:srgbClr val="E29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99"/>
            <a:ext cx="9144000" cy="68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0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Tanhua, T; Karstensen, J (2012): Hydrochemistry during Maria S. Merian cruise MSM08/1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31"/>
            <a:ext cx="9144000" cy="68752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lussdiagramm: Alternativer Prozess 4"/>
          <p:cNvSpPr/>
          <p:nvPr/>
        </p:nvSpPr>
        <p:spPr>
          <a:xfrm>
            <a:off x="107504" y="3789040"/>
            <a:ext cx="8712968" cy="100811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910"/>
            <a:ext cx="8229600" cy="1512168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 smtClean="0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Gliederung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Print Publikationen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Daten Publikationen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Ausblick über weitere Diskussionsthemen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0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2800" dirty="0" smtClean="0"/>
              <a:t>Verknüpfung von </a:t>
            </a:r>
          </a:p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r>
              <a:rPr lang="de-DE" sz="2800" dirty="0" smtClean="0"/>
              <a:t>Daten - Publikationen - </a:t>
            </a:r>
            <a:r>
              <a:rPr lang="de-DE" sz="2800" dirty="0"/>
              <a:t>Verlagsseiten</a:t>
            </a:r>
          </a:p>
        </p:txBody>
      </p:sp>
    </p:spTree>
    <p:extLst>
      <p:ext uri="{BB962C8B-B14F-4D97-AF65-F5344CB8AC3E}">
        <p14:creationId xmlns:p14="http://schemas.microsoft.com/office/powerpoint/2010/main" val="2818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The sedimentary legacy of a palaeo-ice stream on the shelf of the southern Bellingshausen Sea: Clues to West Antarctic glacial history during the Late Quaternary 10.1016/j.quascirev.2010.06.028 : Quaternary Science Reviews | ScienceDirect.com - Mozilla 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3707904" y="3573016"/>
            <a:ext cx="2592288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 smtClean="0">
                <a:latin typeface="Vijaya" pitchFamily="34" charset="0"/>
                <a:cs typeface="Vijaya" pitchFamily="34" charset="0"/>
              </a:rPr>
              <a:t>Ausblick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 err="1" smtClean="0"/>
              <a:t>Ausblick</a:t>
            </a:r>
            <a:r>
              <a:rPr lang="en-US" sz="2800" b="1" dirty="0" smtClean="0"/>
              <a:t>….</a:t>
            </a:r>
          </a:p>
          <a:p>
            <a:r>
              <a:rPr lang="en-US" dirty="0" err="1" smtClean="0"/>
              <a:t>Datensätze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Repository?</a:t>
            </a:r>
          </a:p>
          <a:p>
            <a:r>
              <a:rPr lang="en-US" dirty="0" err="1" smtClean="0"/>
              <a:t>Versionierung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endParaRPr lang="en-US" dirty="0" smtClean="0"/>
          </a:p>
          <a:p>
            <a:r>
              <a:rPr lang="en-US" dirty="0" err="1" smtClean="0"/>
              <a:t>Sammlung</a:t>
            </a:r>
            <a:r>
              <a:rPr lang="en-US" dirty="0" smtClean="0"/>
              <a:t> von </a:t>
            </a:r>
            <a:r>
              <a:rPr lang="en-US" dirty="0" err="1" smtClean="0"/>
              <a:t>Datensätzen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bestehenden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/>
          </a:p>
          <a:p>
            <a:r>
              <a:rPr lang="en-US" dirty="0" smtClean="0"/>
              <a:t>FRBR (Functional Requirements for Bibliographic Records)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6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de-DE" sz="16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 smtClean="0">
                <a:latin typeface="Vijaya" pitchFamily="34" charset="0"/>
                <a:cs typeface="Vijaya" pitchFamily="34" charset="0"/>
              </a:rPr>
            </a:br>
            <a:r>
              <a:rPr lang="de-DE" sz="4100" b="1" dirty="0">
                <a:solidFill>
                  <a:prstClr val="white"/>
                </a:solidFill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4100" b="1" dirty="0" err="1">
                <a:solidFill>
                  <a:prstClr val="white"/>
                </a:solidFill>
                <a:latin typeface="Vijaya" pitchFamily="34" charset="0"/>
                <a:cs typeface="Vijaya" pitchFamily="34" charset="0"/>
              </a:rPr>
              <a:t>PubFlow</a:t>
            </a:r>
            <a:r>
              <a:rPr lang="de-DE" sz="4100" b="1" dirty="0">
                <a:solidFill>
                  <a:prstClr val="white"/>
                </a:solidFill>
                <a:latin typeface="Vijaya" pitchFamily="34" charset="0"/>
                <a:cs typeface="Vijaya" pitchFamily="34" charset="0"/>
              </a:rPr>
              <a:t>-Projekt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770095"/>
            <a:ext cx="7662864" cy="2819146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Vielen Dank für</a:t>
            </a:r>
            <a:r>
              <a:rPr lang="de-DE" dirty="0"/>
              <a:t> </a:t>
            </a:r>
            <a:r>
              <a:rPr lang="de-DE" dirty="0" smtClean="0"/>
              <a:t>Ihre Aufmerksamkeit!</a:t>
            </a:r>
          </a:p>
          <a:p>
            <a:pPr marL="0" indent="0" algn="ctr">
              <a:buNone/>
            </a:pPr>
            <a:r>
              <a:rPr lang="de-DE" dirty="0" smtClean="0"/>
              <a:t>Wir freuen uns über Ihre Anregungen!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365104"/>
            <a:ext cx="570706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9847" y="6417870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</a:t>
            </a:r>
            <a:r>
              <a:rPr lang="en-US" sz="1200" dirty="0"/>
              <a:t>presentation is distributed under a Creative Commons license: http://creativecommons.org/licenses/by-nc/3.0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" y="6274995"/>
            <a:ext cx="7620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3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1" b="-17771"/>
          <a:stretch/>
        </p:blipFill>
        <p:spPr bwMode="auto">
          <a:xfrm>
            <a:off x="494523" y="1772816"/>
            <a:ext cx="8159999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1066130"/>
          </a:xfrm>
        </p:spPr>
        <p:txBody>
          <a:bodyPr>
            <a:noAutofit/>
          </a:bodyPr>
          <a:lstStyle/>
          <a:p>
            <a:r>
              <a:rPr lang="de-DE" sz="18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>
                <a:latin typeface="Vijaya" pitchFamily="34" charset="0"/>
                <a:cs typeface="Vijaya" pitchFamily="34" charset="0"/>
              </a:rPr>
              <a:t>-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Print-Publikationen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7534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62" y="2492896"/>
            <a:ext cx="8042276" cy="936104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</a:rPr>
              <a:t>Wie </a:t>
            </a:r>
            <a:r>
              <a:rPr lang="de-DE" sz="2800" dirty="0" smtClean="0">
                <a:solidFill>
                  <a:schemeClr val="tx1"/>
                </a:solidFill>
              </a:rPr>
              <a:t>bekommen wir die </a:t>
            </a:r>
            <a:r>
              <a:rPr lang="de-DE" sz="2800" dirty="0">
                <a:solidFill>
                  <a:schemeClr val="tx1"/>
                </a:solidFill>
              </a:rPr>
              <a:t>Informationen über eine erfolgte Publikation?</a:t>
            </a:r>
            <a:br>
              <a:rPr lang="de-DE" sz="2800" dirty="0">
                <a:solidFill>
                  <a:schemeClr val="tx1"/>
                </a:solidFill>
              </a:rPr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9275" y="3622104"/>
            <a:ext cx="8042276" cy="362332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Anreize für die Meldung von Publikationen durch die Autoren:</a:t>
            </a:r>
            <a:endParaRPr lang="de-DE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die LOM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Publikationslisten </a:t>
            </a:r>
            <a:r>
              <a:rPr lang="de-DE" dirty="0">
                <a:solidFill>
                  <a:schemeClr val="tx1"/>
                </a:solidFill>
              </a:rPr>
              <a:t>in persönlichen Homepages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Publikationslisten </a:t>
            </a:r>
            <a:r>
              <a:rPr lang="de-DE" dirty="0">
                <a:solidFill>
                  <a:schemeClr val="tx1"/>
                </a:solidFill>
              </a:rPr>
              <a:t>in Abteilungswebseiten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Listen </a:t>
            </a:r>
            <a:r>
              <a:rPr lang="de-DE" dirty="0">
                <a:solidFill>
                  <a:schemeClr val="tx1"/>
                </a:solidFill>
              </a:rPr>
              <a:t>für Projekte, Schiffe etc.</a:t>
            </a:r>
          </a:p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1663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02630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 smtClean="0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Print-Publikationen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032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b="-74"/>
          <a:stretch/>
        </p:blipFill>
        <p:spPr bwMode="auto">
          <a:xfrm>
            <a:off x="514506" y="1484784"/>
            <a:ext cx="81722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2555776" y="5687954"/>
            <a:ext cx="3024336" cy="3523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600" dirty="0">
              <a:solidFill>
                <a:srgbClr val="FFFFFF"/>
              </a:solidFill>
              <a:latin typeface="Vijaya" pitchFamily="34" charset="0"/>
              <a:cs typeface="Vijaya" pitchFamily="34" charset="0"/>
            </a:endParaRPr>
          </a:p>
          <a:p>
            <a:r>
              <a:rPr lang="de-DE" sz="1700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de-DE" sz="1700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</a:b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02630"/>
            <a:ext cx="8229600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smtClean="0">
                <a:latin typeface="Vijaya" pitchFamily="34" charset="0"/>
                <a:cs typeface="Vijaya" pitchFamily="34" charset="0"/>
              </a:rPr>
              <a:t>Die Rolle der Bibliotheken im PubFlow-Projekt</a:t>
            </a:r>
            <a:br>
              <a:rPr lang="de-DE" sz="1800" smtClean="0">
                <a:latin typeface="Vijaya" pitchFamily="34" charset="0"/>
                <a:cs typeface="Vijaya" pitchFamily="34" charset="0"/>
              </a:rPr>
            </a:br>
            <a:r>
              <a:rPr lang="de-DE" sz="180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smtClean="0">
                <a:latin typeface="Vijaya" pitchFamily="34" charset="0"/>
                <a:cs typeface="Vijaya" pitchFamily="34" charset="0"/>
              </a:rPr>
            </a:br>
            <a:r>
              <a:rPr lang="de-DE" sz="3200" b="1" smtClean="0">
                <a:latin typeface="Vijaya" pitchFamily="34" charset="0"/>
                <a:cs typeface="Vijaya" pitchFamily="34" charset="0"/>
              </a:rPr>
              <a:t>Print-Publikationen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6048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b="-6548"/>
          <a:stretch/>
        </p:blipFill>
        <p:spPr bwMode="auto">
          <a:xfrm>
            <a:off x="611560" y="1340768"/>
            <a:ext cx="813951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3275856" y="1952836"/>
            <a:ext cx="1728192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16632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116632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 smtClean="0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Print-Publikationen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7189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-7556"/>
          <a:stretch/>
        </p:blipFill>
        <p:spPr bwMode="auto">
          <a:xfrm>
            <a:off x="536943" y="1340768"/>
            <a:ext cx="8139513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899592" y="3429000"/>
            <a:ext cx="7200800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29F1D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88640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202630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 smtClean="0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Print-Publikationen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2192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9775" y="2492896"/>
            <a:ext cx="7662864" cy="354436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Eingabe der Forschungsdaten </a:t>
            </a: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4283968" y="3068960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13523" y="4067780"/>
            <a:ext cx="397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smtClean="0"/>
              <a:t>Aufbereitung: Autor und Körperschaften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80418" y="5651956"/>
            <a:ext cx="507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Normdaten für Autorennamen und Körperschaften?</a:t>
            </a:r>
            <a:endParaRPr lang="de-DE" dirty="0"/>
          </a:p>
        </p:txBody>
      </p:sp>
      <p:sp>
        <p:nvSpPr>
          <p:cNvPr id="8" name="Pfeil nach unten 7"/>
          <p:cNvSpPr/>
          <p:nvPr/>
        </p:nvSpPr>
        <p:spPr>
          <a:xfrm>
            <a:off x="4283968" y="4523972"/>
            <a:ext cx="432048" cy="993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 smtClean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800" dirty="0" err="1" smtClean="0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800" dirty="0" smtClean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1800" dirty="0" smtClean="0">
                <a:latin typeface="Vijaya" pitchFamily="34" charset="0"/>
                <a:cs typeface="Vijaya" pitchFamily="34" charset="0"/>
              </a:rPr>
              <a:t/>
            </a:r>
            <a:br>
              <a:rPr lang="de-DE" sz="1800" dirty="0" smtClean="0">
                <a:latin typeface="Vijaya" pitchFamily="34" charset="0"/>
                <a:cs typeface="Vijaya" pitchFamily="34" charset="0"/>
              </a:rPr>
            </a:br>
            <a:r>
              <a:rPr lang="de-DE" sz="3200" b="1" dirty="0" smtClean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1169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778098"/>
          </a:xfrm>
        </p:spPr>
        <p:txBody>
          <a:bodyPr>
            <a:noAutofit/>
          </a:bodyPr>
          <a:lstStyle/>
          <a:p>
            <a:r>
              <a:rPr lang="de-DE" sz="1600" dirty="0">
                <a:latin typeface="Vijaya" pitchFamily="34" charset="0"/>
                <a:cs typeface="Vijaya" pitchFamily="34" charset="0"/>
              </a:rPr>
              <a:t>Die Rolle der Bibliotheken im </a:t>
            </a:r>
            <a:r>
              <a:rPr lang="de-DE" sz="1600" dirty="0" err="1">
                <a:latin typeface="Vijaya" pitchFamily="34" charset="0"/>
                <a:cs typeface="Vijaya" pitchFamily="34" charset="0"/>
              </a:rPr>
              <a:t>PubFlow</a:t>
            </a:r>
            <a:r>
              <a:rPr lang="de-DE" sz="1600" dirty="0">
                <a:latin typeface="Vijaya" pitchFamily="34" charset="0"/>
                <a:cs typeface="Vijaya" pitchFamily="34" charset="0"/>
              </a:rPr>
              <a:t>-Projekt</a:t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1600" dirty="0">
                <a:latin typeface="Vijaya" pitchFamily="34" charset="0"/>
                <a:cs typeface="Vijaya" pitchFamily="34" charset="0"/>
              </a:rPr>
              <a:t/>
            </a:r>
            <a:br>
              <a:rPr lang="de-DE" sz="1600" dirty="0">
                <a:latin typeface="Vijaya" pitchFamily="34" charset="0"/>
                <a:cs typeface="Vijaya" pitchFamily="34" charset="0"/>
              </a:rPr>
            </a:br>
            <a:r>
              <a:rPr lang="de-DE" sz="2800" b="1" dirty="0">
                <a:latin typeface="Vijaya" pitchFamily="34" charset="0"/>
                <a:cs typeface="Vijaya" pitchFamily="34" charset="0"/>
              </a:rPr>
              <a:t>Daten-Publikationen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0930" y="6348850"/>
            <a:ext cx="8229600" cy="608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smtClean="0"/>
              <a:t>Lösung: Körperschaftsnormdatei?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739509" y="2258588"/>
            <a:ext cx="7876511" cy="3762700"/>
            <a:chOff x="799945" y="1495312"/>
            <a:chExt cx="7876511" cy="3762700"/>
          </a:xfrm>
        </p:grpSpPr>
        <p:sp>
          <p:nvSpPr>
            <p:cNvPr id="6" name="Ellipse 5"/>
            <p:cNvSpPr/>
            <p:nvPr/>
          </p:nvSpPr>
          <p:spPr>
            <a:xfrm>
              <a:off x="3151865" y="3015157"/>
              <a:ext cx="2736304" cy="64807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de-DE" dirty="0">
                  <a:solidFill>
                    <a:prstClr val="black"/>
                  </a:solidFill>
                </a:rPr>
                <a:t>Beispiel : </a:t>
              </a:r>
              <a:endParaRPr lang="de-DE" dirty="0" smtClean="0">
                <a:solidFill>
                  <a:prstClr val="black"/>
                </a:solidFill>
              </a:endParaRPr>
            </a:p>
            <a:p>
              <a:pPr lvl="0"/>
              <a:r>
                <a:rPr lang="de-DE" dirty="0" smtClean="0">
                  <a:solidFill>
                    <a:prstClr val="black"/>
                  </a:solidFill>
                </a:rPr>
                <a:t>IFM-GEOMAR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>
              <a:off x="3923928" y="2132856"/>
              <a:ext cx="216024" cy="5907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H="1">
              <a:off x="5363668" y="2453470"/>
              <a:ext cx="226313" cy="4503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H="1">
              <a:off x="6026987" y="3044442"/>
              <a:ext cx="621152" cy="2254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2530731" y="3218176"/>
              <a:ext cx="468052" cy="1034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 flipV="1">
              <a:off x="5844011" y="3770138"/>
              <a:ext cx="653983" cy="3002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5467279" y="4055366"/>
              <a:ext cx="422179" cy="5787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4491120" y="3941964"/>
              <a:ext cx="0" cy="5700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2710587" y="3770138"/>
              <a:ext cx="709285" cy="542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/>
          </p:nvSpPr>
          <p:spPr>
            <a:xfrm>
              <a:off x="1104044" y="2151094"/>
              <a:ext cx="13077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IFM-GEOMAR</a:t>
              </a:r>
              <a:endParaRPr lang="de-DE" sz="1200" dirty="0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412013" y="4189166"/>
              <a:ext cx="1391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IFM-GEOMAR, Universität Kiel</a:t>
              </a:r>
              <a:endParaRPr lang="de-DE" sz="1200" dirty="0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99945" y="2935976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Leibniz-Institut für Meereswissenschaften</a:t>
              </a:r>
              <a:endParaRPr lang="de-DE" sz="1200" dirty="0"/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 flipH="1" flipV="1">
              <a:off x="2600145" y="2491569"/>
              <a:ext cx="632093" cy="4123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3756961" y="4724339"/>
              <a:ext cx="1883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Univ. Kiel, Meereswissenschaften</a:t>
              </a:r>
              <a:endParaRPr lang="de-DE" sz="12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026987" y="4706696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Meereswissenschaften Kiel</a:t>
              </a:r>
              <a:endParaRPr lang="de-DE" sz="1200" dirty="0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570002" y="3895442"/>
              <a:ext cx="2106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Univ. Kiel, </a:t>
              </a:r>
              <a:r>
                <a:rPr lang="de-DE" sz="1200" dirty="0" err="1" smtClean="0"/>
                <a:t>Inst</a:t>
              </a:r>
              <a:r>
                <a:rPr lang="de-DE" sz="1200" dirty="0" smtClean="0"/>
                <a:t>. </a:t>
              </a:r>
              <a:r>
                <a:rPr lang="de-DE" sz="1200" dirty="0" err="1" smtClean="0"/>
                <a:t>Meereswiss</a:t>
              </a:r>
              <a:r>
                <a:rPr lang="de-DE" sz="1200" dirty="0" smtClean="0"/>
                <a:t>.</a:t>
              </a:r>
              <a:endParaRPr lang="de-DE" sz="1200" dirty="0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732240" y="2797477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Kiel, IFM, GEOMAR</a:t>
              </a:r>
              <a:endParaRPr lang="de-DE" sz="1200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198895" y="1902022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Meereswissenschaftliches Institut Kiel</a:t>
              </a:r>
              <a:endParaRPr lang="de-DE" sz="1200" dirty="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2803997" y="1495312"/>
              <a:ext cx="2052228" cy="461665"/>
            </a:xfrm>
            <a:prstGeom prst="rect">
              <a:avLst/>
            </a:prstGeom>
            <a:noFill/>
            <a:ln>
              <a:solidFill>
                <a:srgbClr val="FF0000">
                  <a:alpha val="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Univ. Kiel, </a:t>
              </a:r>
              <a:r>
                <a:rPr lang="de-DE" sz="1200" dirty="0" err="1" smtClean="0"/>
                <a:t>Inst</a:t>
              </a:r>
              <a:r>
                <a:rPr lang="de-DE" sz="1200" dirty="0" smtClean="0"/>
                <a:t>. Meereskunde GEOMAR</a:t>
              </a:r>
              <a:endParaRPr lang="de-DE" sz="1200" dirty="0"/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1104044" y="2132854"/>
              <a:ext cx="1303880" cy="3206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2803997" y="1495312"/>
              <a:ext cx="2016722" cy="4616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5198895" y="1902023"/>
              <a:ext cx="1800200" cy="46166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6787237" y="2797477"/>
              <a:ext cx="1889218" cy="359697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6553210" y="3799889"/>
              <a:ext cx="2123245" cy="5124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4" name="Abgerundetes Rechteck 63"/>
            <p:cNvSpPr/>
            <p:nvPr/>
          </p:nvSpPr>
          <p:spPr>
            <a:xfrm>
              <a:off x="5998868" y="4706696"/>
              <a:ext cx="1972335" cy="2769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5" name="Abgerundetes Rechteck 64"/>
            <p:cNvSpPr/>
            <p:nvPr/>
          </p:nvSpPr>
          <p:spPr>
            <a:xfrm>
              <a:off x="3757800" y="4697187"/>
              <a:ext cx="1605868" cy="5608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1104044" y="4172441"/>
              <a:ext cx="1894739" cy="55189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827584" y="2903869"/>
              <a:ext cx="1584176" cy="52122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51520" y="599167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Problem: Unterschiedliche Schreibweisen einer Institution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46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1873</Words>
  <Application>Microsoft Office PowerPoint</Application>
  <PresentationFormat>Bildschirmpräsentation (4:3)</PresentationFormat>
  <Paragraphs>210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Genesis</vt:lpstr>
      <vt:lpstr>Die Rolle der Bibliotheken im PubFlow-Projekt</vt:lpstr>
      <vt:lpstr>Die Rolle der Bibliotheken im PubFlow-Projekt  Gliederung</vt:lpstr>
      <vt:lpstr>Die Rolle der Bibliotheken im PubFlow-Projekt  Print-Publikationen</vt:lpstr>
      <vt:lpstr>Wie bekommen wir die Informationen über eine erfolgte Publikation? </vt:lpstr>
      <vt:lpstr>PowerPoint-Präsentation</vt:lpstr>
      <vt:lpstr>PowerPoint-Präsentation</vt:lpstr>
      <vt:lpstr>PowerPoint-Präsentation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Die Rolle der Bibliotheken im PubFlow-Projekt  Daten-Publikationen</vt:lpstr>
      <vt:lpstr>PowerPoint-Präsentation</vt:lpstr>
      <vt:lpstr>Die Rolle der Bibliotheken im PubFlow-Projekt  Daten-Publikationen</vt:lpstr>
      <vt:lpstr>PowerPoint-Präsentation</vt:lpstr>
      <vt:lpstr>PowerPoint-Präsentation</vt:lpstr>
      <vt:lpstr>Die Rolle der Bibliotheken im PubFlow-Projekt  Daten-Publikationen</vt:lpstr>
      <vt:lpstr>PowerPoint-Präsentation</vt:lpstr>
      <vt:lpstr>PowerPoint-Präsentation</vt:lpstr>
      <vt:lpstr>Die Rolle der Bibliotheken im PubFlow-Projekt  Ausblick</vt:lpstr>
      <vt:lpstr> Die Rolle der Bibliotheken im PubFlow-Projekt </vt:lpstr>
    </vt:vector>
  </TitlesOfParts>
  <Company>IFM-GEOMAR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Rolle der Bibliotheken im PubFlow</dc:title>
  <dc:creator>Schmidt, Barbara</dc:creator>
  <cp:lastModifiedBy>Schmidt, Barbara</cp:lastModifiedBy>
  <cp:revision>121</cp:revision>
  <cp:lastPrinted>2012-03-21T10:20:39Z</cp:lastPrinted>
  <dcterms:created xsi:type="dcterms:W3CDTF">2012-02-08T10:02:07Z</dcterms:created>
  <dcterms:modified xsi:type="dcterms:W3CDTF">2012-03-22T08:24:29Z</dcterms:modified>
</cp:coreProperties>
</file>