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13" r:id="rId2"/>
    <p:sldId id="402" r:id="rId3"/>
    <p:sldId id="394" r:id="rId4"/>
    <p:sldId id="396" r:id="rId5"/>
    <p:sldId id="360" r:id="rId6"/>
    <p:sldId id="404" r:id="rId7"/>
    <p:sldId id="403" r:id="rId8"/>
    <p:sldId id="381" r:id="rId9"/>
    <p:sldId id="382" r:id="rId10"/>
    <p:sldId id="386" r:id="rId11"/>
    <p:sldId id="399" r:id="rId12"/>
    <p:sldId id="401" r:id="rId13"/>
    <p:sldId id="393" r:id="rId14"/>
    <p:sldId id="400" r:id="rId15"/>
    <p:sldId id="373" r:id="rId16"/>
    <p:sldId id="391" r:id="rId17"/>
  </p:sldIdLst>
  <p:sldSz cx="9144000" cy="6858000" type="screen4x3"/>
  <p:notesSz cx="6781800" cy="9918700"/>
  <p:defaultTextStyle>
    <a:defPPr>
      <a:defRPr lang="de-DE"/>
    </a:defPPr>
    <a:lvl1pPr algn="l" rtl="0" fontAlgn="base">
      <a:spcBef>
        <a:spcPct val="0"/>
      </a:spcBef>
      <a:spcAft>
        <a:spcPct val="0"/>
      </a:spcAft>
      <a:defRPr kern="1200">
        <a:solidFill>
          <a:schemeClr val="tx1"/>
        </a:solidFill>
        <a:latin typeface="Microsoft Sans Serif" pitchFamily="34" charset="0"/>
        <a:ea typeface="+mn-ea"/>
        <a:cs typeface="+mn-cs"/>
      </a:defRPr>
    </a:lvl1pPr>
    <a:lvl2pPr marL="457200" algn="l" rtl="0" fontAlgn="base">
      <a:spcBef>
        <a:spcPct val="0"/>
      </a:spcBef>
      <a:spcAft>
        <a:spcPct val="0"/>
      </a:spcAft>
      <a:defRPr kern="1200">
        <a:solidFill>
          <a:schemeClr val="tx1"/>
        </a:solidFill>
        <a:latin typeface="Microsoft Sans Serif" pitchFamily="34" charset="0"/>
        <a:ea typeface="+mn-ea"/>
        <a:cs typeface="+mn-cs"/>
      </a:defRPr>
    </a:lvl2pPr>
    <a:lvl3pPr marL="914400" algn="l" rtl="0" fontAlgn="base">
      <a:spcBef>
        <a:spcPct val="0"/>
      </a:spcBef>
      <a:spcAft>
        <a:spcPct val="0"/>
      </a:spcAft>
      <a:defRPr kern="1200">
        <a:solidFill>
          <a:schemeClr val="tx1"/>
        </a:solidFill>
        <a:latin typeface="Microsoft Sans Serif" pitchFamily="34" charset="0"/>
        <a:ea typeface="+mn-ea"/>
        <a:cs typeface="+mn-cs"/>
      </a:defRPr>
    </a:lvl3pPr>
    <a:lvl4pPr marL="1371600" algn="l" rtl="0" fontAlgn="base">
      <a:spcBef>
        <a:spcPct val="0"/>
      </a:spcBef>
      <a:spcAft>
        <a:spcPct val="0"/>
      </a:spcAft>
      <a:defRPr kern="1200">
        <a:solidFill>
          <a:schemeClr val="tx1"/>
        </a:solidFill>
        <a:latin typeface="Microsoft Sans Serif" pitchFamily="34" charset="0"/>
        <a:ea typeface="+mn-ea"/>
        <a:cs typeface="+mn-cs"/>
      </a:defRPr>
    </a:lvl4pPr>
    <a:lvl5pPr marL="1828800" algn="l" rtl="0" fontAlgn="base">
      <a:spcBef>
        <a:spcPct val="0"/>
      </a:spcBef>
      <a:spcAft>
        <a:spcPct val="0"/>
      </a:spcAft>
      <a:defRPr kern="1200">
        <a:solidFill>
          <a:schemeClr val="tx1"/>
        </a:solidFill>
        <a:latin typeface="Microsoft Sans Serif" pitchFamily="34" charset="0"/>
        <a:ea typeface="+mn-ea"/>
        <a:cs typeface="+mn-cs"/>
      </a:defRPr>
    </a:lvl5pPr>
    <a:lvl6pPr marL="2286000" algn="l" defTabSz="914400" rtl="0" eaLnBrk="1" latinLnBrk="0" hangingPunct="1">
      <a:defRPr kern="1200">
        <a:solidFill>
          <a:schemeClr val="tx1"/>
        </a:solidFill>
        <a:latin typeface="Microsoft Sans Serif" pitchFamily="34" charset="0"/>
        <a:ea typeface="+mn-ea"/>
        <a:cs typeface="+mn-cs"/>
      </a:defRPr>
    </a:lvl6pPr>
    <a:lvl7pPr marL="2743200" algn="l" defTabSz="914400" rtl="0" eaLnBrk="1" latinLnBrk="0" hangingPunct="1">
      <a:defRPr kern="1200">
        <a:solidFill>
          <a:schemeClr val="tx1"/>
        </a:solidFill>
        <a:latin typeface="Microsoft Sans Serif" pitchFamily="34" charset="0"/>
        <a:ea typeface="+mn-ea"/>
        <a:cs typeface="+mn-cs"/>
      </a:defRPr>
    </a:lvl7pPr>
    <a:lvl8pPr marL="3200400" algn="l" defTabSz="914400" rtl="0" eaLnBrk="1" latinLnBrk="0" hangingPunct="1">
      <a:defRPr kern="1200">
        <a:solidFill>
          <a:schemeClr val="tx1"/>
        </a:solidFill>
        <a:latin typeface="Microsoft Sans Serif" pitchFamily="34" charset="0"/>
        <a:ea typeface="+mn-ea"/>
        <a:cs typeface="+mn-cs"/>
      </a:defRPr>
    </a:lvl8pPr>
    <a:lvl9pPr marL="3657600" algn="l" defTabSz="914400" rtl="0" eaLnBrk="1" latinLnBrk="0" hangingPunct="1">
      <a:defRPr kern="1200">
        <a:solidFill>
          <a:schemeClr val="tx1"/>
        </a:solidFill>
        <a:latin typeface="Microsoft Sans Serif"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EF"/>
    <a:srgbClr val="FFFFFF"/>
    <a:srgbClr val="CC0000"/>
    <a:srgbClr val="196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86" autoAdjust="0"/>
    <p:restoredTop sz="88833" autoAdjust="0"/>
  </p:normalViewPr>
  <p:slideViewPr>
    <p:cSldViewPr>
      <p:cViewPr varScale="1">
        <p:scale>
          <a:sx n="100" d="100"/>
          <a:sy n="100" d="100"/>
        </p:scale>
        <p:origin x="-1368" y="-96"/>
      </p:cViewPr>
      <p:guideLst>
        <p:guide orient="horz" pos="2160"/>
        <p:guide orient="horz" pos="4201"/>
        <p:guide orient="horz" pos="4059"/>
        <p:guide pos="5556"/>
        <p:guide pos="2880"/>
        <p:guide pos="158"/>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80" d="100"/>
          <a:sy n="180" d="100"/>
        </p:scale>
        <p:origin x="216" y="6570"/>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0" y="0"/>
            <a:ext cx="6781800" cy="773113"/>
          </a:xfrm>
          <a:prstGeom prst="rect">
            <a:avLst/>
          </a:prstGeom>
          <a:solidFill>
            <a:srgbClr val="DEE7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093" tIns="44047" rIns="88093" bIns="44047" anchor="ctr"/>
          <a:lstStyle/>
          <a:p>
            <a:endParaRPr lang="en-US"/>
          </a:p>
        </p:txBody>
      </p:sp>
      <p:sp>
        <p:nvSpPr>
          <p:cNvPr id="167938" name="Rectangle 2"/>
          <p:cNvSpPr>
            <a:spLocks noGrp="1" noChangeArrowheads="1"/>
          </p:cNvSpPr>
          <p:nvPr>
            <p:ph type="hdr" sz="quarter"/>
          </p:nvPr>
        </p:nvSpPr>
        <p:spPr bwMode="auto">
          <a:xfrm>
            <a:off x="1671638" y="276225"/>
            <a:ext cx="4676775" cy="427038"/>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defTabSz="954344">
              <a:defRPr sz="1300">
                <a:latin typeface="Arial" charset="0"/>
              </a:defRPr>
            </a:lvl1pPr>
          </a:lstStyle>
          <a:p>
            <a:pPr>
              <a:defRPr/>
            </a:pPr>
            <a:r>
              <a:rPr lang="it-IT" smtClean="0"/>
              <a:t>EGU General Assembly 2012, Vienna, Austria</a:t>
            </a:r>
            <a:endParaRPr lang="de-DE"/>
          </a:p>
        </p:txBody>
      </p:sp>
      <p:sp>
        <p:nvSpPr>
          <p:cNvPr id="167939"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algn="r" defTabSz="954344">
              <a:defRPr sz="1300">
                <a:latin typeface="Arial" charset="0"/>
              </a:defRPr>
            </a:lvl1pPr>
          </a:lstStyle>
          <a:p>
            <a:pPr>
              <a:defRPr/>
            </a:pPr>
            <a:r>
              <a:rPr lang="en-US" smtClean="0"/>
              <a:t>April 27, 2012</a:t>
            </a:r>
            <a:endParaRPr lang="de-DE"/>
          </a:p>
        </p:txBody>
      </p:sp>
      <p:sp>
        <p:nvSpPr>
          <p:cNvPr id="167940"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defTabSz="954344">
              <a:defRPr sz="1300">
                <a:latin typeface="Arial" charset="0"/>
              </a:defRPr>
            </a:lvl1pPr>
          </a:lstStyle>
          <a:p>
            <a:pPr>
              <a:defRPr/>
            </a:pPr>
            <a:r>
              <a:rPr lang="de-DE"/>
              <a:t>Peter Brandt - GEOMAR</a:t>
            </a:r>
          </a:p>
        </p:txBody>
      </p:sp>
      <p:sp>
        <p:nvSpPr>
          <p:cNvPr id="167941"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algn="r" defTabSz="954344">
              <a:defRPr sz="1300">
                <a:latin typeface="Arial" charset="0"/>
              </a:defRPr>
            </a:lvl1pPr>
          </a:lstStyle>
          <a:p>
            <a:pPr>
              <a:defRPr/>
            </a:pPr>
            <a:fld id="{B9DD9EBF-D0F2-49F0-B021-D75891319596}" type="slidenum">
              <a:rPr lang="de-DE"/>
              <a:pPr>
                <a:defRPr/>
              </a:pPr>
              <a:t>‹Nr.›</a:t>
            </a:fld>
            <a:endParaRPr lang="de-DE"/>
          </a:p>
        </p:txBody>
      </p:sp>
      <p:pic>
        <p:nvPicPr>
          <p:cNvPr id="38919" name="Picture 8" descr="ifm-geomar-logo-col_kur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50" y="144463"/>
            <a:ext cx="1031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7489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0" y="0"/>
            <a:ext cx="6781800" cy="563563"/>
          </a:xfrm>
          <a:prstGeom prst="rect">
            <a:avLst/>
          </a:prstGeom>
          <a:solidFill>
            <a:srgbClr val="DEE7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093" tIns="44047" rIns="88093" bIns="44047" anchor="ctr"/>
          <a:lstStyle/>
          <a:p>
            <a:endParaRPr lang="en-US"/>
          </a:p>
        </p:txBody>
      </p:sp>
      <p:pic>
        <p:nvPicPr>
          <p:cNvPr id="4" name="Grafik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9891" y="79739"/>
            <a:ext cx="1064518" cy="431055"/>
          </a:xfrm>
          <a:prstGeom prst="rect">
            <a:avLst/>
          </a:prstGeom>
        </p:spPr>
      </p:pic>
      <p:sp>
        <p:nvSpPr>
          <p:cNvPr id="166914" name="Rectangle 2"/>
          <p:cNvSpPr>
            <a:spLocks noGrp="1" noChangeArrowheads="1"/>
          </p:cNvSpPr>
          <p:nvPr>
            <p:ph type="hdr" sz="quarter"/>
          </p:nvPr>
        </p:nvSpPr>
        <p:spPr bwMode="auto">
          <a:xfrm>
            <a:off x="1414463" y="136525"/>
            <a:ext cx="5141912" cy="495300"/>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defTabSz="954344">
              <a:defRPr sz="1300">
                <a:latin typeface="Arial" charset="0"/>
              </a:defRPr>
            </a:lvl1pPr>
          </a:lstStyle>
          <a:p>
            <a:pPr>
              <a:defRPr/>
            </a:pPr>
            <a:r>
              <a:rPr lang="it-IT" smtClean="0"/>
              <a:t>EGU General Assembly 2012, Vienna, Austria</a:t>
            </a:r>
            <a:endParaRPr lang="en-US"/>
          </a:p>
        </p:txBody>
      </p:sp>
      <p:sp>
        <p:nvSpPr>
          <p:cNvPr id="166915"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lvl1pPr algn="r" defTabSz="954344">
              <a:defRPr sz="1300">
                <a:latin typeface="Arial" charset="0"/>
              </a:defRPr>
            </a:lvl1pPr>
          </a:lstStyle>
          <a:p>
            <a:pPr>
              <a:defRPr/>
            </a:pPr>
            <a:r>
              <a:rPr lang="en-US" smtClean="0"/>
              <a:t>April 27, 2012</a:t>
            </a:r>
            <a:endParaRPr lang="en-US"/>
          </a:p>
        </p:txBody>
      </p:sp>
      <p:sp>
        <p:nvSpPr>
          <p:cNvPr id="2151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7" name="Rectangle 5"/>
          <p:cNvSpPr>
            <a:spLocks noGrp="1" noChangeArrowheads="1"/>
          </p:cNvSpPr>
          <p:nvPr>
            <p:ph type="body" sz="quarter" idx="3"/>
          </p:nvPr>
        </p:nvSpPr>
        <p:spPr bwMode="auto">
          <a:xfrm>
            <a:off x="677863" y="4710113"/>
            <a:ext cx="5426075" cy="4464050"/>
          </a:xfrm>
          <a:prstGeom prst="rect">
            <a:avLst/>
          </a:prstGeom>
          <a:noFill/>
          <a:ln w="9525">
            <a:noFill/>
            <a:miter lim="800000"/>
            <a:headEnd/>
            <a:tailEnd/>
          </a:ln>
          <a:effectLst/>
        </p:spPr>
        <p:txBody>
          <a:bodyPr vert="horz" wrap="square" lIns="95423" tIns="47711" rIns="95423" bIns="47711"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66918"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defTabSz="954344">
              <a:defRPr sz="1300">
                <a:latin typeface="Arial" charset="0"/>
              </a:defRPr>
            </a:lvl1pPr>
          </a:lstStyle>
          <a:p>
            <a:pPr>
              <a:defRPr/>
            </a:pPr>
            <a:r>
              <a:rPr lang="de-DE"/>
              <a:t>Peter Brandt - GEOMAR</a:t>
            </a:r>
          </a:p>
        </p:txBody>
      </p:sp>
      <p:sp>
        <p:nvSpPr>
          <p:cNvPr id="166919"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5423" tIns="47711" rIns="95423" bIns="47711" numCol="1" anchor="b" anchorCtr="0" compatLnSpc="1">
            <a:prstTxWarp prst="textNoShape">
              <a:avLst/>
            </a:prstTxWarp>
          </a:bodyPr>
          <a:lstStyle>
            <a:lvl1pPr algn="r" defTabSz="954344">
              <a:defRPr sz="1300">
                <a:latin typeface="Arial" charset="0"/>
              </a:defRPr>
            </a:lvl1pPr>
          </a:lstStyle>
          <a:p>
            <a:pPr>
              <a:defRPr/>
            </a:pPr>
            <a:fld id="{8EF5C03D-6690-4E71-9D0B-E82F27399ED4}" type="slidenum">
              <a:rPr lang="de-DE"/>
              <a:pPr>
                <a:defRPr/>
              </a:pPr>
              <a:t>‹Nr.›</a:t>
            </a:fld>
            <a:endParaRPr lang="de-DE"/>
          </a:p>
        </p:txBody>
      </p:sp>
    </p:spTree>
    <p:extLst>
      <p:ext uri="{BB962C8B-B14F-4D97-AF65-F5344CB8AC3E}">
        <p14:creationId xmlns:p14="http://schemas.microsoft.com/office/powerpoint/2010/main" val="26734147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12</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13</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14</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15</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8" name="Datumsplatzhalter 7"/>
          <p:cNvSpPr>
            <a:spLocks noGrp="1"/>
          </p:cNvSpPr>
          <p:nvPr>
            <p:ph type="dt" idx="10"/>
          </p:nvPr>
        </p:nvSpPr>
        <p:spPr/>
        <p:txBody>
          <a:bodyPr/>
          <a:lstStyle/>
          <a:p>
            <a:pPr>
              <a:defRPr/>
            </a:pPr>
            <a:r>
              <a:rPr lang="en-US" smtClean="0"/>
              <a:t>April 27, 2012</a:t>
            </a:r>
            <a:endParaRPr lang="en-US"/>
          </a:p>
        </p:txBody>
      </p:sp>
      <p:sp>
        <p:nvSpPr>
          <p:cNvPr id="9" name="Fußzeilenplatzhalter 8"/>
          <p:cNvSpPr>
            <a:spLocks noGrp="1"/>
          </p:cNvSpPr>
          <p:nvPr>
            <p:ph type="ftr" sz="quarter" idx="11"/>
          </p:nvPr>
        </p:nvSpPr>
        <p:spPr/>
        <p:txBody>
          <a:bodyPr/>
          <a:lstStyle/>
          <a:p>
            <a:pPr>
              <a:defRPr/>
            </a:pPr>
            <a:r>
              <a:rPr lang="de-DE" smtClean="0"/>
              <a:t>Peter Brandt - GEOMAR</a:t>
            </a:r>
            <a:endParaRPr lang="de-DE"/>
          </a:p>
        </p:txBody>
      </p:sp>
      <p:sp>
        <p:nvSpPr>
          <p:cNvPr id="10" name="Foliennummernplatzhalter 9"/>
          <p:cNvSpPr>
            <a:spLocks noGrp="1"/>
          </p:cNvSpPr>
          <p:nvPr>
            <p:ph type="sldNum" sz="quarter" idx="12"/>
          </p:nvPr>
        </p:nvSpPr>
        <p:spPr/>
        <p:txBody>
          <a:bodyPr/>
          <a:lstStyle/>
          <a:p>
            <a:pPr>
              <a:defRPr/>
            </a:pPr>
            <a:fld id="{8EF5C03D-6690-4E71-9D0B-E82F27399ED4}" type="slidenum">
              <a:rPr lang="de-DE" smtClean="0"/>
              <a:pPr>
                <a:defRPr/>
              </a:pPr>
              <a:t>16</a:t>
            </a:fld>
            <a:endParaRPr lang="de-DE"/>
          </a:p>
        </p:txBody>
      </p:sp>
      <p:sp>
        <p:nvSpPr>
          <p:cNvPr id="11" name="Kopfzeilenplatzhalter 10"/>
          <p:cNvSpPr>
            <a:spLocks noGrp="1"/>
          </p:cNvSpPr>
          <p:nvPr>
            <p:ph type="hdr" sz="quarter" idx="13"/>
          </p:nvPr>
        </p:nvSpPr>
        <p:spPr/>
        <p:txBody>
          <a:bodyPr/>
          <a:lstStyle/>
          <a:p>
            <a:pPr>
              <a:defRPr/>
            </a:pPr>
            <a:r>
              <a:rPr lang="it-IT" smtClean="0"/>
              <a:t>EGU General Assembly 2012, Vienna, Austria</a:t>
            </a:r>
            <a:endParaRPr lang="en-US"/>
          </a:p>
        </p:txBody>
      </p:sp>
    </p:spTree>
    <p:extLst>
      <p:ext uri="{BB962C8B-B14F-4D97-AF65-F5344CB8AC3E}">
        <p14:creationId xmlns:p14="http://schemas.microsoft.com/office/powerpoint/2010/main" val="19639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58372" name="Datumsplatzhalt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Microsoft Sans Serif" charset="0"/>
                <a:ea typeface="ＭＳ Ｐゴシック" charset="0"/>
              </a:defRPr>
            </a:lvl1pPr>
            <a:lvl2pPr marL="742950" indent="-285750" defTabSz="954088" eaLnBrk="0" hangingPunct="0">
              <a:defRPr>
                <a:solidFill>
                  <a:schemeClr val="tx1"/>
                </a:solidFill>
                <a:latin typeface="Microsoft Sans Serif" charset="0"/>
                <a:ea typeface="ＭＳ Ｐゴシック" charset="0"/>
              </a:defRPr>
            </a:lvl2pPr>
            <a:lvl3pPr marL="1143000" indent="-228600" defTabSz="954088" eaLnBrk="0" hangingPunct="0">
              <a:defRPr>
                <a:solidFill>
                  <a:schemeClr val="tx1"/>
                </a:solidFill>
                <a:latin typeface="Microsoft Sans Serif" charset="0"/>
                <a:ea typeface="ＭＳ Ｐゴシック" charset="0"/>
              </a:defRPr>
            </a:lvl3pPr>
            <a:lvl4pPr marL="1600200" indent="-228600" defTabSz="954088" eaLnBrk="0" hangingPunct="0">
              <a:defRPr>
                <a:solidFill>
                  <a:schemeClr val="tx1"/>
                </a:solidFill>
                <a:latin typeface="Microsoft Sans Serif" charset="0"/>
                <a:ea typeface="ＭＳ Ｐゴシック" charset="0"/>
              </a:defRPr>
            </a:lvl4pPr>
            <a:lvl5pPr marL="2057400" indent="-228600" defTabSz="954088" eaLnBrk="0" hangingPunct="0">
              <a:defRPr>
                <a:solidFill>
                  <a:schemeClr val="tx1"/>
                </a:solidFill>
                <a:latin typeface="Microsoft Sans Serif" charset="0"/>
                <a:ea typeface="ＭＳ Ｐゴシック" charset="0"/>
              </a:defRPr>
            </a:lvl5pPr>
            <a:lvl6pPr marL="2514600" indent="-228600" defTabSz="954088"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defTabSz="954088"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defTabSz="954088"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defTabSz="954088"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en-US">
                <a:latin typeface="Arial" charset="0"/>
              </a:rPr>
              <a:t>February 21, 2011</a:t>
            </a:r>
            <a:endParaRPr lang="de-DE">
              <a:latin typeface="Arial" charset="0"/>
            </a:endParaRPr>
          </a:p>
        </p:txBody>
      </p:sp>
      <p:sp>
        <p:nvSpPr>
          <p:cNvPr id="58373" name="Fußzeilenplatzhalt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Microsoft Sans Serif" charset="0"/>
                <a:ea typeface="ＭＳ Ｐゴシック" charset="0"/>
              </a:defRPr>
            </a:lvl1pPr>
            <a:lvl2pPr marL="742950" indent="-285750" defTabSz="954088" eaLnBrk="0" hangingPunct="0">
              <a:defRPr>
                <a:solidFill>
                  <a:schemeClr val="tx1"/>
                </a:solidFill>
                <a:latin typeface="Microsoft Sans Serif" charset="0"/>
                <a:ea typeface="ＭＳ Ｐゴシック" charset="0"/>
              </a:defRPr>
            </a:lvl2pPr>
            <a:lvl3pPr marL="1143000" indent="-228600" defTabSz="954088" eaLnBrk="0" hangingPunct="0">
              <a:defRPr>
                <a:solidFill>
                  <a:schemeClr val="tx1"/>
                </a:solidFill>
                <a:latin typeface="Microsoft Sans Serif" charset="0"/>
                <a:ea typeface="ＭＳ Ｐゴシック" charset="0"/>
              </a:defRPr>
            </a:lvl3pPr>
            <a:lvl4pPr marL="1600200" indent="-228600" defTabSz="954088" eaLnBrk="0" hangingPunct="0">
              <a:defRPr>
                <a:solidFill>
                  <a:schemeClr val="tx1"/>
                </a:solidFill>
                <a:latin typeface="Microsoft Sans Serif" charset="0"/>
                <a:ea typeface="ＭＳ Ｐゴシック" charset="0"/>
              </a:defRPr>
            </a:lvl4pPr>
            <a:lvl5pPr marL="2057400" indent="-228600" defTabSz="954088" eaLnBrk="0" hangingPunct="0">
              <a:defRPr>
                <a:solidFill>
                  <a:schemeClr val="tx1"/>
                </a:solidFill>
                <a:latin typeface="Microsoft Sans Serif" charset="0"/>
                <a:ea typeface="ＭＳ Ｐゴシック" charset="0"/>
              </a:defRPr>
            </a:lvl5pPr>
            <a:lvl6pPr marL="2514600" indent="-228600" defTabSz="954088"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defTabSz="954088"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defTabSz="954088"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defTabSz="954088"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Peter Brandt - IFM-GEOMAR</a:t>
            </a:r>
          </a:p>
        </p:txBody>
      </p:sp>
      <p:sp>
        <p:nvSpPr>
          <p:cNvPr id="58374"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Microsoft Sans Serif" charset="0"/>
                <a:ea typeface="ＭＳ Ｐゴシック" charset="0"/>
              </a:defRPr>
            </a:lvl1pPr>
            <a:lvl2pPr marL="742950" indent="-285750" defTabSz="954088" eaLnBrk="0" hangingPunct="0">
              <a:defRPr>
                <a:solidFill>
                  <a:schemeClr val="tx1"/>
                </a:solidFill>
                <a:latin typeface="Microsoft Sans Serif" charset="0"/>
                <a:ea typeface="ＭＳ Ｐゴシック" charset="0"/>
              </a:defRPr>
            </a:lvl2pPr>
            <a:lvl3pPr marL="1143000" indent="-228600" defTabSz="954088" eaLnBrk="0" hangingPunct="0">
              <a:defRPr>
                <a:solidFill>
                  <a:schemeClr val="tx1"/>
                </a:solidFill>
                <a:latin typeface="Microsoft Sans Serif" charset="0"/>
                <a:ea typeface="ＭＳ Ｐゴシック" charset="0"/>
              </a:defRPr>
            </a:lvl3pPr>
            <a:lvl4pPr marL="1600200" indent="-228600" defTabSz="954088" eaLnBrk="0" hangingPunct="0">
              <a:defRPr>
                <a:solidFill>
                  <a:schemeClr val="tx1"/>
                </a:solidFill>
                <a:latin typeface="Microsoft Sans Serif" charset="0"/>
                <a:ea typeface="ＭＳ Ｐゴシック" charset="0"/>
              </a:defRPr>
            </a:lvl4pPr>
            <a:lvl5pPr marL="2057400" indent="-228600" defTabSz="954088" eaLnBrk="0" hangingPunct="0">
              <a:defRPr>
                <a:solidFill>
                  <a:schemeClr val="tx1"/>
                </a:solidFill>
                <a:latin typeface="Microsoft Sans Serif" charset="0"/>
                <a:ea typeface="ＭＳ Ｐゴシック" charset="0"/>
              </a:defRPr>
            </a:lvl5pPr>
            <a:lvl6pPr marL="2514600" indent="-228600" defTabSz="954088"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defTabSz="954088"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defTabSz="954088"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defTabSz="954088"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SFB Retreat - Lübeck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xfrm>
            <a:off x="912813" y="744538"/>
            <a:ext cx="4956175" cy="3717925"/>
          </a:xfrm>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56324"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344" eaLnBrk="0" hangingPunct="0">
              <a:defRPr>
                <a:solidFill>
                  <a:schemeClr val="tx1"/>
                </a:solidFill>
                <a:latin typeface="Microsoft Sans Serif" charset="0"/>
                <a:ea typeface="ＭＳ Ｐゴシック" charset="0"/>
              </a:defRPr>
            </a:lvl1pPr>
            <a:lvl2pPr marL="715758" indent="-275292" defTabSz="954344" eaLnBrk="0" hangingPunct="0">
              <a:defRPr>
                <a:solidFill>
                  <a:schemeClr val="tx1"/>
                </a:solidFill>
                <a:latin typeface="Microsoft Sans Serif" charset="0"/>
                <a:ea typeface="ＭＳ Ｐゴシック" charset="0"/>
              </a:defRPr>
            </a:lvl2pPr>
            <a:lvl3pPr marL="1101166" indent="-220233" defTabSz="954344" eaLnBrk="0" hangingPunct="0">
              <a:defRPr>
                <a:solidFill>
                  <a:schemeClr val="tx1"/>
                </a:solidFill>
                <a:latin typeface="Microsoft Sans Serif" charset="0"/>
                <a:ea typeface="ＭＳ Ｐゴシック" charset="0"/>
              </a:defRPr>
            </a:lvl3pPr>
            <a:lvl4pPr marL="1541633" indent="-220233" defTabSz="954344" eaLnBrk="0" hangingPunct="0">
              <a:defRPr>
                <a:solidFill>
                  <a:schemeClr val="tx1"/>
                </a:solidFill>
                <a:latin typeface="Microsoft Sans Serif" charset="0"/>
                <a:ea typeface="ＭＳ Ｐゴシック" charset="0"/>
              </a:defRPr>
            </a:lvl4pPr>
            <a:lvl5pPr marL="1982099" indent="-220233" defTabSz="954344" eaLnBrk="0" hangingPunct="0">
              <a:defRPr>
                <a:solidFill>
                  <a:schemeClr val="tx1"/>
                </a:solidFill>
                <a:latin typeface="Microsoft Sans Serif" charset="0"/>
                <a:ea typeface="ＭＳ Ｐゴシック" charset="0"/>
              </a:defRPr>
            </a:lvl5pPr>
            <a:lvl6pPr marL="2422566" indent="-220233" defTabSz="954344" eaLnBrk="0" fontAlgn="base" hangingPunct="0">
              <a:spcBef>
                <a:spcPct val="0"/>
              </a:spcBef>
              <a:spcAft>
                <a:spcPct val="0"/>
              </a:spcAft>
              <a:defRPr>
                <a:solidFill>
                  <a:schemeClr val="tx1"/>
                </a:solidFill>
                <a:latin typeface="Microsoft Sans Serif" charset="0"/>
                <a:ea typeface="ＭＳ Ｐゴシック" charset="0"/>
              </a:defRPr>
            </a:lvl6pPr>
            <a:lvl7pPr marL="2863032" indent="-220233" defTabSz="954344" eaLnBrk="0" fontAlgn="base" hangingPunct="0">
              <a:spcBef>
                <a:spcPct val="0"/>
              </a:spcBef>
              <a:spcAft>
                <a:spcPct val="0"/>
              </a:spcAft>
              <a:defRPr>
                <a:solidFill>
                  <a:schemeClr val="tx1"/>
                </a:solidFill>
                <a:latin typeface="Microsoft Sans Serif" charset="0"/>
                <a:ea typeface="ＭＳ Ｐゴシック" charset="0"/>
              </a:defRPr>
            </a:lvl7pPr>
            <a:lvl8pPr marL="3303499" indent="-220233" defTabSz="954344" eaLnBrk="0" fontAlgn="base" hangingPunct="0">
              <a:spcBef>
                <a:spcPct val="0"/>
              </a:spcBef>
              <a:spcAft>
                <a:spcPct val="0"/>
              </a:spcAft>
              <a:defRPr>
                <a:solidFill>
                  <a:schemeClr val="tx1"/>
                </a:solidFill>
                <a:latin typeface="Microsoft Sans Serif" charset="0"/>
                <a:ea typeface="ＭＳ Ｐゴシック" charset="0"/>
              </a:defRPr>
            </a:lvl8pPr>
            <a:lvl9pPr marL="3743965" indent="-220233" defTabSz="954344"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FB1 Seminar, Kiel</a:t>
            </a:r>
          </a:p>
        </p:txBody>
      </p:sp>
      <p:sp>
        <p:nvSpPr>
          <p:cNvPr id="56325" name="Fußzeilenplatzhalt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344" eaLnBrk="0" hangingPunct="0">
              <a:defRPr>
                <a:solidFill>
                  <a:schemeClr val="tx1"/>
                </a:solidFill>
                <a:latin typeface="Microsoft Sans Serif" charset="0"/>
                <a:ea typeface="ＭＳ Ｐゴシック" charset="0"/>
              </a:defRPr>
            </a:lvl1pPr>
            <a:lvl2pPr marL="715758" indent="-275292" defTabSz="954344" eaLnBrk="0" hangingPunct="0">
              <a:defRPr>
                <a:solidFill>
                  <a:schemeClr val="tx1"/>
                </a:solidFill>
                <a:latin typeface="Microsoft Sans Serif" charset="0"/>
                <a:ea typeface="ＭＳ Ｐゴシック" charset="0"/>
              </a:defRPr>
            </a:lvl2pPr>
            <a:lvl3pPr marL="1101166" indent="-220233" defTabSz="954344" eaLnBrk="0" hangingPunct="0">
              <a:defRPr>
                <a:solidFill>
                  <a:schemeClr val="tx1"/>
                </a:solidFill>
                <a:latin typeface="Microsoft Sans Serif" charset="0"/>
                <a:ea typeface="ＭＳ Ｐゴシック" charset="0"/>
              </a:defRPr>
            </a:lvl3pPr>
            <a:lvl4pPr marL="1541633" indent="-220233" defTabSz="954344" eaLnBrk="0" hangingPunct="0">
              <a:defRPr>
                <a:solidFill>
                  <a:schemeClr val="tx1"/>
                </a:solidFill>
                <a:latin typeface="Microsoft Sans Serif" charset="0"/>
                <a:ea typeface="ＭＳ Ｐゴシック" charset="0"/>
              </a:defRPr>
            </a:lvl4pPr>
            <a:lvl5pPr marL="1982099" indent="-220233" defTabSz="954344" eaLnBrk="0" hangingPunct="0">
              <a:defRPr>
                <a:solidFill>
                  <a:schemeClr val="tx1"/>
                </a:solidFill>
                <a:latin typeface="Microsoft Sans Serif" charset="0"/>
                <a:ea typeface="ＭＳ Ｐゴシック" charset="0"/>
              </a:defRPr>
            </a:lvl5pPr>
            <a:lvl6pPr marL="2422566" indent="-220233" defTabSz="954344" eaLnBrk="0" fontAlgn="base" hangingPunct="0">
              <a:spcBef>
                <a:spcPct val="0"/>
              </a:spcBef>
              <a:spcAft>
                <a:spcPct val="0"/>
              </a:spcAft>
              <a:defRPr>
                <a:solidFill>
                  <a:schemeClr val="tx1"/>
                </a:solidFill>
                <a:latin typeface="Microsoft Sans Serif" charset="0"/>
                <a:ea typeface="ＭＳ Ｐゴシック" charset="0"/>
              </a:defRPr>
            </a:lvl6pPr>
            <a:lvl7pPr marL="2863032" indent="-220233" defTabSz="954344" eaLnBrk="0" fontAlgn="base" hangingPunct="0">
              <a:spcBef>
                <a:spcPct val="0"/>
              </a:spcBef>
              <a:spcAft>
                <a:spcPct val="0"/>
              </a:spcAft>
              <a:defRPr>
                <a:solidFill>
                  <a:schemeClr val="tx1"/>
                </a:solidFill>
                <a:latin typeface="Microsoft Sans Serif" charset="0"/>
                <a:ea typeface="ＭＳ Ｐゴシック" charset="0"/>
              </a:defRPr>
            </a:lvl7pPr>
            <a:lvl8pPr marL="3303499" indent="-220233" defTabSz="954344" eaLnBrk="0" fontAlgn="base" hangingPunct="0">
              <a:spcBef>
                <a:spcPct val="0"/>
              </a:spcBef>
              <a:spcAft>
                <a:spcPct val="0"/>
              </a:spcAft>
              <a:defRPr>
                <a:solidFill>
                  <a:schemeClr val="tx1"/>
                </a:solidFill>
                <a:latin typeface="Microsoft Sans Serif" charset="0"/>
                <a:ea typeface="ＭＳ Ｐゴシック" charset="0"/>
              </a:defRPr>
            </a:lvl8pPr>
            <a:lvl9pPr marL="3743965" indent="-220233" defTabSz="954344"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Peter Brandt - IFM-GEOMAR</a:t>
            </a:r>
          </a:p>
        </p:txBody>
      </p:sp>
      <p:sp>
        <p:nvSpPr>
          <p:cNvPr id="56326" name="Foliennummernplatzhalt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344" eaLnBrk="0" hangingPunct="0">
              <a:defRPr>
                <a:solidFill>
                  <a:schemeClr val="tx1"/>
                </a:solidFill>
                <a:latin typeface="Microsoft Sans Serif" charset="0"/>
                <a:ea typeface="ＭＳ Ｐゴシック" charset="0"/>
              </a:defRPr>
            </a:lvl1pPr>
            <a:lvl2pPr marL="715758" indent="-275292" defTabSz="954344" eaLnBrk="0" hangingPunct="0">
              <a:defRPr>
                <a:solidFill>
                  <a:schemeClr val="tx1"/>
                </a:solidFill>
                <a:latin typeface="Microsoft Sans Serif" charset="0"/>
                <a:ea typeface="ＭＳ Ｐゴシック" charset="0"/>
              </a:defRPr>
            </a:lvl2pPr>
            <a:lvl3pPr marL="1101166" indent="-220233" defTabSz="954344" eaLnBrk="0" hangingPunct="0">
              <a:defRPr>
                <a:solidFill>
                  <a:schemeClr val="tx1"/>
                </a:solidFill>
                <a:latin typeface="Microsoft Sans Serif" charset="0"/>
                <a:ea typeface="ＭＳ Ｐゴシック" charset="0"/>
              </a:defRPr>
            </a:lvl3pPr>
            <a:lvl4pPr marL="1541633" indent="-220233" defTabSz="954344" eaLnBrk="0" hangingPunct="0">
              <a:defRPr>
                <a:solidFill>
                  <a:schemeClr val="tx1"/>
                </a:solidFill>
                <a:latin typeface="Microsoft Sans Serif" charset="0"/>
                <a:ea typeface="ＭＳ Ｐゴシック" charset="0"/>
              </a:defRPr>
            </a:lvl4pPr>
            <a:lvl5pPr marL="1982099" indent="-220233" defTabSz="954344" eaLnBrk="0" hangingPunct="0">
              <a:defRPr>
                <a:solidFill>
                  <a:schemeClr val="tx1"/>
                </a:solidFill>
                <a:latin typeface="Microsoft Sans Serif" charset="0"/>
                <a:ea typeface="ＭＳ Ｐゴシック" charset="0"/>
              </a:defRPr>
            </a:lvl5pPr>
            <a:lvl6pPr marL="2422566" indent="-220233" defTabSz="954344" eaLnBrk="0" fontAlgn="base" hangingPunct="0">
              <a:spcBef>
                <a:spcPct val="0"/>
              </a:spcBef>
              <a:spcAft>
                <a:spcPct val="0"/>
              </a:spcAft>
              <a:defRPr>
                <a:solidFill>
                  <a:schemeClr val="tx1"/>
                </a:solidFill>
                <a:latin typeface="Microsoft Sans Serif" charset="0"/>
                <a:ea typeface="ＭＳ Ｐゴシック" charset="0"/>
              </a:defRPr>
            </a:lvl6pPr>
            <a:lvl7pPr marL="2863032" indent="-220233" defTabSz="954344" eaLnBrk="0" fontAlgn="base" hangingPunct="0">
              <a:spcBef>
                <a:spcPct val="0"/>
              </a:spcBef>
              <a:spcAft>
                <a:spcPct val="0"/>
              </a:spcAft>
              <a:defRPr>
                <a:solidFill>
                  <a:schemeClr val="tx1"/>
                </a:solidFill>
                <a:latin typeface="Microsoft Sans Serif" charset="0"/>
                <a:ea typeface="ＭＳ Ｐゴシック" charset="0"/>
              </a:defRPr>
            </a:lvl7pPr>
            <a:lvl8pPr marL="3303499" indent="-220233" defTabSz="954344" eaLnBrk="0" fontAlgn="base" hangingPunct="0">
              <a:spcBef>
                <a:spcPct val="0"/>
              </a:spcBef>
              <a:spcAft>
                <a:spcPct val="0"/>
              </a:spcAft>
              <a:defRPr>
                <a:solidFill>
                  <a:schemeClr val="tx1"/>
                </a:solidFill>
                <a:latin typeface="Microsoft Sans Serif" charset="0"/>
                <a:ea typeface="ＭＳ Ｐゴシック" charset="0"/>
              </a:defRPr>
            </a:lvl8pPr>
            <a:lvl9pPr marL="3743965" indent="-220233" defTabSz="954344"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fld id="{6FA065E8-4953-C341-B692-B86759017CA7}" type="slidenum">
              <a:rPr lang="de-DE">
                <a:latin typeface="Arial" charset="0"/>
              </a:rPr>
              <a:pPr eaLnBrk="1" hangingPunct="1"/>
              <a:t>4</a:t>
            </a:fld>
            <a:endParaRPr lang="de-DE">
              <a:latin typeface="Arial" charset="0"/>
            </a:endParaRPr>
          </a:p>
        </p:txBody>
      </p:sp>
      <p:sp>
        <p:nvSpPr>
          <p:cNvPr id="56327" name="Datumsplatzhalt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344" eaLnBrk="0" hangingPunct="0">
              <a:defRPr>
                <a:solidFill>
                  <a:schemeClr val="tx1"/>
                </a:solidFill>
                <a:latin typeface="Microsoft Sans Serif" charset="0"/>
                <a:ea typeface="ＭＳ Ｐゴシック" charset="0"/>
              </a:defRPr>
            </a:lvl1pPr>
            <a:lvl2pPr marL="715758" indent="-275292" defTabSz="954344" eaLnBrk="0" hangingPunct="0">
              <a:defRPr>
                <a:solidFill>
                  <a:schemeClr val="tx1"/>
                </a:solidFill>
                <a:latin typeface="Microsoft Sans Serif" charset="0"/>
                <a:ea typeface="ＭＳ Ｐゴシック" charset="0"/>
              </a:defRPr>
            </a:lvl2pPr>
            <a:lvl3pPr marL="1101166" indent="-220233" defTabSz="954344" eaLnBrk="0" hangingPunct="0">
              <a:defRPr>
                <a:solidFill>
                  <a:schemeClr val="tx1"/>
                </a:solidFill>
                <a:latin typeface="Microsoft Sans Serif" charset="0"/>
                <a:ea typeface="ＭＳ Ｐゴシック" charset="0"/>
              </a:defRPr>
            </a:lvl3pPr>
            <a:lvl4pPr marL="1541633" indent="-220233" defTabSz="954344" eaLnBrk="0" hangingPunct="0">
              <a:defRPr>
                <a:solidFill>
                  <a:schemeClr val="tx1"/>
                </a:solidFill>
                <a:latin typeface="Microsoft Sans Serif" charset="0"/>
                <a:ea typeface="ＭＳ Ｐゴシック" charset="0"/>
              </a:defRPr>
            </a:lvl4pPr>
            <a:lvl5pPr marL="1982099" indent="-220233" defTabSz="954344" eaLnBrk="0" hangingPunct="0">
              <a:defRPr>
                <a:solidFill>
                  <a:schemeClr val="tx1"/>
                </a:solidFill>
                <a:latin typeface="Microsoft Sans Serif" charset="0"/>
                <a:ea typeface="ＭＳ Ｐゴシック" charset="0"/>
              </a:defRPr>
            </a:lvl5pPr>
            <a:lvl6pPr marL="2422566" indent="-220233" defTabSz="954344" eaLnBrk="0" fontAlgn="base" hangingPunct="0">
              <a:spcBef>
                <a:spcPct val="0"/>
              </a:spcBef>
              <a:spcAft>
                <a:spcPct val="0"/>
              </a:spcAft>
              <a:defRPr>
                <a:solidFill>
                  <a:schemeClr val="tx1"/>
                </a:solidFill>
                <a:latin typeface="Microsoft Sans Serif" charset="0"/>
                <a:ea typeface="ＭＳ Ｐゴシック" charset="0"/>
              </a:defRPr>
            </a:lvl6pPr>
            <a:lvl7pPr marL="2863032" indent="-220233" defTabSz="954344" eaLnBrk="0" fontAlgn="base" hangingPunct="0">
              <a:spcBef>
                <a:spcPct val="0"/>
              </a:spcBef>
              <a:spcAft>
                <a:spcPct val="0"/>
              </a:spcAft>
              <a:defRPr>
                <a:solidFill>
                  <a:schemeClr val="tx1"/>
                </a:solidFill>
                <a:latin typeface="Microsoft Sans Serif" charset="0"/>
                <a:ea typeface="ＭＳ Ｐゴシック" charset="0"/>
              </a:defRPr>
            </a:lvl7pPr>
            <a:lvl8pPr marL="3303499" indent="-220233" defTabSz="954344" eaLnBrk="0" fontAlgn="base" hangingPunct="0">
              <a:spcBef>
                <a:spcPct val="0"/>
              </a:spcBef>
              <a:spcAft>
                <a:spcPct val="0"/>
              </a:spcAft>
              <a:defRPr>
                <a:solidFill>
                  <a:schemeClr val="tx1"/>
                </a:solidFill>
                <a:latin typeface="Microsoft Sans Serif" charset="0"/>
                <a:ea typeface="ＭＳ Ｐゴシック" charset="0"/>
              </a:defRPr>
            </a:lvl8pPr>
            <a:lvl9pPr marL="3743965" indent="-220233" defTabSz="954344"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April 12, 2010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Schematic diagram of the shallow subtropical and tropical Atlantic circulation superimposed on the WGHC distribution of oxygen concentration (µmol/kg) at 300–500-m depth. Our repeat ship section cuts through the complex zonal current system.</a:t>
            </a:r>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5</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Mean zonal velocity, and oxygen content as obtained from 18 meridional ship sections taken between 28.5° and 23°W during 1999–2008. Eastward current bands, marked by reddish colors, are generally associated with elevated oxygen content. Gray lines mark neutral density, </a:t>
            </a:r>
            <a:r>
              <a:rPr lang="en-US">
                <a:sym typeface="Symbol" charset="0"/>
              </a:rPr>
              <a:t></a:t>
            </a:r>
            <a:r>
              <a:rPr lang="en-US" baseline="-25000"/>
              <a:t>n</a:t>
            </a:r>
            <a:r>
              <a:rPr lang="en-US"/>
              <a:t>. At </a:t>
            </a:r>
            <a:r>
              <a:rPr lang="en-US">
                <a:sym typeface="Symbol" charset="0"/>
              </a:rPr>
              <a:t></a:t>
            </a:r>
            <a:r>
              <a:rPr lang="en-US" baseline="-25000"/>
              <a:t>n</a:t>
            </a:r>
            <a:r>
              <a:rPr lang="en-US"/>
              <a:t>=27.1, which corresponds to the core of the OMZ, highest oxygen content is found in the equatorial region.</a:t>
            </a:r>
          </a:p>
        </p:txBody>
      </p:sp>
      <p:sp>
        <p:nvSpPr>
          <p:cNvPr id="35844" name="Datumsplatzhalt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Microsoft Sans Serif" charset="0"/>
                <a:ea typeface="ＭＳ Ｐゴシック" charset="0"/>
              </a:defRPr>
            </a:lvl1pPr>
            <a:lvl2pPr marL="742950" indent="-285750" defTabSz="954088" eaLnBrk="0" hangingPunct="0">
              <a:defRPr>
                <a:solidFill>
                  <a:schemeClr val="tx1"/>
                </a:solidFill>
                <a:latin typeface="Microsoft Sans Serif" charset="0"/>
                <a:ea typeface="ＭＳ Ｐゴシック" charset="0"/>
              </a:defRPr>
            </a:lvl2pPr>
            <a:lvl3pPr marL="1143000" indent="-228600" defTabSz="954088" eaLnBrk="0" hangingPunct="0">
              <a:defRPr>
                <a:solidFill>
                  <a:schemeClr val="tx1"/>
                </a:solidFill>
                <a:latin typeface="Microsoft Sans Serif" charset="0"/>
                <a:ea typeface="ＭＳ Ｐゴシック" charset="0"/>
              </a:defRPr>
            </a:lvl3pPr>
            <a:lvl4pPr marL="1600200" indent="-228600" defTabSz="954088" eaLnBrk="0" hangingPunct="0">
              <a:defRPr>
                <a:solidFill>
                  <a:schemeClr val="tx1"/>
                </a:solidFill>
                <a:latin typeface="Microsoft Sans Serif" charset="0"/>
                <a:ea typeface="ＭＳ Ｐゴシック" charset="0"/>
              </a:defRPr>
            </a:lvl4pPr>
            <a:lvl5pPr marL="2057400" indent="-228600" defTabSz="954088" eaLnBrk="0" hangingPunct="0">
              <a:defRPr>
                <a:solidFill>
                  <a:schemeClr val="tx1"/>
                </a:solidFill>
                <a:latin typeface="Microsoft Sans Serif" charset="0"/>
                <a:ea typeface="ＭＳ Ｐゴシック" charset="0"/>
              </a:defRPr>
            </a:lvl5pPr>
            <a:lvl6pPr marL="2514600" indent="-228600" defTabSz="954088"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defTabSz="954088"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defTabSz="954088"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defTabSz="954088"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en-US">
                <a:latin typeface="Arial" charset="0"/>
              </a:rPr>
              <a:t>February 21, 2011</a:t>
            </a:r>
            <a:endParaRPr lang="de-DE">
              <a:latin typeface="Arial" charset="0"/>
            </a:endParaRPr>
          </a:p>
        </p:txBody>
      </p:sp>
      <p:sp>
        <p:nvSpPr>
          <p:cNvPr id="35845" name="Fußzeilenplatzhalt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Microsoft Sans Serif" charset="0"/>
                <a:ea typeface="ＭＳ Ｐゴシック" charset="0"/>
              </a:defRPr>
            </a:lvl1pPr>
            <a:lvl2pPr marL="742950" indent="-285750" defTabSz="954088" eaLnBrk="0" hangingPunct="0">
              <a:defRPr>
                <a:solidFill>
                  <a:schemeClr val="tx1"/>
                </a:solidFill>
                <a:latin typeface="Microsoft Sans Serif" charset="0"/>
                <a:ea typeface="ＭＳ Ｐゴシック" charset="0"/>
              </a:defRPr>
            </a:lvl2pPr>
            <a:lvl3pPr marL="1143000" indent="-228600" defTabSz="954088" eaLnBrk="0" hangingPunct="0">
              <a:defRPr>
                <a:solidFill>
                  <a:schemeClr val="tx1"/>
                </a:solidFill>
                <a:latin typeface="Microsoft Sans Serif" charset="0"/>
                <a:ea typeface="ＭＳ Ｐゴシック" charset="0"/>
              </a:defRPr>
            </a:lvl3pPr>
            <a:lvl4pPr marL="1600200" indent="-228600" defTabSz="954088" eaLnBrk="0" hangingPunct="0">
              <a:defRPr>
                <a:solidFill>
                  <a:schemeClr val="tx1"/>
                </a:solidFill>
                <a:latin typeface="Microsoft Sans Serif" charset="0"/>
                <a:ea typeface="ＭＳ Ｐゴシック" charset="0"/>
              </a:defRPr>
            </a:lvl4pPr>
            <a:lvl5pPr marL="2057400" indent="-228600" defTabSz="954088" eaLnBrk="0" hangingPunct="0">
              <a:defRPr>
                <a:solidFill>
                  <a:schemeClr val="tx1"/>
                </a:solidFill>
                <a:latin typeface="Microsoft Sans Serif" charset="0"/>
                <a:ea typeface="ＭＳ Ｐゴシック" charset="0"/>
              </a:defRPr>
            </a:lvl5pPr>
            <a:lvl6pPr marL="2514600" indent="-228600" defTabSz="954088"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defTabSz="954088"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defTabSz="954088"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defTabSz="954088"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Peter Brandt - IFM-GEOMAR</a:t>
            </a:r>
          </a:p>
        </p:txBody>
      </p:sp>
      <p:sp>
        <p:nvSpPr>
          <p:cNvPr id="35846"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Microsoft Sans Serif" charset="0"/>
                <a:ea typeface="ＭＳ Ｐゴシック" charset="0"/>
              </a:defRPr>
            </a:lvl1pPr>
            <a:lvl2pPr marL="742950" indent="-285750" defTabSz="954088" eaLnBrk="0" hangingPunct="0">
              <a:defRPr>
                <a:solidFill>
                  <a:schemeClr val="tx1"/>
                </a:solidFill>
                <a:latin typeface="Microsoft Sans Serif" charset="0"/>
                <a:ea typeface="ＭＳ Ｐゴシック" charset="0"/>
              </a:defRPr>
            </a:lvl2pPr>
            <a:lvl3pPr marL="1143000" indent="-228600" defTabSz="954088" eaLnBrk="0" hangingPunct="0">
              <a:defRPr>
                <a:solidFill>
                  <a:schemeClr val="tx1"/>
                </a:solidFill>
                <a:latin typeface="Microsoft Sans Serif" charset="0"/>
                <a:ea typeface="ＭＳ Ｐゴシック" charset="0"/>
              </a:defRPr>
            </a:lvl3pPr>
            <a:lvl4pPr marL="1600200" indent="-228600" defTabSz="954088" eaLnBrk="0" hangingPunct="0">
              <a:defRPr>
                <a:solidFill>
                  <a:schemeClr val="tx1"/>
                </a:solidFill>
                <a:latin typeface="Microsoft Sans Serif" charset="0"/>
                <a:ea typeface="ＭＳ Ｐゴシック" charset="0"/>
              </a:defRPr>
            </a:lvl4pPr>
            <a:lvl5pPr marL="2057400" indent="-228600" defTabSz="954088" eaLnBrk="0" hangingPunct="0">
              <a:defRPr>
                <a:solidFill>
                  <a:schemeClr val="tx1"/>
                </a:solidFill>
                <a:latin typeface="Microsoft Sans Serif" charset="0"/>
                <a:ea typeface="ＭＳ Ｐゴシック" charset="0"/>
              </a:defRPr>
            </a:lvl5pPr>
            <a:lvl6pPr marL="2514600" indent="-228600" defTabSz="954088"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defTabSz="954088"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defTabSz="954088"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defTabSz="954088"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Arial" charset="0"/>
              </a:rPr>
              <a:t>SFB Retreat - Lübeck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err="1" smtClean="0"/>
              <a:t>Moored</a:t>
            </a:r>
            <a:r>
              <a:rPr lang="de-DE" dirty="0" smtClean="0"/>
              <a:t> </a:t>
            </a:r>
            <a:r>
              <a:rPr lang="de-DE" dirty="0" err="1" smtClean="0"/>
              <a:t>data</a:t>
            </a:r>
            <a:r>
              <a:rPr lang="de-DE" dirty="0" smtClean="0"/>
              <a:t> </a:t>
            </a:r>
            <a:r>
              <a:rPr lang="de-DE" dirty="0" err="1" smtClean="0"/>
              <a:t>represents</a:t>
            </a:r>
            <a:r>
              <a:rPr lang="de-DE" dirty="0" smtClean="0"/>
              <a:t> an update </a:t>
            </a:r>
            <a:r>
              <a:rPr lang="de-DE" dirty="0" err="1" smtClean="0"/>
              <a:t>of</a:t>
            </a:r>
            <a:r>
              <a:rPr lang="de-DE" dirty="0" smtClean="0"/>
              <a:t> </a:t>
            </a:r>
            <a:r>
              <a:rPr lang="de-DE" dirty="0" err="1" smtClean="0"/>
              <a:t>the</a:t>
            </a:r>
            <a:r>
              <a:rPr lang="de-DE" dirty="0" smtClean="0"/>
              <a:t> </a:t>
            </a:r>
            <a:r>
              <a:rPr lang="de-DE" dirty="0" err="1" smtClean="0"/>
              <a:t>data</a:t>
            </a:r>
            <a:r>
              <a:rPr lang="de-DE" dirty="0" smtClean="0"/>
              <a:t> </a:t>
            </a:r>
            <a:r>
              <a:rPr lang="de-DE" dirty="0" err="1" smtClean="0"/>
              <a:t>published</a:t>
            </a:r>
            <a:r>
              <a:rPr lang="de-DE" dirty="0" smtClean="0"/>
              <a:t> in Brandt et al. (2011) </a:t>
            </a:r>
            <a:r>
              <a:rPr lang="de-DE" dirty="0" err="1" smtClean="0"/>
              <a:t>covering</a:t>
            </a:r>
            <a:r>
              <a:rPr lang="de-DE" dirty="0" smtClean="0"/>
              <a:t> </a:t>
            </a:r>
            <a:r>
              <a:rPr lang="de-DE" dirty="0" err="1" smtClean="0"/>
              <a:t>now</a:t>
            </a:r>
            <a:r>
              <a:rPr lang="de-DE" dirty="0" smtClean="0"/>
              <a:t> a </a:t>
            </a:r>
            <a:r>
              <a:rPr lang="de-DE" dirty="0" err="1" smtClean="0"/>
              <a:t>period</a:t>
            </a:r>
            <a:r>
              <a:rPr lang="de-DE" dirty="0" smtClean="0"/>
              <a:t> </a:t>
            </a:r>
            <a:r>
              <a:rPr lang="de-DE" dirty="0" err="1" smtClean="0"/>
              <a:t>of</a:t>
            </a:r>
            <a:r>
              <a:rPr lang="de-DE" dirty="0" smtClean="0"/>
              <a:t> </a:t>
            </a:r>
            <a:r>
              <a:rPr lang="de-DE" dirty="0" err="1" smtClean="0"/>
              <a:t>about</a:t>
            </a:r>
            <a:r>
              <a:rPr lang="de-DE" baseline="0" dirty="0" smtClean="0"/>
              <a:t> 7 </a:t>
            </a:r>
            <a:r>
              <a:rPr lang="de-DE" baseline="0" dirty="0" err="1" smtClean="0"/>
              <a:t>years</a:t>
            </a:r>
            <a:r>
              <a:rPr lang="de-DE" baseline="0" dirty="0" smtClean="0"/>
              <a:t>.</a:t>
            </a:r>
            <a:endParaRPr lang="en-US" dirty="0"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8</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Oxygen time </a:t>
            </a:r>
            <a:r>
              <a:rPr lang="de-DE" dirty="0" err="1" smtClean="0"/>
              <a:t>series</a:t>
            </a:r>
            <a:r>
              <a:rPr lang="de-DE" dirty="0" smtClean="0"/>
              <a:t> </a:t>
            </a:r>
            <a:r>
              <a:rPr lang="de-DE" dirty="0" err="1" smtClean="0"/>
              <a:t>are</a:t>
            </a:r>
            <a:r>
              <a:rPr lang="de-DE" dirty="0" smtClean="0"/>
              <a:t> </a:t>
            </a:r>
            <a:r>
              <a:rPr lang="de-DE" dirty="0" err="1" smtClean="0"/>
              <a:t>from</a:t>
            </a:r>
            <a:r>
              <a:rPr lang="de-DE" dirty="0" smtClean="0"/>
              <a:t> March 1st </a:t>
            </a:r>
            <a:r>
              <a:rPr lang="de-DE" dirty="0" err="1" smtClean="0"/>
              <a:t>to</a:t>
            </a:r>
            <a:r>
              <a:rPr lang="de-DE" dirty="0" smtClean="0"/>
              <a:t> March 16th, 2008 </a:t>
            </a:r>
            <a:r>
              <a:rPr lang="de-DE" dirty="0" err="1" smtClean="0"/>
              <a:t>and</a:t>
            </a:r>
            <a:r>
              <a:rPr lang="de-DE" dirty="0" smtClean="0"/>
              <a:t> </a:t>
            </a:r>
            <a:r>
              <a:rPr lang="de-DE" dirty="0" err="1" smtClean="0"/>
              <a:t>from</a:t>
            </a:r>
            <a:r>
              <a:rPr lang="de-DE" dirty="0" smtClean="0"/>
              <a:t> November, 2009 </a:t>
            </a:r>
            <a:r>
              <a:rPr lang="de-DE" dirty="0" err="1" smtClean="0"/>
              <a:t>to</a:t>
            </a:r>
            <a:r>
              <a:rPr lang="de-DE" dirty="0" smtClean="0"/>
              <a:t> </a:t>
            </a:r>
            <a:r>
              <a:rPr lang="de-DE" dirty="0" err="1" smtClean="0"/>
              <a:t>October</a:t>
            </a:r>
            <a:r>
              <a:rPr lang="de-DE" dirty="0" smtClean="0"/>
              <a:t>, 2012. </a:t>
            </a:r>
            <a:endParaRPr lang="en-US" dirty="0"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9</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similarity between the EDJ and the gravest equatorial basin mode (Cane and Moore, 1981) for a high order baroclinic vertical normal mode has been noted by many authors, e.g. Johnson and Zhang (2003), d’Orgeville et al. (2007) and Brandt et al. (2011), although since the EDJ propagate vertically they cannot correspond exactly to such a mode (in reality there is forcing and dissipation as well as the influence of variable bottom topography and non-linearity to break an exact correspondence to a basin mode).</a:t>
            </a:r>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10</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 name="Datumsplatzhalter 1"/>
          <p:cNvSpPr>
            <a:spLocks noGrp="1"/>
          </p:cNvSpPr>
          <p:nvPr>
            <p:ph type="dt" idx="10"/>
          </p:nvPr>
        </p:nvSpPr>
        <p:spPr/>
        <p:txBody>
          <a:bodyPr/>
          <a:lstStyle/>
          <a:p>
            <a:pPr>
              <a:defRPr/>
            </a:pPr>
            <a:r>
              <a:rPr lang="en-US" smtClean="0"/>
              <a:t>April 27, 2012</a:t>
            </a:r>
            <a:endParaRPr lang="en-US"/>
          </a:p>
        </p:txBody>
      </p:sp>
      <p:sp>
        <p:nvSpPr>
          <p:cNvPr id="3" name="Fußzeilenplatzhalter 2"/>
          <p:cNvSpPr>
            <a:spLocks noGrp="1"/>
          </p:cNvSpPr>
          <p:nvPr>
            <p:ph type="ftr" sz="quarter" idx="11"/>
          </p:nvPr>
        </p:nvSpPr>
        <p:spPr/>
        <p:txBody>
          <a:bodyPr/>
          <a:lstStyle/>
          <a:p>
            <a:pPr>
              <a:defRPr/>
            </a:pPr>
            <a:r>
              <a:rPr lang="de-DE" smtClean="0"/>
              <a:t>Peter Brandt - GEOMAR</a:t>
            </a:r>
            <a:endParaRPr lang="de-DE"/>
          </a:p>
        </p:txBody>
      </p:sp>
      <p:sp>
        <p:nvSpPr>
          <p:cNvPr id="4" name="Foliennummernplatzhalter 3"/>
          <p:cNvSpPr>
            <a:spLocks noGrp="1"/>
          </p:cNvSpPr>
          <p:nvPr>
            <p:ph type="sldNum" sz="quarter" idx="12"/>
          </p:nvPr>
        </p:nvSpPr>
        <p:spPr/>
        <p:txBody>
          <a:bodyPr/>
          <a:lstStyle/>
          <a:p>
            <a:pPr>
              <a:defRPr/>
            </a:pPr>
            <a:fld id="{8EF5C03D-6690-4E71-9D0B-E82F27399ED4}" type="slidenum">
              <a:rPr lang="de-DE" smtClean="0"/>
              <a:pPr>
                <a:defRPr/>
              </a:pPr>
              <a:t>11</a:t>
            </a:fld>
            <a:endParaRPr lang="de-DE"/>
          </a:p>
        </p:txBody>
      </p:sp>
      <p:sp>
        <p:nvSpPr>
          <p:cNvPr id="5" name="Kopfzeilenplatzhalter 4"/>
          <p:cNvSpPr>
            <a:spLocks noGrp="1"/>
          </p:cNvSpPr>
          <p:nvPr>
            <p:ph type="hdr" sz="quarter" idx="13"/>
          </p:nvPr>
        </p:nvSpPr>
        <p:spPr/>
        <p:txBody>
          <a:bodyPr/>
          <a:lstStyle/>
          <a:p>
            <a:pPr>
              <a:defRPr/>
            </a:pPr>
            <a:r>
              <a:rPr lang="it-IT" smtClean="0"/>
              <a:t>EGU General Assembly 2012, Vienna, Austria</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4324350"/>
            <a:ext cx="6119813" cy="1079500"/>
          </a:xfrm>
        </p:spPr>
        <p:txBody>
          <a:bodyPr/>
          <a:lstStyle>
            <a:lvl1pPr>
              <a:lnSpc>
                <a:spcPts val="4000"/>
              </a:lnSpc>
              <a:defRPr sz="3200">
                <a:solidFill>
                  <a:schemeClr val="bg1"/>
                </a:solidFill>
              </a:defRPr>
            </a:lvl1pPr>
          </a:lstStyle>
          <a:p>
            <a:r>
              <a:rPr lang="en-US" noProof="0" smtClean="0"/>
              <a:t>Titelmasterformat durch Klicken bearbeiten</a:t>
            </a:r>
            <a:endParaRPr lang="en-US" noProof="0"/>
          </a:p>
        </p:txBody>
      </p:sp>
      <p:sp>
        <p:nvSpPr>
          <p:cNvPr id="4099" name="Rectangle 3"/>
          <p:cNvSpPr>
            <a:spLocks noGrp="1" noChangeArrowheads="1"/>
          </p:cNvSpPr>
          <p:nvPr>
            <p:ph type="subTitle" idx="1"/>
          </p:nvPr>
        </p:nvSpPr>
        <p:spPr>
          <a:xfrm>
            <a:off x="323850" y="5373688"/>
            <a:ext cx="8496300" cy="982662"/>
          </a:xfrm>
        </p:spPr>
        <p:txBody>
          <a:bodyPr/>
          <a:lstStyle>
            <a:lvl1pPr marL="0" indent="0">
              <a:lnSpc>
                <a:spcPts val="2800"/>
              </a:lnSpc>
              <a:buFont typeface="Webdings" pitchFamily="18" charset="2"/>
              <a:buNone/>
              <a:defRPr sz="2000">
                <a:solidFill>
                  <a:schemeClr val="bg1"/>
                </a:solidFill>
              </a:defRPr>
            </a:lvl1pPr>
          </a:lstStyle>
          <a:p>
            <a:r>
              <a:rPr lang="en-US" noProof="0" smtClean="0"/>
              <a:t>Formatvorlage des Untertitelmasters durch Klicken bearbeiten</a:t>
            </a:r>
            <a:endParaRPr lang="en-US" noProof="0"/>
          </a:p>
        </p:txBody>
      </p:sp>
    </p:spTree>
    <p:extLst>
      <p:ext uri="{BB962C8B-B14F-4D97-AF65-F5344CB8AC3E}">
        <p14:creationId xmlns:p14="http://schemas.microsoft.com/office/powerpoint/2010/main" val="68718242"/>
      </p:ext>
    </p:extLst>
  </p:cSld>
  <p:clrMapOvr>
    <a:masterClrMapping/>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Titelmasterformat durch Klicken bearbeiten</a:t>
            </a:r>
            <a:endParaRPr lang="en-US" noProof="0"/>
          </a:p>
        </p:txBody>
      </p:sp>
      <p:sp>
        <p:nvSpPr>
          <p:cNvPr id="3" name="Inhaltsplatzhalter 2"/>
          <p:cNvSpPr>
            <a:spLocks noGrp="1"/>
          </p:cNvSpPr>
          <p:nvPr>
            <p:ph idx="1"/>
          </p:nvPr>
        </p:nvSpPr>
        <p:spPr/>
        <p:txBody>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3EF1E805-E3CF-4D19-B9D3-C33966A11983}" type="slidenum">
              <a:rPr lang="de-DE"/>
              <a:pPr>
                <a:defRPr/>
              </a:pPr>
              <a:t>‹Nr.›</a:t>
            </a:fld>
            <a:endParaRPr lang="de-DE"/>
          </a:p>
        </p:txBody>
      </p:sp>
    </p:spTree>
    <p:extLst>
      <p:ext uri="{BB962C8B-B14F-4D97-AF65-F5344CB8AC3E}">
        <p14:creationId xmlns:p14="http://schemas.microsoft.com/office/powerpoint/2010/main" val="2304253701"/>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Titelmasterformat durch Klicken bearbeiten</a:t>
            </a:r>
            <a:endParaRPr lang="en-US" noProof="0"/>
          </a:p>
        </p:txBody>
      </p:sp>
      <p:sp>
        <p:nvSpPr>
          <p:cNvPr id="3" name="Inhaltsplatzhalter 2"/>
          <p:cNvSpPr>
            <a:spLocks noGrp="1"/>
          </p:cNvSpPr>
          <p:nvPr>
            <p:ph sz="half" idx="1"/>
          </p:nvPr>
        </p:nvSpPr>
        <p:spPr>
          <a:xfrm>
            <a:off x="250825" y="1341438"/>
            <a:ext cx="420846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4" name="Inhaltsplatzhalter 3"/>
          <p:cNvSpPr>
            <a:spLocks noGrp="1"/>
          </p:cNvSpPr>
          <p:nvPr>
            <p:ph sz="half" idx="2"/>
          </p:nvPr>
        </p:nvSpPr>
        <p:spPr>
          <a:xfrm>
            <a:off x="4611688" y="1341438"/>
            <a:ext cx="420846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5" name="Rectangle 6"/>
          <p:cNvSpPr>
            <a:spLocks noGrp="1" noChangeArrowheads="1"/>
          </p:cNvSpPr>
          <p:nvPr>
            <p:ph type="sldNum" sz="quarter" idx="10"/>
          </p:nvPr>
        </p:nvSpPr>
        <p:spPr>
          <a:ln/>
        </p:spPr>
        <p:txBody>
          <a:bodyPr/>
          <a:lstStyle>
            <a:lvl1pPr>
              <a:defRPr/>
            </a:lvl1pPr>
          </a:lstStyle>
          <a:p>
            <a:pPr>
              <a:defRPr/>
            </a:pPr>
            <a:fld id="{7D8A3116-F733-496B-8423-94342D2BC2BD}" type="slidenum">
              <a:rPr lang="de-DE"/>
              <a:pPr>
                <a:defRPr/>
              </a:pPr>
              <a:t>‹Nr.›</a:t>
            </a:fld>
            <a:endParaRPr lang="de-DE"/>
          </a:p>
        </p:txBody>
      </p:sp>
    </p:spTree>
    <p:extLst>
      <p:ext uri="{BB962C8B-B14F-4D97-AF65-F5344CB8AC3E}">
        <p14:creationId xmlns:p14="http://schemas.microsoft.com/office/powerpoint/2010/main" val="2733607018"/>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Titelmasterformat durch Klicken bearbeiten</a:t>
            </a:r>
            <a:endParaRPr lang="en-US" noProof="0"/>
          </a:p>
        </p:txBody>
      </p:sp>
      <p:sp>
        <p:nvSpPr>
          <p:cNvPr id="3" name="Rectangle 6"/>
          <p:cNvSpPr>
            <a:spLocks noGrp="1" noChangeArrowheads="1"/>
          </p:cNvSpPr>
          <p:nvPr>
            <p:ph type="sldNum" sz="quarter" idx="10"/>
          </p:nvPr>
        </p:nvSpPr>
        <p:spPr>
          <a:ln/>
        </p:spPr>
        <p:txBody>
          <a:bodyPr/>
          <a:lstStyle>
            <a:lvl1pPr>
              <a:defRPr/>
            </a:lvl1pPr>
          </a:lstStyle>
          <a:p>
            <a:pPr>
              <a:defRPr/>
            </a:pPr>
            <a:fld id="{1CCA8D32-D70C-42AA-BBA3-B1086B65AF4D}" type="slidenum">
              <a:rPr lang="de-DE"/>
              <a:pPr>
                <a:defRPr/>
              </a:pPr>
              <a:t>‹Nr.›</a:t>
            </a:fld>
            <a:endParaRPr lang="de-DE"/>
          </a:p>
        </p:txBody>
      </p:sp>
    </p:spTree>
    <p:extLst>
      <p:ext uri="{BB962C8B-B14F-4D97-AF65-F5344CB8AC3E}">
        <p14:creationId xmlns:p14="http://schemas.microsoft.com/office/powerpoint/2010/main" val="4249739985"/>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5226050"/>
            <a:ext cx="9001125" cy="1214438"/>
          </a:xfrm>
          <a:prstGeom prst="rect">
            <a:avLst/>
          </a:prstGeom>
          <a:solidFill>
            <a:schemeClr val="hlink">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9388"/>
            <a:endParaRPr lang="en-US" sz="2400">
              <a:solidFill>
                <a:schemeClr val="bg1"/>
              </a:solidFill>
            </a:endParaRPr>
          </a:p>
        </p:txBody>
      </p:sp>
      <p:sp>
        <p:nvSpPr>
          <p:cNvPr id="4" name="Rectangle 6"/>
          <p:cNvSpPr>
            <a:spLocks noChangeArrowheads="1"/>
          </p:cNvSpPr>
          <p:nvPr userDrawn="1"/>
        </p:nvSpPr>
        <p:spPr bwMode="auto">
          <a:xfrm>
            <a:off x="107950" y="6500813"/>
            <a:ext cx="9036050" cy="360362"/>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sp>
        <p:nvSpPr>
          <p:cNvPr id="2" name="Titel 1"/>
          <p:cNvSpPr>
            <a:spLocks noGrp="1"/>
          </p:cNvSpPr>
          <p:nvPr>
            <p:ph type="title"/>
          </p:nvPr>
        </p:nvSpPr>
        <p:spPr/>
        <p:txBody>
          <a:bodyPr/>
          <a:lstStyle/>
          <a:p>
            <a:r>
              <a:rPr lang="en-US" noProof="0" smtClean="0"/>
              <a:t>Titelmasterformat durch Klicken bearbeiten</a:t>
            </a:r>
            <a:endParaRPr lang="en-US" noProof="0"/>
          </a:p>
        </p:txBody>
      </p:sp>
      <p:sp>
        <p:nvSpPr>
          <p:cNvPr id="5" name="Rectangle 6"/>
          <p:cNvSpPr>
            <a:spLocks noGrp="1" noChangeArrowheads="1"/>
          </p:cNvSpPr>
          <p:nvPr>
            <p:ph type="sldNum" sz="quarter" idx="10"/>
          </p:nvPr>
        </p:nvSpPr>
        <p:spPr/>
        <p:txBody>
          <a:bodyPr/>
          <a:lstStyle>
            <a:lvl1pPr>
              <a:defRPr/>
            </a:lvl1pPr>
          </a:lstStyle>
          <a:p>
            <a:pPr>
              <a:defRPr/>
            </a:pPr>
            <a:fld id="{6777A073-922F-4A4B-BBA0-CE53C99A3EF0}" type="slidenum">
              <a:rPr lang="de-DE"/>
              <a:pPr>
                <a:defRPr/>
              </a:pPr>
              <a:t>‹Nr.›</a:t>
            </a:fld>
            <a:endParaRPr lang="de-DE"/>
          </a:p>
        </p:txBody>
      </p:sp>
    </p:spTree>
    <p:extLst>
      <p:ext uri="{BB962C8B-B14F-4D97-AF65-F5344CB8AC3E}">
        <p14:creationId xmlns:p14="http://schemas.microsoft.com/office/powerpoint/2010/main" val="325192394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63A07B7-6644-4C60-8B3B-F8EFD6FC56D2}" type="slidenum">
              <a:rPr lang="de-DE"/>
              <a:pPr>
                <a:defRPr/>
              </a:pPr>
              <a:t>‹Nr.›</a:t>
            </a:fld>
            <a:endParaRPr lang="de-DE"/>
          </a:p>
        </p:txBody>
      </p:sp>
    </p:spTree>
    <p:extLst>
      <p:ext uri="{BB962C8B-B14F-4D97-AF65-F5344CB8AC3E}">
        <p14:creationId xmlns:p14="http://schemas.microsoft.com/office/powerpoint/2010/main" val="1698323074"/>
      </p:ext>
    </p:extLst>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noProof="0" smtClean="0"/>
              <a:t>Titelmasterformat durch Klicken bearbeiten</a:t>
            </a:r>
            <a:endParaRPr lang="en-US" noProof="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A2C8EE5E-9657-455B-9AB6-FD9C9C0CB89D}" type="slidenum">
              <a:rPr lang="de-DE"/>
              <a:pPr>
                <a:defRPr/>
              </a:pPr>
              <a:t>‹Nr.›</a:t>
            </a:fld>
            <a:endParaRPr lang="de-DE"/>
          </a:p>
        </p:txBody>
      </p:sp>
    </p:spTree>
    <p:extLst>
      <p:ext uri="{BB962C8B-B14F-4D97-AF65-F5344CB8AC3E}">
        <p14:creationId xmlns:p14="http://schemas.microsoft.com/office/powerpoint/2010/main" val="1769779006"/>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63713" y="20638"/>
            <a:ext cx="7056437" cy="1247775"/>
          </a:xfrm>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sz="half" idx="1"/>
          </p:nvPr>
        </p:nvSpPr>
        <p:spPr>
          <a:xfrm>
            <a:off x="250825" y="1341438"/>
            <a:ext cx="4208463" cy="4824412"/>
          </a:xfrm>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quarter" idx="2"/>
          </p:nvPr>
        </p:nvSpPr>
        <p:spPr>
          <a:xfrm>
            <a:off x="4611688" y="1341438"/>
            <a:ext cx="4208462" cy="2335212"/>
          </a:xfrm>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Inhaltsplatzhalter 4"/>
          <p:cNvSpPr>
            <a:spLocks noGrp="1"/>
          </p:cNvSpPr>
          <p:nvPr>
            <p:ph sz="quarter" idx="3"/>
          </p:nvPr>
        </p:nvSpPr>
        <p:spPr>
          <a:xfrm>
            <a:off x="4611688" y="3829050"/>
            <a:ext cx="4208462" cy="2336800"/>
          </a:xfrm>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6" name="Rectangle 6"/>
          <p:cNvSpPr>
            <a:spLocks noGrp="1" noChangeArrowheads="1"/>
          </p:cNvSpPr>
          <p:nvPr>
            <p:ph type="sldNum" sz="quarter" idx="10"/>
          </p:nvPr>
        </p:nvSpPr>
        <p:spPr>
          <a:ln/>
        </p:spPr>
        <p:txBody>
          <a:bodyPr/>
          <a:lstStyle>
            <a:lvl1pPr>
              <a:defRPr/>
            </a:lvl1pPr>
          </a:lstStyle>
          <a:p>
            <a:pPr>
              <a:defRPr/>
            </a:pPr>
            <a:fld id="{0D2FC705-E4A7-422A-99C0-5BC406B67C83}" type="slidenum">
              <a:rPr lang="de-DE"/>
              <a:pPr>
                <a:defRPr/>
              </a:pPr>
              <a:t>‹Nr.›</a:t>
            </a:fld>
            <a:endParaRPr lang="de-DE"/>
          </a:p>
        </p:txBody>
      </p:sp>
    </p:spTree>
    <p:extLst>
      <p:ext uri="{BB962C8B-B14F-4D97-AF65-F5344CB8AC3E}">
        <p14:creationId xmlns:p14="http://schemas.microsoft.com/office/powerpoint/2010/main" val="1754382197"/>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250825" y="1268413"/>
            <a:ext cx="8893175" cy="5589587"/>
          </a:xfrm>
          <a:prstGeom prst="rect">
            <a:avLst/>
          </a:prstGeom>
          <a:solidFill>
            <a:srgbClr val="DEE7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
          <p:cNvSpPr>
            <a:spLocks noGrp="1" noChangeArrowheads="1"/>
          </p:cNvSpPr>
          <p:nvPr>
            <p:ph type="title"/>
          </p:nvPr>
        </p:nvSpPr>
        <p:spPr bwMode="auto">
          <a:xfrm>
            <a:off x="1763713" y="20638"/>
            <a:ext cx="70564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1030" name="Rectangle 6"/>
          <p:cNvSpPr>
            <a:spLocks noGrp="1" noChangeArrowheads="1"/>
          </p:cNvSpPr>
          <p:nvPr>
            <p:ph type="sldNum" sz="quarter" idx="4"/>
          </p:nvPr>
        </p:nvSpPr>
        <p:spPr bwMode="auto">
          <a:xfrm>
            <a:off x="6775450" y="648017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hlink"/>
                </a:solidFill>
              </a:defRPr>
            </a:lvl1pPr>
          </a:lstStyle>
          <a:p>
            <a:pPr>
              <a:defRPr/>
            </a:pPr>
            <a:fld id="{105AB4B6-0C4D-4B88-9528-773F80A70FDA}" type="slidenum">
              <a:rPr lang="de-DE"/>
              <a:pPr>
                <a:defRPr/>
              </a:pPr>
              <a:t>‹Nr.›</a:t>
            </a:fld>
            <a:endParaRPr lang="de-DE"/>
          </a:p>
        </p:txBody>
      </p:sp>
      <p:sp>
        <p:nvSpPr>
          <p:cNvPr id="1029" name="Rectangle 14"/>
          <p:cNvSpPr>
            <a:spLocks noChangeArrowheads="1"/>
          </p:cNvSpPr>
          <p:nvPr userDrawn="1"/>
        </p:nvSpPr>
        <p:spPr bwMode="auto">
          <a:xfrm>
            <a:off x="76200" y="1268413"/>
            <a:ext cx="358775" cy="5589587"/>
          </a:xfrm>
          <a:prstGeom prst="rect">
            <a:avLst/>
          </a:prstGeom>
          <a:gradFill rotWithShape="1">
            <a:gsLst>
              <a:gs pos="0">
                <a:schemeClr val="bg1"/>
              </a:gs>
              <a:gs pos="100000">
                <a:srgbClr val="DEE7E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Rectangle 3"/>
          <p:cNvSpPr>
            <a:spLocks noGrp="1" noChangeArrowheads="1"/>
          </p:cNvSpPr>
          <p:nvPr>
            <p:ph type="body" idx="1"/>
          </p:nvPr>
        </p:nvSpPr>
        <p:spPr bwMode="auto">
          <a:xfrm>
            <a:off x="250825" y="1341438"/>
            <a:ext cx="85693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pic>
        <p:nvPicPr>
          <p:cNvPr id="1031" name="Picture 10" descr="cau_kl"/>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0825" y="6197600"/>
            <a:ext cx="1447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Grafik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52413" y="341313"/>
            <a:ext cx="14366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1" r:id="rId1"/>
    <p:sldLayoutId id="2147484625" r:id="rId2"/>
    <p:sldLayoutId id="2147484626" r:id="rId3"/>
    <p:sldLayoutId id="2147484627" r:id="rId4"/>
    <p:sldLayoutId id="2147484632" r:id="rId5"/>
    <p:sldLayoutId id="2147484628" r:id="rId6"/>
    <p:sldLayoutId id="2147484629" r:id="rId7"/>
    <p:sldLayoutId id="2147484630" r:id="rId8"/>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Microsoft Sans Serif" pitchFamily="34" charset="0"/>
        </a:defRPr>
      </a:lvl2pPr>
      <a:lvl3pPr algn="l" rtl="0" eaLnBrk="0" fontAlgn="base" hangingPunct="0">
        <a:spcBef>
          <a:spcPct val="0"/>
        </a:spcBef>
        <a:spcAft>
          <a:spcPct val="0"/>
        </a:spcAft>
        <a:defRPr sz="3600">
          <a:solidFill>
            <a:schemeClr val="tx2"/>
          </a:solidFill>
          <a:latin typeface="Microsoft Sans Serif" pitchFamily="34" charset="0"/>
        </a:defRPr>
      </a:lvl3pPr>
      <a:lvl4pPr algn="l" rtl="0" eaLnBrk="0" fontAlgn="base" hangingPunct="0">
        <a:spcBef>
          <a:spcPct val="0"/>
        </a:spcBef>
        <a:spcAft>
          <a:spcPct val="0"/>
        </a:spcAft>
        <a:defRPr sz="3600">
          <a:solidFill>
            <a:schemeClr val="tx2"/>
          </a:solidFill>
          <a:latin typeface="Microsoft Sans Serif" pitchFamily="34" charset="0"/>
        </a:defRPr>
      </a:lvl4pPr>
      <a:lvl5pPr algn="l" rtl="0" eaLnBrk="0" fontAlgn="base" hangingPunct="0">
        <a:spcBef>
          <a:spcPct val="0"/>
        </a:spcBef>
        <a:spcAft>
          <a:spcPct val="0"/>
        </a:spcAft>
        <a:defRPr sz="3600">
          <a:solidFill>
            <a:schemeClr val="tx2"/>
          </a:solidFill>
          <a:latin typeface="Microsoft Sans Serif" pitchFamily="34" charset="0"/>
        </a:defRPr>
      </a:lvl5pPr>
      <a:lvl6pPr marL="457200" algn="l" rtl="0" fontAlgn="base">
        <a:spcBef>
          <a:spcPct val="0"/>
        </a:spcBef>
        <a:spcAft>
          <a:spcPct val="0"/>
        </a:spcAft>
        <a:defRPr sz="3600">
          <a:solidFill>
            <a:schemeClr val="tx2"/>
          </a:solidFill>
          <a:latin typeface="Microsoft Sans Serif" pitchFamily="34" charset="0"/>
        </a:defRPr>
      </a:lvl6pPr>
      <a:lvl7pPr marL="914400" algn="l" rtl="0" fontAlgn="base">
        <a:spcBef>
          <a:spcPct val="0"/>
        </a:spcBef>
        <a:spcAft>
          <a:spcPct val="0"/>
        </a:spcAft>
        <a:defRPr sz="3600">
          <a:solidFill>
            <a:schemeClr val="tx2"/>
          </a:solidFill>
          <a:latin typeface="Microsoft Sans Serif" pitchFamily="34" charset="0"/>
        </a:defRPr>
      </a:lvl7pPr>
      <a:lvl8pPr marL="1371600" algn="l" rtl="0" fontAlgn="base">
        <a:spcBef>
          <a:spcPct val="0"/>
        </a:spcBef>
        <a:spcAft>
          <a:spcPct val="0"/>
        </a:spcAft>
        <a:defRPr sz="3600">
          <a:solidFill>
            <a:schemeClr val="tx2"/>
          </a:solidFill>
          <a:latin typeface="Microsoft Sans Serif" pitchFamily="34" charset="0"/>
        </a:defRPr>
      </a:lvl8pPr>
      <a:lvl9pPr marL="1828800" algn="l" rtl="0" fontAlgn="base">
        <a:spcBef>
          <a:spcPct val="0"/>
        </a:spcBef>
        <a:spcAft>
          <a:spcPct val="0"/>
        </a:spcAft>
        <a:defRPr sz="3600">
          <a:solidFill>
            <a:schemeClr val="tx2"/>
          </a:solidFill>
          <a:latin typeface="Microsoft Sans Serif" pitchFamily="34" charset="0"/>
        </a:defRPr>
      </a:lvl9pPr>
    </p:titleStyle>
    <p:bodyStyle>
      <a:lvl1pPr marL="234950" indent="-234950" algn="l" rtl="0" eaLnBrk="0" fontAlgn="base" hangingPunct="0">
        <a:spcBef>
          <a:spcPct val="20000"/>
        </a:spcBef>
        <a:spcAft>
          <a:spcPct val="0"/>
        </a:spcAft>
        <a:buClr>
          <a:schemeClr val="accent2"/>
        </a:buClr>
        <a:buSzPct val="90000"/>
        <a:buFont typeface="Webdings" pitchFamily="18" charset="2"/>
        <a:buChar char="4"/>
        <a:defRPr sz="2800">
          <a:solidFill>
            <a:schemeClr val="tx1"/>
          </a:solidFill>
          <a:latin typeface="+mn-lt"/>
          <a:ea typeface="+mn-ea"/>
          <a:cs typeface="+mn-cs"/>
        </a:defRPr>
      </a:lvl1pPr>
      <a:lvl2pPr marL="477838" indent="-166688" algn="l" rtl="0" eaLnBrk="0" fontAlgn="base" hangingPunct="0">
        <a:spcBef>
          <a:spcPct val="20000"/>
        </a:spcBef>
        <a:spcAft>
          <a:spcPct val="0"/>
        </a:spcAft>
        <a:buClr>
          <a:schemeClr val="accent2"/>
        </a:buClr>
        <a:buSzPct val="90000"/>
        <a:buChar char="•"/>
        <a:defRPr sz="2400">
          <a:solidFill>
            <a:schemeClr val="tx1"/>
          </a:solidFill>
          <a:latin typeface="+mn-lt"/>
        </a:defRPr>
      </a:lvl2pPr>
      <a:lvl3pPr marL="654050" indent="-150813" algn="l" rtl="0" eaLnBrk="0" fontAlgn="base" hangingPunct="0">
        <a:spcBef>
          <a:spcPct val="20000"/>
        </a:spcBef>
        <a:spcAft>
          <a:spcPct val="0"/>
        </a:spcAft>
        <a:buClr>
          <a:schemeClr val="accent2"/>
        </a:buClr>
        <a:buChar char="-"/>
        <a:defRPr sz="2000">
          <a:solidFill>
            <a:schemeClr val="tx1"/>
          </a:solidFill>
          <a:latin typeface="+mn-lt"/>
        </a:defRPr>
      </a:lvl3pPr>
      <a:lvl4pPr marL="814388" indent="-158750" algn="l" rtl="0" eaLnBrk="0" fontAlgn="base" hangingPunct="0">
        <a:spcBef>
          <a:spcPct val="20000"/>
        </a:spcBef>
        <a:spcAft>
          <a:spcPct val="0"/>
        </a:spcAft>
        <a:buClr>
          <a:schemeClr val="accent2"/>
        </a:buClr>
        <a:buSzPct val="90000"/>
        <a:buChar char="•"/>
        <a:defRPr>
          <a:solidFill>
            <a:schemeClr val="tx1"/>
          </a:solidFill>
          <a:latin typeface="+mn-lt"/>
        </a:defRPr>
      </a:lvl4pPr>
      <a:lvl5pPr marL="950913" indent="-134938" algn="l" rtl="0" eaLnBrk="0" fontAlgn="base" hangingPunct="0">
        <a:spcBef>
          <a:spcPct val="20000"/>
        </a:spcBef>
        <a:spcAft>
          <a:spcPct val="0"/>
        </a:spcAft>
        <a:buClr>
          <a:schemeClr val="accent2"/>
        </a:buClr>
        <a:buChar char="-"/>
        <a:defRPr sz="1600">
          <a:solidFill>
            <a:schemeClr val="tx1"/>
          </a:solidFill>
          <a:latin typeface="+mn-lt"/>
        </a:defRPr>
      </a:lvl5pPr>
      <a:lvl6pPr marL="1408113" indent="-134938" algn="l" rtl="0" fontAlgn="base">
        <a:spcBef>
          <a:spcPct val="20000"/>
        </a:spcBef>
        <a:spcAft>
          <a:spcPct val="0"/>
        </a:spcAft>
        <a:buClr>
          <a:schemeClr val="accent2"/>
        </a:buClr>
        <a:buChar char="-"/>
        <a:defRPr sz="1600">
          <a:solidFill>
            <a:schemeClr val="tx1"/>
          </a:solidFill>
          <a:latin typeface="+mn-lt"/>
        </a:defRPr>
      </a:lvl6pPr>
      <a:lvl7pPr marL="1865313" indent="-134938" algn="l" rtl="0" fontAlgn="base">
        <a:spcBef>
          <a:spcPct val="20000"/>
        </a:spcBef>
        <a:spcAft>
          <a:spcPct val="0"/>
        </a:spcAft>
        <a:buClr>
          <a:schemeClr val="accent2"/>
        </a:buClr>
        <a:buChar char="-"/>
        <a:defRPr sz="1600">
          <a:solidFill>
            <a:schemeClr val="tx1"/>
          </a:solidFill>
          <a:latin typeface="+mn-lt"/>
        </a:defRPr>
      </a:lvl7pPr>
      <a:lvl8pPr marL="2322513" indent="-134938" algn="l" rtl="0" fontAlgn="base">
        <a:spcBef>
          <a:spcPct val="20000"/>
        </a:spcBef>
        <a:spcAft>
          <a:spcPct val="0"/>
        </a:spcAft>
        <a:buClr>
          <a:schemeClr val="accent2"/>
        </a:buClr>
        <a:buChar char="-"/>
        <a:defRPr sz="1600">
          <a:solidFill>
            <a:schemeClr val="tx1"/>
          </a:solidFill>
          <a:latin typeface="+mn-lt"/>
        </a:defRPr>
      </a:lvl8pPr>
      <a:lvl9pPr marL="2779713" indent="-134938" algn="l" rtl="0" fontAlgn="base">
        <a:spcBef>
          <a:spcPct val="20000"/>
        </a:spcBef>
        <a:spcAft>
          <a:spcPct val="0"/>
        </a:spcAft>
        <a:buClr>
          <a:schemeClr val="accent2"/>
        </a:buClr>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4"/>
          <p:cNvSpPr>
            <a:spLocks noGrp="1"/>
          </p:cNvSpPr>
          <p:nvPr>
            <p:ph type="ctrTitle"/>
          </p:nvPr>
        </p:nvSpPr>
        <p:spPr>
          <a:xfrm>
            <a:off x="323850" y="4365104"/>
            <a:ext cx="8820150" cy="737314"/>
          </a:xfrm>
        </p:spPr>
        <p:txBody>
          <a:bodyPr/>
          <a:lstStyle/>
          <a:p>
            <a:r>
              <a:rPr lang="de-DE" dirty="0"/>
              <a:t>Ventilation </a:t>
            </a:r>
            <a:r>
              <a:rPr lang="de-DE" dirty="0" err="1"/>
              <a:t>of</a:t>
            </a:r>
            <a:r>
              <a:rPr lang="de-DE" dirty="0"/>
              <a:t> </a:t>
            </a:r>
            <a:r>
              <a:rPr lang="de-DE" dirty="0" err="1"/>
              <a:t>the</a:t>
            </a:r>
            <a:r>
              <a:rPr lang="de-DE" dirty="0"/>
              <a:t> </a:t>
            </a:r>
            <a:r>
              <a:rPr lang="de-DE" dirty="0" err="1"/>
              <a:t>E</a:t>
            </a:r>
            <a:r>
              <a:rPr lang="de-DE" dirty="0" err="1" smtClean="0"/>
              <a:t>quatorial</a:t>
            </a:r>
            <a:r>
              <a:rPr lang="de-DE" dirty="0" smtClean="0"/>
              <a:t> </a:t>
            </a:r>
            <a:r>
              <a:rPr lang="de-DE" dirty="0" err="1" smtClean="0"/>
              <a:t>Atlantic</a:t>
            </a:r>
            <a:endParaRPr lang="de-DE" dirty="0" smtClean="0"/>
          </a:p>
        </p:txBody>
      </p:sp>
      <p:sp>
        <p:nvSpPr>
          <p:cNvPr id="4099" name="Untertitel 5"/>
          <p:cNvSpPr>
            <a:spLocks noGrp="1"/>
          </p:cNvSpPr>
          <p:nvPr>
            <p:ph type="subTitle" idx="1"/>
          </p:nvPr>
        </p:nvSpPr>
        <p:spPr>
          <a:xfrm>
            <a:off x="323850" y="5052704"/>
            <a:ext cx="8712200" cy="843438"/>
          </a:xfrm>
        </p:spPr>
        <p:txBody>
          <a:bodyPr/>
          <a:lstStyle/>
          <a:p>
            <a:r>
              <a:rPr lang="de-DE" sz="2400" dirty="0" smtClean="0"/>
              <a:t>P. Brandt</a:t>
            </a:r>
            <a:r>
              <a:rPr lang="de-DE" sz="2400" dirty="0"/>
              <a:t/>
            </a:r>
            <a:br>
              <a:rPr lang="de-DE" sz="2400" dirty="0"/>
            </a:br>
            <a:r>
              <a:rPr lang="de-DE" dirty="0" smtClean="0"/>
              <a:t>R. J. </a:t>
            </a:r>
            <a:r>
              <a:rPr lang="de-DE" dirty="0" err="1" smtClean="0"/>
              <a:t>Greatbatch</a:t>
            </a:r>
            <a:r>
              <a:rPr lang="de-DE" dirty="0" smtClean="0"/>
              <a:t>, M. </a:t>
            </a:r>
            <a:r>
              <a:rPr lang="de-DE" dirty="0"/>
              <a:t>Claus, S.-H. </a:t>
            </a:r>
            <a:r>
              <a:rPr lang="de-DE" dirty="0" err="1"/>
              <a:t>Didwischus</a:t>
            </a:r>
            <a:r>
              <a:rPr lang="de-DE" dirty="0"/>
              <a:t>, J. </a:t>
            </a:r>
            <a:r>
              <a:rPr lang="de-DE" dirty="0" smtClean="0"/>
              <a:t>Hahn</a:t>
            </a:r>
            <a:br>
              <a:rPr lang="de-DE" dirty="0" smtClean="0"/>
            </a:br>
            <a:r>
              <a:rPr lang="de-DE" dirty="0" smtClean="0"/>
              <a:t>GEOMAR Helmholtz </a:t>
            </a:r>
            <a:r>
              <a:rPr lang="de-DE" dirty="0" err="1" smtClean="0"/>
              <a:t>Centre</a:t>
            </a:r>
            <a:r>
              <a:rPr lang="de-DE" dirty="0" smtClean="0"/>
              <a:t> </a:t>
            </a:r>
            <a:r>
              <a:rPr lang="de-DE" dirty="0" err="1" smtClean="0"/>
              <a:t>for</a:t>
            </a:r>
            <a:r>
              <a:rPr lang="de-DE" dirty="0" smtClean="0"/>
              <a:t> </a:t>
            </a:r>
            <a:r>
              <a:rPr lang="de-DE" dirty="0" err="1" smtClean="0"/>
              <a:t>Ocean</a:t>
            </a:r>
            <a:r>
              <a:rPr lang="de-DE" dirty="0" smtClean="0"/>
              <a:t> Research Kiel</a:t>
            </a:r>
          </a:p>
        </p:txBody>
      </p:sp>
      <p:sp>
        <p:nvSpPr>
          <p:cNvPr id="4100" name="Foliennummernplatzhalter 3"/>
          <p:cNvSpPr>
            <a:spLocks noGrp="1"/>
          </p:cNvSpPr>
          <p:nvPr>
            <p:ph type="sldNum" sz="quarter" idx="4294967295"/>
          </p:nvPr>
        </p:nvSpPr>
        <p:spPr>
          <a:xfrm>
            <a:off x="7010400" y="6480175"/>
            <a:ext cx="21336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0F832D0E-202D-4488-85C8-0B0DF7DF8742}" type="slidenum">
              <a:rPr lang="de-DE" smtClean="0">
                <a:solidFill>
                  <a:schemeClr val="hlink"/>
                </a:solidFill>
              </a:rPr>
              <a:pPr eaLnBrk="1" hangingPunct="1"/>
              <a:t>1</a:t>
            </a:fld>
            <a:endParaRPr lang="de-DE" smtClean="0">
              <a:solidFill>
                <a:schemeClr val="hlink"/>
              </a:solidFill>
            </a:endParaRPr>
          </a:p>
        </p:txBody>
      </p:sp>
      <p:pic>
        <p:nvPicPr>
          <p:cNvPr id="5" name="Picture 8" descr="C:\Users\pbrandt\AppData\Local\Microsoft\Windows\Temporary Internet Files\Content.IE5\BTQAT2JX\SFB754, 19.03.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1800200" cy="2217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9369" y="1345403"/>
            <a:ext cx="4833111" cy="511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el 1"/>
          <p:cNvSpPr>
            <a:spLocks noGrp="1"/>
          </p:cNvSpPr>
          <p:nvPr>
            <p:ph type="title"/>
          </p:nvPr>
        </p:nvSpPr>
        <p:spPr/>
        <p:txBody>
          <a:bodyPr/>
          <a:lstStyle/>
          <a:p>
            <a:r>
              <a:rPr lang="de-DE" dirty="0" smtClean="0"/>
              <a:t>EDJ-</a:t>
            </a:r>
            <a:r>
              <a:rPr lang="de-DE" dirty="0" err="1" smtClean="0"/>
              <a:t>like</a:t>
            </a:r>
            <a:r>
              <a:rPr lang="de-DE" dirty="0" smtClean="0"/>
              <a:t> </a:t>
            </a:r>
            <a:r>
              <a:rPr lang="de-DE" dirty="0" err="1" smtClean="0"/>
              <a:t>Equatorial</a:t>
            </a:r>
            <a:r>
              <a:rPr lang="de-DE" dirty="0" smtClean="0"/>
              <a:t> </a:t>
            </a:r>
            <a:r>
              <a:rPr lang="de-DE" dirty="0" err="1" smtClean="0"/>
              <a:t>Basin</a:t>
            </a:r>
            <a:r>
              <a:rPr lang="de-DE" dirty="0" smtClean="0"/>
              <a:t> Mode</a:t>
            </a:r>
            <a:endParaRPr lang="en-US" dirty="0" smtClean="0"/>
          </a:p>
        </p:txBody>
      </p:sp>
      <p:sp>
        <p:nvSpPr>
          <p:cNvPr id="1024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EEA8DD90-E4BB-4AB4-AE19-F9983F940DC6}" type="slidenum">
              <a:rPr lang="de-DE" smtClean="0">
                <a:solidFill>
                  <a:schemeClr val="hlink"/>
                </a:solidFill>
              </a:rPr>
              <a:pPr eaLnBrk="1" hangingPunct="1"/>
              <a:t>10</a:t>
            </a:fld>
            <a:endParaRPr lang="de-DE" smtClean="0">
              <a:solidFill>
                <a:schemeClr val="hlink"/>
              </a:solidFill>
            </a:endParaRPr>
          </a:p>
        </p:txBody>
      </p:sp>
      <p:sp>
        <p:nvSpPr>
          <p:cNvPr id="6" name="Rectangle 6"/>
          <p:cNvSpPr>
            <a:spLocks noChangeArrowheads="1"/>
          </p:cNvSpPr>
          <p:nvPr/>
        </p:nvSpPr>
        <p:spPr bwMode="auto">
          <a:xfrm>
            <a:off x="4067944" y="6453336"/>
            <a:ext cx="5076056" cy="432048"/>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dirty="0" err="1" smtClean="0">
                <a:solidFill>
                  <a:schemeClr val="bg1"/>
                </a:solidFill>
              </a:rPr>
              <a:t>Greatbatch</a:t>
            </a:r>
            <a:r>
              <a:rPr lang="de-DE" dirty="0" smtClean="0">
                <a:solidFill>
                  <a:schemeClr val="bg1"/>
                </a:solidFill>
              </a:rPr>
              <a:t> et al. 2012</a:t>
            </a:r>
            <a:endParaRPr lang="de-DE" dirty="0">
              <a:solidFill>
                <a:schemeClr val="bg1"/>
              </a:solidFill>
            </a:endParaRPr>
          </a:p>
        </p:txBody>
      </p:sp>
      <p:sp>
        <p:nvSpPr>
          <p:cNvPr id="2" name="Inhaltsplatzhalter 1"/>
          <p:cNvSpPr>
            <a:spLocks noGrp="1"/>
          </p:cNvSpPr>
          <p:nvPr>
            <p:ph idx="1"/>
          </p:nvPr>
        </p:nvSpPr>
        <p:spPr>
          <a:xfrm>
            <a:off x="250825" y="1341438"/>
            <a:ext cx="3673103" cy="4824412"/>
          </a:xfrm>
        </p:spPr>
        <p:txBody>
          <a:bodyPr/>
          <a:lstStyle/>
          <a:p>
            <a:r>
              <a:rPr lang="en-US" sz="2400" smtClean="0"/>
              <a:t>Zonal velocity of a basin mode solution from a single mode model</a:t>
            </a:r>
          </a:p>
          <a:p>
            <a:r>
              <a:rPr lang="en-US" sz="2400" smtClean="0"/>
              <a:t>Strong east- and westward velocity along the equator represents exchange between well-ventilated western boundary and interior </a:t>
            </a:r>
          </a:p>
          <a:p>
            <a:endParaRPr lang="en-US" sz="240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6"/>
          <p:cNvSpPr>
            <a:spLocks noGrp="1"/>
          </p:cNvSpPr>
          <p:nvPr>
            <p:ph type="title"/>
          </p:nvPr>
        </p:nvSpPr>
        <p:spPr/>
        <p:txBody>
          <a:bodyPr/>
          <a:lstStyle/>
          <a:p>
            <a:r>
              <a:rPr lang="en-US" smtClean="0"/>
              <a:t>Advection-Diffusion Model</a:t>
            </a:r>
          </a:p>
        </p:txBody>
      </p:sp>
      <p:sp>
        <p:nvSpPr>
          <p:cNvPr id="11267" name="Inhaltsplatzhalter 17"/>
          <p:cNvSpPr>
            <a:spLocks noGrp="1"/>
          </p:cNvSpPr>
          <p:nvPr>
            <p:ph idx="1"/>
          </p:nvPr>
        </p:nvSpPr>
        <p:spPr>
          <a:xfrm>
            <a:off x="250825" y="1341438"/>
            <a:ext cx="8713663" cy="4824412"/>
          </a:xfrm>
        </p:spPr>
        <p:txBody>
          <a:bodyPr/>
          <a:lstStyle/>
          <a:p>
            <a:r>
              <a:rPr lang="en-US" sz="2400" dirty="0" smtClean="0"/>
              <a:t>Model forced by velocity field of equatorial basin mode</a:t>
            </a:r>
            <a:r>
              <a:rPr lang="en-US" sz="2400" dirty="0"/>
              <a:t>, </a:t>
            </a:r>
            <a:r>
              <a:rPr lang="en-US" sz="2400" dirty="0" smtClean="0"/>
              <a:t/>
            </a:r>
            <a:br>
              <a:rPr lang="en-US" sz="2400" dirty="0" smtClean="0"/>
            </a:br>
            <a:r>
              <a:rPr lang="en-US" sz="2400" dirty="0" smtClean="0"/>
              <a:t>O</a:t>
            </a:r>
            <a:r>
              <a:rPr lang="en-US" sz="2400" baseline="-25000" dirty="0" smtClean="0"/>
              <a:t>2</a:t>
            </a:r>
            <a:r>
              <a:rPr lang="en-US" sz="2400" dirty="0" smtClean="0"/>
              <a:t> source at the western boundary layer; O</a:t>
            </a:r>
            <a:r>
              <a:rPr lang="en-US" sz="2400" baseline="-25000" dirty="0" smtClean="0"/>
              <a:t>2</a:t>
            </a:r>
            <a:r>
              <a:rPr lang="en-US" sz="2400" dirty="0" smtClean="0"/>
              <a:t> consumption</a:t>
            </a:r>
            <a:endParaRPr lang="nl-NL" sz="2400" dirty="0" smtClean="0"/>
          </a:p>
        </p:txBody>
      </p:sp>
      <p:sp>
        <p:nvSpPr>
          <p:cNvPr id="1126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9B412F30-EEDB-43C5-BC94-1DCF287D7DC7}" type="slidenum">
              <a:rPr lang="de-DE" smtClean="0">
                <a:solidFill>
                  <a:schemeClr val="hlink"/>
                </a:solidFill>
              </a:rPr>
              <a:pPr eaLnBrk="1" hangingPunct="1"/>
              <a:t>11</a:t>
            </a:fld>
            <a:endParaRPr lang="de-DE" smtClean="0">
              <a:solidFill>
                <a:schemeClr val="hlink"/>
              </a:solidFill>
            </a:endParaRPr>
          </a:p>
        </p:txBody>
      </p:sp>
      <p:grpSp>
        <p:nvGrpSpPr>
          <p:cNvPr id="2" name="Gruppierung 1"/>
          <p:cNvGrpSpPr/>
          <p:nvPr/>
        </p:nvGrpSpPr>
        <p:grpSpPr>
          <a:xfrm>
            <a:off x="242273" y="2158512"/>
            <a:ext cx="8544257" cy="3888432"/>
            <a:chOff x="242273" y="2955542"/>
            <a:chExt cx="8544257" cy="3888432"/>
          </a:xfrm>
        </p:grpSpPr>
        <p:pic>
          <p:nvPicPr>
            <p:cNvPr id="3" name="Bild 2"/>
            <p:cNvPicPr>
              <a:picLocks noChangeAspect="1"/>
            </p:cNvPicPr>
            <p:nvPr/>
          </p:nvPicPr>
          <p:blipFill>
            <a:blip r:embed="rId3"/>
            <a:stretch>
              <a:fillRect/>
            </a:stretch>
          </p:blipFill>
          <p:spPr>
            <a:xfrm>
              <a:off x="242273" y="2955542"/>
              <a:ext cx="8544257" cy="3888432"/>
            </a:xfrm>
            <a:prstGeom prst="rect">
              <a:avLst/>
            </a:prstGeom>
          </p:spPr>
        </p:pic>
        <p:sp>
          <p:nvSpPr>
            <p:cNvPr id="4" name="Textfeld 3"/>
            <p:cNvSpPr txBox="1"/>
            <p:nvPr/>
          </p:nvSpPr>
          <p:spPr>
            <a:xfrm>
              <a:off x="6519382" y="3773741"/>
              <a:ext cx="2124425" cy="369332"/>
            </a:xfrm>
            <a:prstGeom prst="rect">
              <a:avLst/>
            </a:prstGeom>
            <a:noFill/>
          </p:spPr>
          <p:txBody>
            <a:bodyPr wrap="none" rtlCol="0">
              <a:spAutoFit/>
            </a:bodyPr>
            <a:lstStyle/>
            <a:p>
              <a:pPr algn="r"/>
              <a:r>
                <a:rPr lang="de-DE" dirty="0" err="1" smtClean="0"/>
                <a:t>Consumption</a:t>
              </a:r>
              <a:r>
                <a:rPr lang="de-DE" dirty="0" smtClean="0"/>
                <a:t> × 0.2</a:t>
              </a:r>
              <a:endParaRPr lang="de-DE" dirty="0"/>
            </a:p>
          </p:txBody>
        </p:sp>
        <p:sp>
          <p:nvSpPr>
            <p:cNvPr id="11" name="Textfeld 10"/>
            <p:cNvSpPr txBox="1"/>
            <p:nvPr/>
          </p:nvSpPr>
          <p:spPr>
            <a:xfrm>
              <a:off x="5364088" y="6011996"/>
              <a:ext cx="1931914" cy="369332"/>
            </a:xfrm>
            <a:prstGeom prst="rect">
              <a:avLst/>
            </a:prstGeom>
            <a:noFill/>
          </p:spPr>
          <p:txBody>
            <a:bodyPr wrap="none" rtlCol="0">
              <a:spAutoFit/>
            </a:bodyPr>
            <a:lstStyle/>
            <a:p>
              <a:r>
                <a:rPr lang="de-DE" dirty="0" err="1" smtClean="0"/>
                <a:t>Consumption</a:t>
              </a:r>
              <a:r>
                <a:rPr lang="de-DE" dirty="0" smtClean="0"/>
                <a:t> × 5</a:t>
              </a:r>
              <a:endParaRPr lang="de-DE" dirty="0"/>
            </a:p>
          </p:txBody>
        </p:sp>
      </p:grpSp>
      <p:sp>
        <p:nvSpPr>
          <p:cNvPr id="9" name="Rectangle 4"/>
          <p:cNvSpPr>
            <a:spLocks noChangeArrowheads="1"/>
          </p:cNvSpPr>
          <p:nvPr/>
        </p:nvSpPr>
        <p:spPr bwMode="auto">
          <a:xfrm>
            <a:off x="0" y="6021288"/>
            <a:ext cx="9001125" cy="800178"/>
          </a:xfrm>
          <a:prstGeom prst="rect">
            <a:avLst/>
          </a:prstGeom>
          <a:solidFill>
            <a:schemeClr val="hlink">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9388"/>
            <a:r>
              <a:rPr lang="en-US" sz="2400" smtClean="0">
                <a:solidFill>
                  <a:schemeClr val="bg1"/>
                </a:solidFill>
              </a:rPr>
              <a:t>Mean relative oxygen concentration shows ventilation of the </a:t>
            </a:r>
          </a:p>
          <a:p>
            <a:pPr marL="179388"/>
            <a:r>
              <a:rPr lang="en-US" sz="2400" smtClean="0">
                <a:solidFill>
                  <a:schemeClr val="bg1"/>
                </a:solidFill>
              </a:rPr>
              <a:t>equatorial band due to basin mode oscillations</a:t>
            </a:r>
            <a:endParaRPr lang="en-US" sz="2400">
              <a:solidFill>
                <a:schemeClr val="bg1"/>
              </a:solidFill>
            </a:endParaRPr>
          </a:p>
        </p:txBody>
      </p:sp>
    </p:spTree>
    <p:extLst>
      <p:ext uri="{BB962C8B-B14F-4D97-AF65-F5344CB8AC3E}">
        <p14:creationId xmlns:p14="http://schemas.microsoft.com/office/powerpoint/2010/main" val="148964607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6"/>
          <p:cNvSpPr>
            <a:spLocks noGrp="1"/>
          </p:cNvSpPr>
          <p:nvPr>
            <p:ph type="title"/>
          </p:nvPr>
        </p:nvSpPr>
        <p:spPr/>
        <p:txBody>
          <a:bodyPr/>
          <a:lstStyle/>
          <a:p>
            <a:r>
              <a:rPr lang="en-US" smtClean="0"/>
              <a:t>Observed Mean Zonal Velocity and Oxygen along 23°W</a:t>
            </a:r>
          </a:p>
        </p:txBody>
      </p:sp>
      <p:sp>
        <p:nvSpPr>
          <p:cNvPr id="12291" name="Inhaltsplatzhalter 17"/>
          <p:cNvSpPr>
            <a:spLocks noGrp="1"/>
          </p:cNvSpPr>
          <p:nvPr>
            <p:ph idx="1"/>
          </p:nvPr>
        </p:nvSpPr>
        <p:spPr>
          <a:xfrm>
            <a:off x="250825" y="1341438"/>
            <a:ext cx="4321175" cy="4824412"/>
          </a:xfrm>
        </p:spPr>
        <p:txBody>
          <a:bodyPr/>
          <a:lstStyle/>
          <a:p>
            <a:r>
              <a:rPr lang="en-US" sz="2400" dirty="0" smtClean="0"/>
              <a:t>Mean eastward currents are partly supplied out of the well-ventilated western boundary current</a:t>
            </a:r>
          </a:p>
          <a:p>
            <a:r>
              <a:rPr lang="en-US" sz="2400" dirty="0" smtClean="0"/>
              <a:t>At 300 m depth: South Equatorial Undercurrent (SEUC) at 4°S and Northern Intermediate Countercurrent (NICC) at 2°N</a:t>
            </a:r>
          </a:p>
          <a:p>
            <a:r>
              <a:rPr lang="en-US" sz="2400" dirty="0" smtClean="0"/>
              <a:t>At 500 m depth: Southern Intermediate Countercurrent (SICC) at 2°S and NICC</a:t>
            </a:r>
          </a:p>
        </p:txBody>
      </p:sp>
      <p:sp>
        <p:nvSpPr>
          <p:cNvPr id="1229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D8E3BD18-1834-42D2-8046-575AB485DFBB}" type="slidenum">
              <a:rPr lang="de-DE" smtClean="0">
                <a:solidFill>
                  <a:schemeClr val="hlink"/>
                </a:solidFill>
              </a:rPr>
              <a:pPr eaLnBrk="1" hangingPunct="1"/>
              <a:t>12</a:t>
            </a:fld>
            <a:endParaRPr lang="de-DE" smtClean="0">
              <a:solidFill>
                <a:schemeClr val="hlink"/>
              </a:solidFill>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r="391"/>
          <a:stretch>
            <a:fillRect/>
          </a:stretch>
        </p:blipFill>
        <p:spPr bwMode="auto">
          <a:xfrm>
            <a:off x="4572000" y="1412776"/>
            <a:ext cx="4409781" cy="350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5580112" y="4201502"/>
            <a:ext cx="736162" cy="369332"/>
          </a:xfrm>
          <a:prstGeom prst="rect">
            <a:avLst/>
          </a:prstGeom>
          <a:noFill/>
        </p:spPr>
        <p:txBody>
          <a:bodyPr wrap="none" rtlCol="0">
            <a:spAutoFit/>
          </a:bodyPr>
          <a:lstStyle/>
          <a:p>
            <a:r>
              <a:rPr lang="de-DE" dirty="0" smtClean="0"/>
              <a:t>SICC</a:t>
            </a:r>
            <a:endParaRPr lang="de-DE" dirty="0"/>
          </a:p>
        </p:txBody>
      </p:sp>
      <p:sp>
        <p:nvSpPr>
          <p:cNvPr id="13" name="Textfeld 12"/>
          <p:cNvSpPr txBox="1"/>
          <p:nvPr/>
        </p:nvSpPr>
        <p:spPr>
          <a:xfrm>
            <a:off x="6975974" y="3841462"/>
            <a:ext cx="748898" cy="369332"/>
          </a:xfrm>
          <a:prstGeom prst="rect">
            <a:avLst/>
          </a:prstGeom>
          <a:noFill/>
        </p:spPr>
        <p:txBody>
          <a:bodyPr wrap="none" rtlCol="0">
            <a:spAutoFit/>
          </a:bodyPr>
          <a:lstStyle/>
          <a:p>
            <a:r>
              <a:rPr lang="de-DE" dirty="0" smtClean="0"/>
              <a:t>NICC</a:t>
            </a:r>
            <a:endParaRPr lang="de-DE" dirty="0"/>
          </a:p>
        </p:txBody>
      </p:sp>
      <p:sp>
        <p:nvSpPr>
          <p:cNvPr id="14" name="Textfeld 13"/>
          <p:cNvSpPr txBox="1"/>
          <p:nvPr/>
        </p:nvSpPr>
        <p:spPr>
          <a:xfrm>
            <a:off x="4881928" y="2434149"/>
            <a:ext cx="825992" cy="369332"/>
          </a:xfrm>
          <a:prstGeom prst="rect">
            <a:avLst/>
          </a:prstGeom>
          <a:noFill/>
        </p:spPr>
        <p:txBody>
          <a:bodyPr wrap="none" rtlCol="0">
            <a:spAutoFit/>
          </a:bodyPr>
          <a:lstStyle/>
          <a:p>
            <a:r>
              <a:rPr lang="de-DE" dirty="0" smtClean="0"/>
              <a:t>SEUC</a:t>
            </a:r>
            <a:endParaRPr lang="de-DE" dirty="0"/>
          </a:p>
        </p:txBody>
      </p:sp>
      <p:cxnSp>
        <p:nvCxnSpPr>
          <p:cNvPr id="4" name="Gerade Verbindung 3"/>
          <p:cNvCxnSpPr/>
          <p:nvPr/>
        </p:nvCxnSpPr>
        <p:spPr>
          <a:xfrm>
            <a:off x="4932040" y="3010335"/>
            <a:ext cx="3456384" cy="45797"/>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4932040" y="3828079"/>
            <a:ext cx="3456384" cy="45797"/>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5023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251520" y="2990676"/>
            <a:ext cx="8601075" cy="3822700"/>
          </a:xfrm>
          <a:prstGeom prst="rect">
            <a:avLst/>
          </a:prstGeom>
        </p:spPr>
      </p:pic>
      <p:sp>
        <p:nvSpPr>
          <p:cNvPr id="13315" name="Titel 1"/>
          <p:cNvSpPr>
            <a:spLocks noGrp="1"/>
          </p:cNvSpPr>
          <p:nvPr>
            <p:ph type="title"/>
          </p:nvPr>
        </p:nvSpPr>
        <p:spPr/>
        <p:txBody>
          <a:bodyPr/>
          <a:lstStyle/>
          <a:p>
            <a:r>
              <a:rPr lang="en-US" smtClean="0"/>
              <a:t>Advection-Diffusion Model</a:t>
            </a:r>
          </a:p>
        </p:txBody>
      </p:sp>
      <p:sp>
        <p:nvSpPr>
          <p:cNvPr id="1331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B0C61E9A-51C3-4F94-854B-4766EA86F9DB}" type="slidenum">
              <a:rPr lang="de-DE" smtClean="0">
                <a:solidFill>
                  <a:schemeClr val="hlink"/>
                </a:solidFill>
              </a:rPr>
              <a:pPr eaLnBrk="1" hangingPunct="1"/>
              <a:t>13</a:t>
            </a:fld>
            <a:endParaRPr lang="de-DE" smtClean="0">
              <a:solidFill>
                <a:schemeClr val="hlink"/>
              </a:solidFill>
            </a:endParaRPr>
          </a:p>
        </p:txBody>
      </p:sp>
      <p:sp>
        <p:nvSpPr>
          <p:cNvPr id="4" name="Inhaltsplatzhalter 3"/>
          <p:cNvSpPr>
            <a:spLocks noGrp="1"/>
          </p:cNvSpPr>
          <p:nvPr>
            <p:ph idx="1"/>
          </p:nvPr>
        </p:nvSpPr>
        <p:spPr/>
        <p:txBody>
          <a:bodyPr/>
          <a:lstStyle/>
          <a:p>
            <a:r>
              <a:rPr lang="en-US" dirty="0"/>
              <a:t>Model forced by velocity field of equatorial basin </a:t>
            </a:r>
            <a:r>
              <a:rPr lang="en-US" dirty="0" smtClean="0"/>
              <a:t>mode and mean flow observed at </a:t>
            </a:r>
            <a:r>
              <a:rPr lang="en-US" b="1" dirty="0" smtClean="0">
                <a:solidFill>
                  <a:srgbClr val="FF0000"/>
                </a:solidFill>
              </a:rPr>
              <a:t>300 m</a:t>
            </a:r>
            <a:r>
              <a:rPr lang="en-US" dirty="0" smtClean="0"/>
              <a:t> depth</a:t>
            </a:r>
            <a:endParaRPr lang="nl-NL" dirty="0"/>
          </a:p>
          <a:p>
            <a:r>
              <a:rPr lang="en-US" dirty="0" smtClean="0"/>
              <a:t>Mean O</a:t>
            </a:r>
            <a:r>
              <a:rPr lang="en-US" baseline="-25000" dirty="0" smtClean="0"/>
              <a:t>2</a:t>
            </a:r>
            <a:r>
              <a:rPr lang="en-US" dirty="0" smtClean="0"/>
              <a:t> tongues associated with NICC and SEUC</a:t>
            </a:r>
            <a:endParaRPr lang="de-DE" dirty="0"/>
          </a:p>
        </p:txBody>
      </p:sp>
      <p:sp>
        <p:nvSpPr>
          <p:cNvPr id="6" name="Textfeld 5"/>
          <p:cNvSpPr txBox="1"/>
          <p:nvPr/>
        </p:nvSpPr>
        <p:spPr>
          <a:xfrm>
            <a:off x="5191883" y="4411456"/>
            <a:ext cx="811590" cy="400110"/>
          </a:xfrm>
          <a:prstGeom prst="rect">
            <a:avLst/>
          </a:prstGeom>
          <a:noFill/>
        </p:spPr>
        <p:txBody>
          <a:bodyPr wrap="none" rtlCol="0">
            <a:spAutoFit/>
          </a:bodyPr>
          <a:lstStyle/>
          <a:p>
            <a:r>
              <a:rPr lang="de-DE" sz="2000" b="1" dirty="0"/>
              <a:t>N</a:t>
            </a:r>
            <a:r>
              <a:rPr lang="de-DE" sz="2000" b="1" dirty="0" smtClean="0"/>
              <a:t>ICC</a:t>
            </a:r>
            <a:endParaRPr lang="de-DE" sz="2000" b="1" dirty="0"/>
          </a:p>
        </p:txBody>
      </p:sp>
      <p:sp>
        <p:nvSpPr>
          <p:cNvPr id="7" name="Textfeld 6"/>
          <p:cNvSpPr txBox="1"/>
          <p:nvPr/>
        </p:nvSpPr>
        <p:spPr>
          <a:xfrm>
            <a:off x="5186917" y="5353842"/>
            <a:ext cx="897251" cy="400110"/>
          </a:xfrm>
          <a:prstGeom prst="rect">
            <a:avLst/>
          </a:prstGeom>
          <a:noFill/>
        </p:spPr>
        <p:txBody>
          <a:bodyPr wrap="none" rtlCol="0">
            <a:spAutoFit/>
          </a:bodyPr>
          <a:lstStyle/>
          <a:p>
            <a:r>
              <a:rPr lang="de-DE" sz="2000" b="1" dirty="0" smtClean="0"/>
              <a:t>SEUC</a:t>
            </a:r>
            <a:endParaRPr lang="de-DE" sz="2000" b="1" dirty="0"/>
          </a:p>
        </p:txBody>
      </p:sp>
    </p:spTree>
    <p:extLst>
      <p:ext uri="{BB962C8B-B14F-4D97-AF65-F5344CB8AC3E}">
        <p14:creationId xmlns:p14="http://schemas.microsoft.com/office/powerpoint/2010/main" val="283698383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stretch>
            <a:fillRect/>
          </a:stretch>
        </p:blipFill>
        <p:spPr>
          <a:xfrm>
            <a:off x="251520" y="3008456"/>
            <a:ext cx="8618855" cy="3804920"/>
          </a:xfrm>
          <a:prstGeom prst="rect">
            <a:avLst/>
          </a:prstGeom>
        </p:spPr>
      </p:pic>
      <p:sp>
        <p:nvSpPr>
          <p:cNvPr id="13315" name="Titel 1"/>
          <p:cNvSpPr>
            <a:spLocks noGrp="1"/>
          </p:cNvSpPr>
          <p:nvPr>
            <p:ph type="title"/>
          </p:nvPr>
        </p:nvSpPr>
        <p:spPr/>
        <p:txBody>
          <a:bodyPr/>
          <a:lstStyle/>
          <a:p>
            <a:r>
              <a:rPr lang="en-US" smtClean="0"/>
              <a:t>Advection-Diffusion Model</a:t>
            </a:r>
          </a:p>
        </p:txBody>
      </p:sp>
      <p:sp>
        <p:nvSpPr>
          <p:cNvPr id="1331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B0C61E9A-51C3-4F94-854B-4766EA86F9DB}" type="slidenum">
              <a:rPr lang="de-DE" smtClean="0">
                <a:solidFill>
                  <a:schemeClr val="hlink"/>
                </a:solidFill>
              </a:rPr>
              <a:pPr eaLnBrk="1" hangingPunct="1"/>
              <a:t>14</a:t>
            </a:fld>
            <a:endParaRPr lang="de-DE" smtClean="0">
              <a:solidFill>
                <a:schemeClr val="hlink"/>
              </a:solidFill>
            </a:endParaRPr>
          </a:p>
        </p:txBody>
      </p:sp>
      <p:sp>
        <p:nvSpPr>
          <p:cNvPr id="4" name="Inhaltsplatzhalter 3"/>
          <p:cNvSpPr>
            <a:spLocks noGrp="1"/>
          </p:cNvSpPr>
          <p:nvPr>
            <p:ph idx="1"/>
          </p:nvPr>
        </p:nvSpPr>
        <p:spPr/>
        <p:txBody>
          <a:bodyPr/>
          <a:lstStyle/>
          <a:p>
            <a:r>
              <a:rPr lang="en-US" dirty="0"/>
              <a:t>Model forced by velocity field of equatorial basin mode and mean flow observed at </a:t>
            </a:r>
            <a:r>
              <a:rPr lang="en-US" b="1" dirty="0" smtClean="0">
                <a:solidFill>
                  <a:srgbClr val="FF0000"/>
                </a:solidFill>
              </a:rPr>
              <a:t>500 </a:t>
            </a:r>
            <a:r>
              <a:rPr lang="en-US" b="1" dirty="0">
                <a:solidFill>
                  <a:srgbClr val="FF0000"/>
                </a:solidFill>
              </a:rPr>
              <a:t>m</a:t>
            </a:r>
            <a:r>
              <a:rPr lang="en-US" dirty="0"/>
              <a:t> depth</a:t>
            </a:r>
            <a:endParaRPr lang="nl-NL" dirty="0"/>
          </a:p>
          <a:p>
            <a:r>
              <a:rPr lang="en-US" dirty="0"/>
              <a:t>Mean O</a:t>
            </a:r>
            <a:r>
              <a:rPr lang="en-US" baseline="-25000" dirty="0"/>
              <a:t>2</a:t>
            </a:r>
            <a:r>
              <a:rPr lang="en-US" dirty="0"/>
              <a:t> tongues associated with NICC and </a:t>
            </a:r>
            <a:r>
              <a:rPr lang="en-US" dirty="0" smtClean="0"/>
              <a:t>SICC</a:t>
            </a:r>
            <a:endParaRPr lang="de-DE" dirty="0"/>
          </a:p>
        </p:txBody>
      </p:sp>
      <p:sp>
        <p:nvSpPr>
          <p:cNvPr id="6" name="Textfeld 5"/>
          <p:cNvSpPr txBox="1"/>
          <p:nvPr/>
        </p:nvSpPr>
        <p:spPr>
          <a:xfrm>
            <a:off x="5187741" y="4411456"/>
            <a:ext cx="811590" cy="400110"/>
          </a:xfrm>
          <a:prstGeom prst="rect">
            <a:avLst/>
          </a:prstGeom>
          <a:noFill/>
        </p:spPr>
        <p:txBody>
          <a:bodyPr wrap="none" rtlCol="0">
            <a:spAutoFit/>
          </a:bodyPr>
          <a:lstStyle/>
          <a:p>
            <a:r>
              <a:rPr lang="de-DE" sz="2000" b="1" dirty="0"/>
              <a:t>N</a:t>
            </a:r>
            <a:r>
              <a:rPr lang="de-DE" sz="2000" b="1" dirty="0" smtClean="0"/>
              <a:t>ICC</a:t>
            </a:r>
            <a:endParaRPr lang="de-DE" sz="2000" b="1" dirty="0"/>
          </a:p>
        </p:txBody>
      </p:sp>
      <p:sp>
        <p:nvSpPr>
          <p:cNvPr id="7" name="Textfeld 6"/>
          <p:cNvSpPr txBox="1"/>
          <p:nvPr/>
        </p:nvSpPr>
        <p:spPr>
          <a:xfrm>
            <a:off x="5182775" y="5000348"/>
            <a:ext cx="797439" cy="400110"/>
          </a:xfrm>
          <a:prstGeom prst="rect">
            <a:avLst/>
          </a:prstGeom>
          <a:noFill/>
        </p:spPr>
        <p:txBody>
          <a:bodyPr wrap="none" rtlCol="0">
            <a:spAutoFit/>
          </a:bodyPr>
          <a:lstStyle/>
          <a:p>
            <a:r>
              <a:rPr lang="de-DE" sz="2000" b="1" dirty="0" smtClean="0"/>
              <a:t>SICC</a:t>
            </a:r>
            <a:endParaRPr lang="de-DE" sz="2000" b="1" dirty="0"/>
          </a:p>
        </p:txBody>
      </p:sp>
    </p:spTree>
    <p:extLst>
      <p:ext uri="{BB962C8B-B14F-4D97-AF65-F5344CB8AC3E}">
        <p14:creationId xmlns:p14="http://schemas.microsoft.com/office/powerpoint/2010/main" val="185150242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60448650-BAD3-484C-A58B-87550E3B9244}" type="slidenum">
              <a:rPr lang="de-DE" smtClean="0">
                <a:solidFill>
                  <a:schemeClr val="hlink"/>
                </a:solidFill>
              </a:rPr>
              <a:pPr eaLnBrk="1" hangingPunct="1"/>
              <a:t>15</a:t>
            </a:fld>
            <a:endParaRPr lang="de-DE" smtClean="0">
              <a:solidFill>
                <a:schemeClr val="hlink"/>
              </a:solidFill>
            </a:endParaRPr>
          </a:p>
        </p:txBody>
      </p:sp>
      <p:sp>
        <p:nvSpPr>
          <p:cNvPr id="17411" name="Rectangle 13"/>
          <p:cNvSpPr>
            <a:spLocks noGrp="1" noChangeArrowheads="1"/>
          </p:cNvSpPr>
          <p:nvPr>
            <p:ph type="title"/>
          </p:nvPr>
        </p:nvSpPr>
        <p:spPr/>
        <p:txBody>
          <a:bodyPr/>
          <a:lstStyle/>
          <a:p>
            <a:pPr eaLnBrk="1" hangingPunct="1"/>
            <a:r>
              <a:rPr lang="de-DE" smtClean="0"/>
              <a:t>Summary</a:t>
            </a:r>
            <a:endParaRPr lang="en-US" smtClean="0"/>
          </a:p>
        </p:txBody>
      </p:sp>
      <p:sp>
        <p:nvSpPr>
          <p:cNvPr id="23556" name="Rectangle 14"/>
          <p:cNvSpPr>
            <a:spLocks noGrp="1" noChangeArrowheads="1"/>
          </p:cNvSpPr>
          <p:nvPr>
            <p:ph type="body" idx="1"/>
          </p:nvPr>
        </p:nvSpPr>
        <p:spPr>
          <a:xfrm>
            <a:off x="250825" y="1341438"/>
            <a:ext cx="8750300" cy="5400675"/>
          </a:xfrm>
          <a:solidFill>
            <a:srgbClr val="DEE7EF"/>
          </a:solidFill>
        </p:spPr>
        <p:txBody>
          <a:bodyPr/>
          <a:lstStyle/>
          <a:p>
            <a:pPr marL="0" indent="0" eaLnBrk="1" hangingPunct="1">
              <a:defRPr/>
            </a:pPr>
            <a:r>
              <a:rPr lang="en-US" dirty="0" smtClean="0"/>
              <a:t>Global models do not correctly capture location and distribution of low-oxygen layer in the tropics</a:t>
            </a:r>
          </a:p>
          <a:p>
            <a:pPr marL="0" indent="0" eaLnBrk="1" hangingPunct="1">
              <a:defRPr/>
            </a:pPr>
            <a:r>
              <a:rPr lang="en-US" dirty="0" smtClean="0"/>
              <a:t>One obvious reason is the too weak mean and variable intermediate circulation in these simulations</a:t>
            </a:r>
          </a:p>
          <a:p>
            <a:pPr marL="0" indent="0" eaLnBrk="1" hangingPunct="1">
              <a:defRPr/>
            </a:pPr>
            <a:r>
              <a:rPr lang="en-US" dirty="0" smtClean="0"/>
              <a:t>Observations show equatorial oxygen maximum and strong poleward oxygen fluxes toward the OMZs that can be reproduced by idealized simulations with an advection-diffusion model</a:t>
            </a:r>
          </a:p>
          <a:p>
            <a:pPr marL="0" indent="0" eaLnBrk="1" hangingPunct="1">
              <a:defRPr/>
            </a:pPr>
            <a:r>
              <a:rPr lang="en-US" dirty="0" smtClean="0"/>
              <a:t>Simple parameterizations like e.g. extremely increased zonal diffusivities near the equator might help to improve tropical oxygen distribution in global simulations </a:t>
            </a:r>
          </a:p>
        </p:txBody>
      </p:sp>
      <p:pic>
        <p:nvPicPr>
          <p:cNvPr id="5" name="Picture 8" descr="C:\Users\pbrandt\AppData\Local\Microsoft\Windows\Temporary Internet Files\Content.IE5\BTQAT2JX\SFB754, 19.03.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3" y="6270"/>
            <a:ext cx="1022937" cy="126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smtClean="0"/>
              <a:t>Acknowledgements</a:t>
            </a:r>
          </a:p>
        </p:txBody>
      </p:sp>
      <p:sp>
        <p:nvSpPr>
          <p:cNvPr id="20483" name="Inhaltsplatzhalter 2"/>
          <p:cNvSpPr>
            <a:spLocks noGrp="1"/>
          </p:cNvSpPr>
          <p:nvPr>
            <p:ph idx="1"/>
          </p:nvPr>
        </p:nvSpPr>
        <p:spPr/>
        <p:txBody>
          <a:bodyPr/>
          <a:lstStyle/>
          <a:p>
            <a:r>
              <a:rPr lang="en-US" dirty="0" smtClean="0"/>
              <a:t>This study was supported by the German Science Foundation (DFG) as part of the </a:t>
            </a:r>
            <a:r>
              <a:rPr lang="en-US" dirty="0" err="1" smtClean="0"/>
              <a:t>Sonderforschungsbereich</a:t>
            </a:r>
            <a:r>
              <a:rPr lang="en-US" dirty="0" smtClean="0"/>
              <a:t> 754 “Climate-Biogeochemistry Interactions in the Tropical Ocean” and by the German Federal Ministry of Education and Research as part of the co-operative projects “NORDATLANTIK” and “RACE”. </a:t>
            </a:r>
          </a:p>
          <a:p>
            <a:r>
              <a:rPr lang="en-US" dirty="0" smtClean="0"/>
              <a:t>Moored velocity observations were acquired in cooperation with the PIRATA project.</a:t>
            </a:r>
          </a:p>
        </p:txBody>
      </p:sp>
      <p:sp>
        <p:nvSpPr>
          <p:cNvPr id="2048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14C8280A-6B27-4843-A1A3-5BBBF8CA3B5A}" type="slidenum">
              <a:rPr lang="de-DE" smtClean="0">
                <a:solidFill>
                  <a:schemeClr val="hlink"/>
                </a:solidFill>
              </a:rPr>
              <a:pPr eaLnBrk="1" hangingPunct="1"/>
              <a:t>16</a:t>
            </a:fld>
            <a:endParaRPr lang="de-DE" smtClean="0">
              <a:solidFill>
                <a:schemeClr val="hlink"/>
              </a:solidFill>
            </a:endParaRPr>
          </a:p>
        </p:txBody>
      </p:sp>
      <p:pic>
        <p:nvPicPr>
          <p:cNvPr id="5" name="Picture 8" descr="C:\Users\pbrandt\AppData\Local\Microsoft\Windows\Temporary Internet Files\Content.IE5\BTQAT2JX\SFB754, 19.03.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3" y="6270"/>
            <a:ext cx="1022937" cy="126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1547664" y="1929660"/>
            <a:ext cx="7524328" cy="4576001"/>
          </a:xfrm>
          <a:prstGeom prst="rect">
            <a:avLst/>
          </a:prstGeom>
        </p:spPr>
      </p:pic>
      <p:sp>
        <p:nvSpPr>
          <p:cNvPr id="3072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charset="0"/>
                <a:ea typeface="ＭＳ Ｐゴシック" charset="0"/>
              </a:defRPr>
            </a:lvl1pPr>
            <a:lvl2pPr marL="742950" indent="-285750" eaLnBrk="0" hangingPunct="0">
              <a:defRPr>
                <a:solidFill>
                  <a:schemeClr val="tx1"/>
                </a:solidFill>
                <a:latin typeface="Microsoft Sans Serif" charset="0"/>
                <a:ea typeface="ＭＳ Ｐゴシック" charset="0"/>
              </a:defRPr>
            </a:lvl2pPr>
            <a:lvl3pPr marL="1143000" indent="-228600" eaLnBrk="0" hangingPunct="0">
              <a:defRPr>
                <a:solidFill>
                  <a:schemeClr val="tx1"/>
                </a:solidFill>
                <a:latin typeface="Microsoft Sans Serif" charset="0"/>
                <a:ea typeface="ＭＳ Ｐゴシック" charset="0"/>
              </a:defRPr>
            </a:lvl3pPr>
            <a:lvl4pPr marL="1600200" indent="-228600" eaLnBrk="0" hangingPunct="0">
              <a:defRPr>
                <a:solidFill>
                  <a:schemeClr val="tx1"/>
                </a:solidFill>
                <a:latin typeface="Microsoft Sans Serif" charset="0"/>
                <a:ea typeface="ＭＳ Ｐゴシック" charset="0"/>
              </a:defRPr>
            </a:lvl4pPr>
            <a:lvl5pPr marL="2057400" indent="-228600" eaLnBrk="0" hangingPunct="0">
              <a:defRPr>
                <a:solidFill>
                  <a:schemeClr val="tx1"/>
                </a:solidFill>
                <a:latin typeface="Microsoft Sans Serif" charset="0"/>
                <a:ea typeface="ＭＳ Ｐゴシック" charset="0"/>
              </a:defRPr>
            </a:lvl5pPr>
            <a:lvl6pPr marL="2514600" indent="-228600"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fld id="{36BE4A77-1D7F-314A-8B80-1679FA6947AC}" type="slidenum">
              <a:rPr lang="de-DE">
                <a:solidFill>
                  <a:schemeClr val="hlink"/>
                </a:solidFill>
              </a:rPr>
              <a:pPr eaLnBrk="1" hangingPunct="1"/>
              <a:t>2</a:t>
            </a:fld>
            <a:endParaRPr lang="de-DE">
              <a:solidFill>
                <a:schemeClr val="hlink"/>
              </a:solidFill>
            </a:endParaRPr>
          </a:p>
        </p:txBody>
      </p:sp>
      <p:sp>
        <p:nvSpPr>
          <p:cNvPr id="30724" name="Rectangle 2"/>
          <p:cNvSpPr>
            <a:spLocks noGrp="1" noChangeArrowheads="1"/>
          </p:cNvSpPr>
          <p:nvPr>
            <p:ph type="title"/>
          </p:nvPr>
        </p:nvSpPr>
        <p:spPr/>
        <p:txBody>
          <a:bodyPr/>
          <a:lstStyle/>
          <a:p>
            <a:pPr eaLnBrk="1" hangingPunct="1"/>
            <a:r>
              <a:rPr lang="en-US">
                <a:latin typeface="Microsoft Sans Serif" charset="0"/>
              </a:rPr>
              <a:t>Global Model Simulations</a:t>
            </a:r>
          </a:p>
        </p:txBody>
      </p:sp>
      <p:sp>
        <p:nvSpPr>
          <p:cNvPr id="30725" name="Rectangle 6"/>
          <p:cNvSpPr>
            <a:spLocks noChangeArrowheads="1"/>
          </p:cNvSpPr>
          <p:nvPr/>
        </p:nvSpPr>
        <p:spPr bwMode="auto">
          <a:xfrm>
            <a:off x="1547664" y="6497638"/>
            <a:ext cx="7596336" cy="360362"/>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dirty="0" err="1" smtClean="0">
                <a:solidFill>
                  <a:schemeClr val="bg1"/>
                </a:solidFill>
              </a:rPr>
              <a:t>Oschlies</a:t>
            </a:r>
            <a:r>
              <a:rPr lang="de-DE" dirty="0" smtClean="0">
                <a:solidFill>
                  <a:schemeClr val="bg1"/>
                </a:solidFill>
              </a:rPr>
              <a:t>, pers. </a:t>
            </a:r>
            <a:r>
              <a:rPr lang="de-DE" dirty="0" err="1">
                <a:solidFill>
                  <a:schemeClr val="bg1"/>
                </a:solidFill>
              </a:rPr>
              <a:t>c</a:t>
            </a:r>
            <a:r>
              <a:rPr lang="de-DE" dirty="0" err="1" smtClean="0">
                <a:solidFill>
                  <a:schemeClr val="bg1"/>
                </a:solidFill>
              </a:rPr>
              <a:t>omm</a:t>
            </a:r>
            <a:r>
              <a:rPr lang="de-DE" dirty="0" smtClean="0">
                <a:solidFill>
                  <a:schemeClr val="bg1"/>
                </a:solidFill>
              </a:rPr>
              <a:t>. 2013</a:t>
            </a:r>
            <a:endParaRPr lang="de-DE" dirty="0">
              <a:solidFill>
                <a:schemeClr val="bg1"/>
              </a:solidFill>
            </a:endParaRPr>
          </a:p>
        </p:txBody>
      </p:sp>
      <p:sp>
        <p:nvSpPr>
          <p:cNvPr id="30726" name="Rectangle 3"/>
          <p:cNvSpPr>
            <a:spLocks noGrp="1" noChangeArrowheads="1"/>
          </p:cNvSpPr>
          <p:nvPr>
            <p:ph type="body" idx="1"/>
          </p:nvPr>
        </p:nvSpPr>
        <p:spPr>
          <a:xfrm>
            <a:off x="500063" y="1311275"/>
            <a:ext cx="8643937" cy="428625"/>
          </a:xfrm>
        </p:spPr>
        <p:txBody>
          <a:bodyPr/>
          <a:lstStyle/>
          <a:p>
            <a:pPr marL="0" indent="0" eaLnBrk="1" hangingPunct="1">
              <a:buFont typeface="Webdings" charset="0"/>
              <a:buNone/>
            </a:pPr>
            <a:r>
              <a:rPr lang="en-US" sz="2000" dirty="0">
                <a:latin typeface="Tahoma" charset="0"/>
              </a:rPr>
              <a:t>Annual mean </a:t>
            </a:r>
            <a:r>
              <a:rPr lang="en-US" sz="2000" dirty="0" smtClean="0">
                <a:latin typeface="Tahoma" charset="0"/>
              </a:rPr>
              <a:t>oxygen [</a:t>
            </a:r>
            <a:r>
              <a:rPr lang="en-US" sz="2000" dirty="0" err="1" smtClean="0">
                <a:latin typeface="Lucida Grande"/>
                <a:ea typeface="Lucida Grande"/>
                <a:cs typeface="Lucida Grande"/>
              </a:rPr>
              <a:t>μ</a:t>
            </a:r>
            <a:r>
              <a:rPr lang="en-US" sz="2000" dirty="0" err="1" smtClean="0">
                <a:latin typeface="Tahoma" charset="0"/>
              </a:rPr>
              <a:t>mol</a:t>
            </a:r>
            <a:r>
              <a:rPr lang="en-US" sz="2000" dirty="0" smtClean="0">
                <a:latin typeface="Tahoma" charset="0"/>
              </a:rPr>
              <a:t>/kg] </a:t>
            </a:r>
            <a:r>
              <a:rPr lang="en-US" sz="2000" dirty="0">
                <a:latin typeface="Tahoma" charset="0"/>
              </a:rPr>
              <a:t>at 300m in </a:t>
            </a:r>
            <a:r>
              <a:rPr lang="en-US" sz="2000" dirty="0" smtClean="0">
                <a:latin typeface="Tahoma" charset="0"/>
              </a:rPr>
              <a:t>observations (WOA) and different state-of-the-art global models</a:t>
            </a:r>
            <a:endParaRPr lang="en-US" sz="2000" dirty="0">
              <a:latin typeface="Tahoma" charset="0"/>
            </a:endParaRPr>
          </a:p>
        </p:txBody>
      </p:sp>
      <p:pic>
        <p:nvPicPr>
          <p:cNvPr id="3" name="Bild 2"/>
          <p:cNvPicPr>
            <a:picLocks noChangeAspect="1"/>
          </p:cNvPicPr>
          <p:nvPr/>
        </p:nvPicPr>
        <p:blipFill>
          <a:blip r:embed="rId4"/>
          <a:stretch>
            <a:fillRect/>
          </a:stretch>
        </p:blipFill>
        <p:spPr>
          <a:xfrm>
            <a:off x="100302" y="2035192"/>
            <a:ext cx="9008202" cy="2160240"/>
          </a:xfrm>
          <a:prstGeom prst="rect">
            <a:avLst/>
          </a:prstGeom>
        </p:spPr>
      </p:pic>
    </p:spTree>
    <p:extLst>
      <p:ext uri="{BB962C8B-B14F-4D97-AF65-F5344CB8AC3E}">
        <p14:creationId xmlns:p14="http://schemas.microsoft.com/office/powerpoint/2010/main" val="35161282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smtClean="0"/>
              <a:t>Atlantic Oxygen Distribution</a:t>
            </a:r>
            <a:endParaRPr lang="en-US"/>
          </a:p>
        </p:txBody>
      </p:sp>
      <p:sp>
        <p:nvSpPr>
          <p:cNvPr id="10" name="Inhaltsplatzhalter 9"/>
          <p:cNvSpPr>
            <a:spLocks noGrp="1"/>
          </p:cNvSpPr>
          <p:nvPr>
            <p:ph idx="1"/>
          </p:nvPr>
        </p:nvSpPr>
        <p:spPr>
          <a:xfrm>
            <a:off x="250825" y="1341438"/>
            <a:ext cx="4177159" cy="4824412"/>
          </a:xfrm>
        </p:spPr>
        <p:txBody>
          <a:bodyPr/>
          <a:lstStyle/>
          <a:p>
            <a:r>
              <a:rPr lang="en-US" sz="2400" dirty="0" smtClean="0"/>
              <a:t>Oxygen distribution at 600m depth as measured during the German Atlantic Meteor expedition 1925-27</a:t>
            </a:r>
          </a:p>
          <a:p>
            <a:r>
              <a:rPr lang="en-US" sz="2400" dirty="0" smtClean="0"/>
              <a:t>Oxygen Minimum Zones (OMZ) in both hemispheres separated by an equatorial oxygen maximum</a:t>
            </a:r>
          </a:p>
          <a:p>
            <a:pPr marL="0" indent="0">
              <a:buNone/>
            </a:pPr>
            <a:endParaRPr lang="en-US" sz="2400" dirty="0"/>
          </a:p>
        </p:txBody>
      </p:sp>
      <p:sp>
        <p:nvSpPr>
          <p:cNvPr id="4" name="Foliennummernplatzhalter 3"/>
          <p:cNvSpPr>
            <a:spLocks noGrp="1"/>
          </p:cNvSpPr>
          <p:nvPr>
            <p:ph type="sldNum" sz="quarter" idx="10"/>
          </p:nvPr>
        </p:nvSpPr>
        <p:spPr/>
        <p:txBody>
          <a:bodyPr/>
          <a:lstStyle/>
          <a:p>
            <a:pPr>
              <a:defRPr/>
            </a:pPr>
            <a:fld id="{3EF1E805-E3CF-4D19-B9D3-C33966A11983}" type="slidenum">
              <a:rPr lang="de-DE" smtClean="0"/>
              <a:pPr>
                <a:defRPr/>
              </a:pPr>
              <a:t>3</a:t>
            </a:fld>
            <a:endParaRPr lang="de-DE"/>
          </a:p>
        </p:txBody>
      </p:sp>
      <p:pic>
        <p:nvPicPr>
          <p:cNvPr id="8" name="Bild 7" descr="Wattenberg_O2_600m.JPG"/>
          <p:cNvPicPr>
            <a:picLocks noChangeAspect="1"/>
          </p:cNvPicPr>
          <p:nvPr/>
        </p:nvPicPr>
        <p:blipFill rotWithShape="1">
          <a:blip r:embed="rId2" cstate="print">
            <a:extLst>
              <a:ext uri="{28A0092B-C50C-407E-A947-70E740481C1C}">
                <a14:useLocalDpi xmlns:a14="http://schemas.microsoft.com/office/drawing/2010/main" val="0"/>
              </a:ext>
            </a:extLst>
          </a:blip>
          <a:srcRect l="9356" t="11551" r="6806" b="30966"/>
          <a:stretch/>
        </p:blipFill>
        <p:spPr>
          <a:xfrm>
            <a:off x="4428181" y="1340768"/>
            <a:ext cx="4608315" cy="5112568"/>
          </a:xfrm>
          <a:prstGeom prst="rect">
            <a:avLst/>
          </a:prstGeom>
        </p:spPr>
      </p:pic>
      <p:sp>
        <p:nvSpPr>
          <p:cNvPr id="11" name="Rectangle 6"/>
          <p:cNvSpPr>
            <a:spLocks noChangeArrowheads="1"/>
          </p:cNvSpPr>
          <p:nvPr/>
        </p:nvSpPr>
        <p:spPr bwMode="auto">
          <a:xfrm>
            <a:off x="4427984" y="6453336"/>
            <a:ext cx="4716016" cy="407839"/>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dirty="0" err="1" smtClean="0">
                <a:solidFill>
                  <a:schemeClr val="bg1"/>
                </a:solidFill>
              </a:rPr>
              <a:t>Wattenberg</a:t>
            </a:r>
            <a:r>
              <a:rPr lang="de-DE" dirty="0" smtClean="0">
                <a:solidFill>
                  <a:schemeClr val="bg1"/>
                </a:solidFill>
              </a:rPr>
              <a:t> 1939</a:t>
            </a:r>
            <a:endParaRPr lang="de-DE" dirty="0">
              <a:solidFill>
                <a:schemeClr val="bg1"/>
              </a:solidFill>
            </a:endParaRPr>
          </a:p>
        </p:txBody>
      </p:sp>
      <p:sp>
        <p:nvSpPr>
          <p:cNvPr id="12" name="Rectangle 4"/>
          <p:cNvSpPr>
            <a:spLocks noChangeArrowheads="1"/>
          </p:cNvSpPr>
          <p:nvPr/>
        </p:nvSpPr>
        <p:spPr bwMode="auto">
          <a:xfrm>
            <a:off x="0" y="5157192"/>
            <a:ext cx="9001125" cy="926406"/>
          </a:xfrm>
          <a:prstGeom prst="rect">
            <a:avLst/>
          </a:prstGeom>
          <a:solidFill>
            <a:schemeClr val="hlink">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9388"/>
            <a:r>
              <a:rPr lang="en-US" sz="2400" smtClean="0">
                <a:solidFill>
                  <a:schemeClr val="bg1"/>
                </a:solidFill>
              </a:rPr>
              <a:t>Wyrtki (1962) concluded that the position and distribution of the </a:t>
            </a:r>
            <a:br>
              <a:rPr lang="en-US" sz="2400" smtClean="0">
                <a:solidFill>
                  <a:schemeClr val="bg1"/>
                </a:solidFill>
              </a:rPr>
            </a:br>
            <a:r>
              <a:rPr lang="en-US" sz="2400" smtClean="0">
                <a:solidFill>
                  <a:schemeClr val="bg1"/>
                </a:solidFill>
              </a:rPr>
              <a:t>oxygen minimum layer are determined by circulation</a:t>
            </a:r>
            <a:endParaRPr lang="en-US" sz="2400">
              <a:solidFill>
                <a:schemeClr val="bg1"/>
              </a:solidFill>
            </a:endParaRPr>
          </a:p>
        </p:txBody>
      </p:sp>
    </p:spTree>
    <p:extLst>
      <p:ext uri="{BB962C8B-B14F-4D97-AF65-F5344CB8AC3E}">
        <p14:creationId xmlns:p14="http://schemas.microsoft.com/office/powerpoint/2010/main" val="407771172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charset="0"/>
                <a:ea typeface="ＭＳ Ｐゴシック" charset="0"/>
              </a:defRPr>
            </a:lvl1pPr>
            <a:lvl2pPr marL="742950" indent="-285750" eaLnBrk="0" hangingPunct="0">
              <a:defRPr>
                <a:solidFill>
                  <a:schemeClr val="tx1"/>
                </a:solidFill>
                <a:latin typeface="Microsoft Sans Serif" charset="0"/>
                <a:ea typeface="ＭＳ Ｐゴシック" charset="0"/>
              </a:defRPr>
            </a:lvl2pPr>
            <a:lvl3pPr marL="1143000" indent="-228600" eaLnBrk="0" hangingPunct="0">
              <a:defRPr>
                <a:solidFill>
                  <a:schemeClr val="tx1"/>
                </a:solidFill>
                <a:latin typeface="Microsoft Sans Serif" charset="0"/>
                <a:ea typeface="ＭＳ Ｐゴシック" charset="0"/>
              </a:defRPr>
            </a:lvl3pPr>
            <a:lvl4pPr marL="1600200" indent="-228600" eaLnBrk="0" hangingPunct="0">
              <a:defRPr>
                <a:solidFill>
                  <a:schemeClr val="tx1"/>
                </a:solidFill>
                <a:latin typeface="Microsoft Sans Serif" charset="0"/>
                <a:ea typeface="ＭＳ Ｐゴシック" charset="0"/>
              </a:defRPr>
            </a:lvl4pPr>
            <a:lvl5pPr marL="2057400" indent="-228600" eaLnBrk="0" hangingPunct="0">
              <a:defRPr>
                <a:solidFill>
                  <a:schemeClr val="tx1"/>
                </a:solidFill>
                <a:latin typeface="Microsoft Sans Serif" charset="0"/>
                <a:ea typeface="ＭＳ Ｐゴシック" charset="0"/>
              </a:defRPr>
            </a:lvl5pPr>
            <a:lvl6pPr marL="2514600" indent="-228600"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fld id="{937380FB-BFAD-3A45-BDA6-F4B96CC70350}" type="slidenum">
              <a:rPr lang="de-DE">
                <a:solidFill>
                  <a:schemeClr val="hlink"/>
                </a:solidFill>
              </a:rPr>
              <a:pPr eaLnBrk="1" hangingPunct="1"/>
              <a:t>4</a:t>
            </a:fld>
            <a:endParaRPr lang="de-DE">
              <a:solidFill>
                <a:schemeClr val="hlink"/>
              </a:solidFill>
            </a:endParaRPr>
          </a:p>
        </p:txBody>
      </p:sp>
      <p:sp>
        <p:nvSpPr>
          <p:cNvPr id="10243" name="Rectangle 13"/>
          <p:cNvSpPr>
            <a:spLocks noGrp="1" noChangeArrowheads="1"/>
          </p:cNvSpPr>
          <p:nvPr>
            <p:ph type="title"/>
          </p:nvPr>
        </p:nvSpPr>
        <p:spPr/>
        <p:txBody>
          <a:bodyPr/>
          <a:lstStyle/>
          <a:p>
            <a:pPr eaLnBrk="1" hangingPunct="1"/>
            <a:r>
              <a:rPr lang="de-DE">
                <a:latin typeface="Microsoft Sans Serif" charset="0"/>
              </a:rPr>
              <a:t>Oxygen Minimum Zones</a:t>
            </a:r>
          </a:p>
        </p:txBody>
      </p:sp>
      <p:sp>
        <p:nvSpPr>
          <p:cNvPr id="10244" name="Rectangle 14"/>
          <p:cNvSpPr>
            <a:spLocks noGrp="1" noChangeArrowheads="1"/>
          </p:cNvSpPr>
          <p:nvPr>
            <p:ph type="body" idx="1"/>
          </p:nvPr>
        </p:nvSpPr>
        <p:spPr>
          <a:xfrm>
            <a:off x="250825" y="1341438"/>
            <a:ext cx="3745111" cy="2516187"/>
          </a:xfrm>
        </p:spPr>
        <p:txBody>
          <a:bodyPr/>
          <a:lstStyle/>
          <a:p>
            <a:pPr marL="0" indent="0" eaLnBrk="1" hangingPunct="1">
              <a:buFont typeface="Webdings" charset="0"/>
              <a:buNone/>
            </a:pPr>
            <a:r>
              <a:rPr lang="en-US" sz="2400" dirty="0" smtClean="0">
                <a:latin typeface="Microsoft Sans Serif" charset="0"/>
              </a:rPr>
              <a:t>Ventilated thermocline: oxygen </a:t>
            </a:r>
            <a:r>
              <a:rPr lang="en-US" sz="2400" dirty="0">
                <a:latin typeface="Microsoft Sans Serif" charset="0"/>
              </a:rPr>
              <a:t>supply along </a:t>
            </a:r>
            <a:r>
              <a:rPr lang="en-US" sz="2400" dirty="0" err="1">
                <a:latin typeface="Microsoft Sans Serif" charset="0"/>
              </a:rPr>
              <a:t>isopycnal</a:t>
            </a:r>
            <a:r>
              <a:rPr lang="en-US" sz="2400" dirty="0">
                <a:latin typeface="Microsoft Sans Serif" charset="0"/>
              </a:rPr>
              <a:t> </a:t>
            </a:r>
            <a:r>
              <a:rPr lang="en-US" sz="2400" dirty="0" smtClean="0">
                <a:latin typeface="Microsoft Sans Serif" charset="0"/>
              </a:rPr>
              <a:t>surfaces from the outcrop regions in the subtropics toward the equator and the western boundary (solid arrow).</a:t>
            </a:r>
            <a:endParaRPr lang="de-DE" sz="2400" dirty="0">
              <a:latin typeface="Microsoft Sans Serif" charset="0"/>
            </a:endParaRPr>
          </a:p>
        </p:txBody>
      </p:sp>
      <p:pic>
        <p:nvPicPr>
          <p:cNvPr id="10246" name="Picture 23" descr="o2_eq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984625"/>
            <a:ext cx="511651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6"/>
          <p:cNvSpPr>
            <a:spLocks noChangeArrowheads="1"/>
          </p:cNvSpPr>
          <p:nvPr/>
        </p:nvSpPr>
        <p:spPr bwMode="auto">
          <a:xfrm>
            <a:off x="214312" y="6429375"/>
            <a:ext cx="8929687" cy="428625"/>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a:solidFill>
                  <a:schemeClr val="bg1"/>
                </a:solidFill>
              </a:rPr>
              <a:t>FLAME simulation, C. Eden</a:t>
            </a:r>
          </a:p>
        </p:txBody>
      </p:sp>
      <p:sp>
        <p:nvSpPr>
          <p:cNvPr id="10250" name="Textfeld 12"/>
          <p:cNvSpPr txBox="1">
            <a:spLocks noChangeArrowheads="1"/>
          </p:cNvSpPr>
          <p:nvPr/>
        </p:nvSpPr>
        <p:spPr bwMode="auto">
          <a:xfrm>
            <a:off x="4786313" y="6242050"/>
            <a:ext cx="6016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Microsoft Sans Serif" charset="0"/>
                <a:ea typeface="ＭＳ Ｐゴシック" charset="0"/>
              </a:defRPr>
            </a:lvl1pPr>
            <a:lvl2pPr marL="742950" indent="-285750" eaLnBrk="0" hangingPunct="0">
              <a:defRPr>
                <a:solidFill>
                  <a:schemeClr val="tx1"/>
                </a:solidFill>
                <a:latin typeface="Microsoft Sans Serif" charset="0"/>
                <a:ea typeface="ＭＳ Ｐゴシック" charset="0"/>
              </a:defRPr>
            </a:lvl2pPr>
            <a:lvl3pPr marL="1143000" indent="-228600" eaLnBrk="0" hangingPunct="0">
              <a:defRPr>
                <a:solidFill>
                  <a:schemeClr val="tx1"/>
                </a:solidFill>
                <a:latin typeface="Microsoft Sans Serif" charset="0"/>
                <a:ea typeface="ＭＳ Ｐゴシック" charset="0"/>
              </a:defRPr>
            </a:lvl3pPr>
            <a:lvl4pPr marL="1600200" indent="-228600" eaLnBrk="0" hangingPunct="0">
              <a:defRPr>
                <a:solidFill>
                  <a:schemeClr val="tx1"/>
                </a:solidFill>
                <a:latin typeface="Microsoft Sans Serif" charset="0"/>
                <a:ea typeface="ＭＳ Ｐゴシック" charset="0"/>
              </a:defRPr>
            </a:lvl4pPr>
            <a:lvl5pPr marL="2057400" indent="-228600" eaLnBrk="0" hangingPunct="0">
              <a:defRPr>
                <a:solidFill>
                  <a:schemeClr val="tx1"/>
                </a:solidFill>
                <a:latin typeface="Microsoft Sans Serif" charset="0"/>
                <a:ea typeface="ＭＳ Ｐゴシック" charset="0"/>
              </a:defRPr>
            </a:lvl5pPr>
            <a:lvl6pPr marL="2514600" indent="-228600"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sz="900">
                <a:latin typeface="Symbol" charset="0"/>
                <a:cs typeface="Tahoma" charset="0"/>
              </a:rPr>
              <a:t>m</a:t>
            </a:r>
            <a:r>
              <a:rPr lang="de-DE" sz="900">
                <a:latin typeface="Tahoma" charset="0"/>
                <a:cs typeface="Tahoma" charset="0"/>
              </a:rPr>
              <a:t>mol/kg</a:t>
            </a:r>
          </a:p>
        </p:txBody>
      </p:sp>
      <p:sp>
        <p:nvSpPr>
          <p:cNvPr id="12" name="Rectangle 14"/>
          <p:cNvSpPr txBox="1">
            <a:spLocks noChangeArrowheads="1"/>
          </p:cNvSpPr>
          <p:nvPr/>
        </p:nvSpPr>
        <p:spPr bwMode="auto">
          <a:xfrm>
            <a:off x="5357813" y="4665687"/>
            <a:ext cx="3286125" cy="1571625"/>
          </a:xfrm>
          <a:prstGeom prst="rect">
            <a:avLst/>
          </a:prstGeom>
          <a:noFill/>
          <a:ln w="9525">
            <a:noFill/>
            <a:miter lim="800000"/>
            <a:headEnd/>
            <a:tailEnd/>
          </a:ln>
        </p:spPr>
        <p:txBody>
          <a:bodyPr/>
          <a:lstStyle/>
          <a:p>
            <a:pPr>
              <a:spcBef>
                <a:spcPct val="20000"/>
              </a:spcBef>
              <a:buClr>
                <a:schemeClr val="accent2"/>
              </a:buClr>
              <a:buSzPct val="90000"/>
              <a:buFont typeface="Webdings" pitchFamily="18" charset="2"/>
              <a:buNone/>
              <a:defRPr/>
            </a:pPr>
            <a:r>
              <a:rPr lang="en-US" sz="2400" kern="0" dirty="0" err="1">
                <a:latin typeface="+mn-lt"/>
                <a:ea typeface="+mn-ea"/>
              </a:rPr>
              <a:t>Mesoscale</a:t>
            </a:r>
            <a:r>
              <a:rPr lang="en-US" sz="2400" kern="0" dirty="0">
                <a:latin typeface="+mn-lt"/>
                <a:ea typeface="+mn-ea"/>
              </a:rPr>
              <a:t> eddy field </a:t>
            </a:r>
            <a:r>
              <a:rPr lang="en-US" sz="2400" kern="0" dirty="0" smtClean="0">
                <a:latin typeface="+mn-lt"/>
                <a:ea typeface="+mn-ea"/>
              </a:rPr>
              <a:t>plays </a:t>
            </a:r>
            <a:r>
              <a:rPr lang="en-US" sz="2400" kern="0" dirty="0">
                <a:latin typeface="+mn-lt"/>
                <a:ea typeface="+mn-ea"/>
              </a:rPr>
              <a:t>a dominant role in the ventilation of the </a:t>
            </a:r>
            <a:r>
              <a:rPr lang="en-US" sz="2400" kern="0" dirty="0" smtClean="0">
                <a:latin typeface="+mn-lt"/>
                <a:ea typeface="+mn-ea"/>
              </a:rPr>
              <a:t>OMZ (open arrow).</a:t>
            </a:r>
            <a:endParaRPr lang="de-DE" sz="2400" kern="0" dirty="0">
              <a:latin typeface="+mn-lt"/>
              <a:ea typeface="+mn-ea"/>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816" y="1428750"/>
            <a:ext cx="5119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3995936" y="3789041"/>
            <a:ext cx="5148064" cy="428948"/>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a:solidFill>
                  <a:schemeClr val="bg1"/>
                </a:solidFill>
              </a:rPr>
              <a:t>Luyten et al. 1983</a:t>
            </a:r>
          </a:p>
        </p:txBody>
      </p:sp>
      <p:sp>
        <p:nvSpPr>
          <p:cNvPr id="5" name="Pfeil nach rechts 4"/>
          <p:cNvSpPr/>
          <p:nvPr/>
        </p:nvSpPr>
        <p:spPr>
          <a:xfrm>
            <a:off x="2555776" y="4293096"/>
            <a:ext cx="864096" cy="288032"/>
          </a:xfrm>
          <a:prstGeom prst="rightArrow">
            <a:avLst/>
          </a:prstGeom>
          <a:noFill/>
          <a:ln w="19050" cmpd="sng">
            <a:solidFill>
              <a:schemeClr val="tx1"/>
            </a:solidFill>
          </a:ln>
          <a:scene3d>
            <a:camera prst="orthographicFront">
              <a:rot lat="3000000" lon="19800000" rev="18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7" name="Gruppierung 16"/>
          <p:cNvGrpSpPr/>
          <p:nvPr/>
        </p:nvGrpSpPr>
        <p:grpSpPr>
          <a:xfrm>
            <a:off x="1515046" y="4077072"/>
            <a:ext cx="1760810" cy="375915"/>
            <a:chOff x="1515046" y="4077072"/>
            <a:chExt cx="1760810" cy="375915"/>
          </a:xfrm>
        </p:grpSpPr>
        <p:cxnSp>
          <p:nvCxnSpPr>
            <p:cNvPr id="3" name="Gerade Verbindung mit Pfeil 2"/>
            <p:cNvCxnSpPr/>
            <p:nvPr/>
          </p:nvCxnSpPr>
          <p:spPr>
            <a:xfrm rot="21180000" flipH="1">
              <a:off x="1515046" y="4452987"/>
              <a:ext cx="375766"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Freihandform 8"/>
            <p:cNvSpPr/>
            <p:nvPr/>
          </p:nvSpPr>
          <p:spPr>
            <a:xfrm>
              <a:off x="1835696" y="4077072"/>
              <a:ext cx="1440160" cy="360040"/>
            </a:xfrm>
            <a:custGeom>
              <a:avLst/>
              <a:gdLst>
                <a:gd name="connsiteX0" fmla="*/ 1039164 w 1039164"/>
                <a:gd name="connsiteY0" fmla="*/ 0 h 577246"/>
                <a:gd name="connsiteX1" fmla="*/ 602971 w 1039164"/>
                <a:gd name="connsiteY1" fmla="*/ 384831 h 577246"/>
                <a:gd name="connsiteX2" fmla="*/ 0 w 1039164"/>
                <a:gd name="connsiteY2" fmla="*/ 577246 h 577246"/>
              </a:gdLst>
              <a:ahLst/>
              <a:cxnLst>
                <a:cxn ang="0">
                  <a:pos x="connsiteX0" y="connsiteY0"/>
                </a:cxn>
                <a:cxn ang="0">
                  <a:pos x="connsiteX1" y="connsiteY1"/>
                </a:cxn>
                <a:cxn ang="0">
                  <a:pos x="connsiteX2" y="connsiteY2"/>
                </a:cxn>
              </a:cxnLst>
              <a:rect l="l" t="t" r="r" b="b"/>
              <a:pathLst>
                <a:path w="1039164" h="577246">
                  <a:moveTo>
                    <a:pt x="1039164" y="0"/>
                  </a:moveTo>
                  <a:cubicBezTo>
                    <a:pt x="907664" y="144311"/>
                    <a:pt x="776165" y="288623"/>
                    <a:pt x="602971" y="384831"/>
                  </a:cubicBezTo>
                  <a:cubicBezTo>
                    <a:pt x="429777" y="481039"/>
                    <a:pt x="0" y="577246"/>
                    <a:pt x="0" y="577246"/>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Tree>
    <p:extLst>
      <p:ext uri="{BB962C8B-B14F-4D97-AF65-F5344CB8AC3E}">
        <p14:creationId xmlns:p14="http://schemas.microsoft.com/office/powerpoint/2010/main" val="34900786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533E1136-5A63-45E6-915F-A8955E35009B}" type="slidenum">
              <a:rPr lang="de-DE" smtClean="0">
                <a:solidFill>
                  <a:schemeClr val="hlink"/>
                </a:solidFill>
              </a:rPr>
              <a:pPr eaLnBrk="1" hangingPunct="1"/>
              <a:t>5</a:t>
            </a:fld>
            <a:endParaRPr lang="de-DE" smtClean="0">
              <a:solidFill>
                <a:schemeClr val="hlink"/>
              </a:solidFill>
            </a:endParaRPr>
          </a:p>
        </p:txBody>
      </p:sp>
      <p:sp>
        <p:nvSpPr>
          <p:cNvPr id="5123" name="Rectangle 2"/>
          <p:cNvSpPr>
            <a:spLocks noGrp="1" noChangeArrowheads="1"/>
          </p:cNvSpPr>
          <p:nvPr>
            <p:ph type="title"/>
          </p:nvPr>
        </p:nvSpPr>
        <p:spPr/>
        <p:txBody>
          <a:bodyPr/>
          <a:lstStyle/>
          <a:p>
            <a:pPr eaLnBrk="1" hangingPunct="1"/>
            <a:r>
              <a:rPr lang="de-DE" smtClean="0"/>
              <a:t>Mean Circulation and </a:t>
            </a:r>
            <a:br>
              <a:rPr lang="de-DE" smtClean="0"/>
            </a:br>
            <a:r>
              <a:rPr lang="de-DE" smtClean="0"/>
              <a:t>Oxygen Distribution</a:t>
            </a:r>
          </a:p>
        </p:txBody>
      </p:sp>
      <p:sp>
        <p:nvSpPr>
          <p:cNvPr id="5124" name="Rectangle 3"/>
          <p:cNvSpPr>
            <a:spLocks noGrp="1" noChangeArrowheads="1"/>
          </p:cNvSpPr>
          <p:nvPr>
            <p:ph type="body" idx="1"/>
          </p:nvPr>
        </p:nvSpPr>
        <p:spPr>
          <a:xfrm>
            <a:off x="250825" y="1341438"/>
            <a:ext cx="8569325" cy="647700"/>
          </a:xfrm>
        </p:spPr>
        <p:txBody>
          <a:bodyPr/>
          <a:lstStyle/>
          <a:p>
            <a:pPr marL="0" indent="0" eaLnBrk="1" hangingPunct="1">
              <a:buFont typeface="Webdings" pitchFamily="18" charset="2"/>
              <a:buNone/>
            </a:pPr>
            <a:r>
              <a:rPr lang="en-US" sz="2400" dirty="0" smtClean="0"/>
              <a:t>Complex zonal current system connects high-O</a:t>
            </a:r>
            <a:r>
              <a:rPr lang="en-US" sz="2400" baseline="-25000" dirty="0" smtClean="0"/>
              <a:t>2</a:t>
            </a:r>
            <a:r>
              <a:rPr lang="en-US" sz="2400" dirty="0" smtClean="0"/>
              <a:t> western boundary regime with sluggish flow in the eastern basin.</a:t>
            </a:r>
          </a:p>
        </p:txBody>
      </p:sp>
      <p:pic>
        <p:nvPicPr>
          <p:cNvPr id="5125" name="Grafik 7" descr="o2_map_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203450"/>
            <a:ext cx="892968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214313" y="6446838"/>
            <a:ext cx="8929687" cy="360362"/>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a:solidFill>
                  <a:schemeClr val="bg1"/>
                </a:solidFill>
              </a:rPr>
              <a:t>Brandt et al. 2008, 2010</a:t>
            </a:r>
          </a:p>
        </p:txBody>
      </p:sp>
      <p:cxnSp>
        <p:nvCxnSpPr>
          <p:cNvPr id="3" name="Gerade Verbindung 2"/>
          <p:cNvCxnSpPr/>
          <p:nvPr/>
        </p:nvCxnSpPr>
        <p:spPr>
          <a:xfrm>
            <a:off x="5292725" y="3022600"/>
            <a:ext cx="0" cy="28098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Microsoft Sans Serif" charset="0"/>
              </a:rPr>
              <a:t>Latitudinally Alternating </a:t>
            </a:r>
            <a:br>
              <a:rPr lang="en-US">
                <a:latin typeface="Microsoft Sans Serif" charset="0"/>
              </a:rPr>
            </a:br>
            <a:r>
              <a:rPr lang="en-US">
                <a:latin typeface="Microsoft Sans Serif" charset="0"/>
              </a:rPr>
              <a:t>Zonal Jets in the OMZ</a:t>
            </a:r>
            <a:endParaRPr lang="de-DE">
              <a:latin typeface="Microsoft Sans Serif" charset="0"/>
            </a:endParaRPr>
          </a:p>
        </p:txBody>
      </p:sp>
      <p:sp>
        <p:nvSpPr>
          <p:cNvPr id="8195" name="Inhaltsplatzhalter 1"/>
          <p:cNvSpPr>
            <a:spLocks noGrp="1"/>
          </p:cNvSpPr>
          <p:nvPr>
            <p:ph idx="1"/>
          </p:nvPr>
        </p:nvSpPr>
        <p:spPr>
          <a:xfrm>
            <a:off x="250825" y="1341438"/>
            <a:ext cx="3146425" cy="4824412"/>
          </a:xfrm>
        </p:spPr>
        <p:txBody>
          <a:bodyPr/>
          <a:lstStyle/>
          <a:p>
            <a:r>
              <a:rPr lang="en-US" sz="2400">
                <a:latin typeface="Microsoft Sans Serif" charset="0"/>
              </a:rPr>
              <a:t>Narrow alternating zonal currents in the depth range of the OMZ</a:t>
            </a:r>
          </a:p>
          <a:p>
            <a:r>
              <a:rPr lang="en-US" sz="2400">
                <a:latin typeface="Microsoft Sans Serif" charset="0"/>
              </a:rPr>
              <a:t>Strongest currents near the equator: </a:t>
            </a:r>
            <a:br>
              <a:rPr lang="en-US" sz="2400">
                <a:latin typeface="Microsoft Sans Serif" charset="0"/>
              </a:rPr>
            </a:br>
            <a:r>
              <a:rPr lang="en-US" sz="2400">
                <a:latin typeface="Microsoft Sans Serif" charset="0"/>
              </a:rPr>
              <a:t>SICC, EIC, NICC</a:t>
            </a:r>
          </a:p>
          <a:p>
            <a:r>
              <a:rPr lang="en-US" sz="2400">
                <a:latin typeface="Microsoft Sans Serif" charset="0"/>
              </a:rPr>
              <a:t>Broad oxygen maximum at the equator</a:t>
            </a:r>
          </a:p>
          <a:p>
            <a:endParaRPr lang="en-US" sz="2400">
              <a:latin typeface="Microsoft Sans Serif" charset="0"/>
            </a:endParaRPr>
          </a:p>
        </p:txBody>
      </p:sp>
      <p:sp>
        <p:nvSpPr>
          <p:cNvPr id="819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charset="0"/>
                <a:ea typeface="ＭＳ Ｐゴシック" charset="0"/>
              </a:defRPr>
            </a:lvl1pPr>
            <a:lvl2pPr marL="742950" indent="-285750" eaLnBrk="0" hangingPunct="0">
              <a:defRPr>
                <a:solidFill>
                  <a:schemeClr val="tx1"/>
                </a:solidFill>
                <a:latin typeface="Microsoft Sans Serif" charset="0"/>
                <a:ea typeface="ＭＳ Ｐゴシック" charset="0"/>
              </a:defRPr>
            </a:lvl2pPr>
            <a:lvl3pPr marL="1143000" indent="-228600" eaLnBrk="0" hangingPunct="0">
              <a:defRPr>
                <a:solidFill>
                  <a:schemeClr val="tx1"/>
                </a:solidFill>
                <a:latin typeface="Microsoft Sans Serif" charset="0"/>
                <a:ea typeface="ＭＳ Ｐゴシック" charset="0"/>
              </a:defRPr>
            </a:lvl3pPr>
            <a:lvl4pPr marL="1600200" indent="-228600" eaLnBrk="0" hangingPunct="0">
              <a:defRPr>
                <a:solidFill>
                  <a:schemeClr val="tx1"/>
                </a:solidFill>
                <a:latin typeface="Microsoft Sans Serif" charset="0"/>
                <a:ea typeface="ＭＳ Ｐゴシック" charset="0"/>
              </a:defRPr>
            </a:lvl4pPr>
            <a:lvl5pPr marL="2057400" indent="-228600" eaLnBrk="0" hangingPunct="0">
              <a:defRPr>
                <a:solidFill>
                  <a:schemeClr val="tx1"/>
                </a:solidFill>
                <a:latin typeface="Microsoft Sans Serif" charset="0"/>
                <a:ea typeface="ＭＳ Ｐゴシック" charset="0"/>
              </a:defRPr>
            </a:lvl5pPr>
            <a:lvl6pPr marL="2514600" indent="-228600"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fld id="{E59DFF0C-6476-564B-8F36-EE4EC7415804}" type="slidenum">
              <a:rPr lang="de-DE">
                <a:solidFill>
                  <a:schemeClr val="hlink"/>
                </a:solidFill>
              </a:rPr>
              <a:pPr eaLnBrk="1" hangingPunct="1"/>
              <a:t>6</a:t>
            </a:fld>
            <a:endParaRPr lang="de-DE">
              <a:solidFill>
                <a:schemeClr val="hlink"/>
              </a:solidFill>
            </a:endParaRPr>
          </a:p>
        </p:txBody>
      </p:sp>
      <p:sp>
        <p:nvSpPr>
          <p:cNvPr id="8198" name="Textfeld 14"/>
          <p:cNvSpPr txBox="1">
            <a:spLocks noChangeArrowheads="1"/>
          </p:cNvSpPr>
          <p:nvPr/>
        </p:nvSpPr>
        <p:spPr bwMode="auto">
          <a:xfrm>
            <a:off x="5270500" y="1285875"/>
            <a:ext cx="1619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Microsoft Sans Serif" charset="0"/>
                <a:ea typeface="ＭＳ Ｐゴシック" charset="0"/>
              </a:defRPr>
            </a:lvl1pPr>
            <a:lvl2pPr marL="742950" indent="-285750" eaLnBrk="0" hangingPunct="0">
              <a:defRPr>
                <a:solidFill>
                  <a:schemeClr val="tx1"/>
                </a:solidFill>
                <a:latin typeface="Microsoft Sans Serif" charset="0"/>
                <a:ea typeface="ＭＳ Ｐゴシック" charset="0"/>
              </a:defRPr>
            </a:lvl2pPr>
            <a:lvl3pPr marL="1143000" indent="-228600" eaLnBrk="0" hangingPunct="0">
              <a:defRPr>
                <a:solidFill>
                  <a:schemeClr val="tx1"/>
                </a:solidFill>
                <a:latin typeface="Microsoft Sans Serif" charset="0"/>
                <a:ea typeface="ＭＳ Ｐゴシック" charset="0"/>
              </a:defRPr>
            </a:lvl3pPr>
            <a:lvl4pPr marL="1600200" indent="-228600" eaLnBrk="0" hangingPunct="0">
              <a:defRPr>
                <a:solidFill>
                  <a:schemeClr val="tx1"/>
                </a:solidFill>
                <a:latin typeface="Microsoft Sans Serif" charset="0"/>
                <a:ea typeface="ＭＳ Ｐゴシック" charset="0"/>
              </a:defRPr>
            </a:lvl4pPr>
            <a:lvl5pPr marL="2057400" indent="-228600" eaLnBrk="0" hangingPunct="0">
              <a:defRPr>
                <a:solidFill>
                  <a:schemeClr val="tx1"/>
                </a:solidFill>
                <a:latin typeface="Microsoft Sans Serif" charset="0"/>
                <a:ea typeface="ＭＳ Ｐゴシック" charset="0"/>
              </a:defRPr>
            </a:lvl5pPr>
            <a:lvl6pPr marL="2514600" indent="-228600" eaLnBrk="0" fontAlgn="base" hangingPunct="0">
              <a:spcBef>
                <a:spcPct val="0"/>
              </a:spcBef>
              <a:spcAft>
                <a:spcPct val="0"/>
              </a:spcAft>
              <a:defRPr>
                <a:solidFill>
                  <a:schemeClr val="tx1"/>
                </a:solidFill>
                <a:latin typeface="Microsoft Sans Serif" charset="0"/>
                <a:ea typeface="ＭＳ Ｐゴシック" charset="0"/>
              </a:defRPr>
            </a:lvl6pPr>
            <a:lvl7pPr marL="2971800" indent="-228600" eaLnBrk="0" fontAlgn="base" hangingPunct="0">
              <a:spcBef>
                <a:spcPct val="0"/>
              </a:spcBef>
              <a:spcAft>
                <a:spcPct val="0"/>
              </a:spcAft>
              <a:defRPr>
                <a:solidFill>
                  <a:schemeClr val="tx1"/>
                </a:solidFill>
                <a:latin typeface="Microsoft Sans Serif" charset="0"/>
                <a:ea typeface="ＭＳ Ｐゴシック" charset="0"/>
              </a:defRPr>
            </a:lvl7pPr>
            <a:lvl8pPr marL="3429000" indent="-228600" eaLnBrk="0" fontAlgn="base" hangingPunct="0">
              <a:spcBef>
                <a:spcPct val="0"/>
              </a:spcBef>
              <a:spcAft>
                <a:spcPct val="0"/>
              </a:spcAft>
              <a:defRPr>
                <a:solidFill>
                  <a:schemeClr val="tx1"/>
                </a:solidFill>
                <a:latin typeface="Microsoft Sans Serif" charset="0"/>
                <a:ea typeface="ＭＳ Ｐゴシック" charset="0"/>
              </a:defRPr>
            </a:lvl8pPr>
            <a:lvl9pPr marL="3886200" indent="-228600" eaLnBrk="0" fontAlgn="base" hangingPunct="0">
              <a:spcBef>
                <a:spcPct val="0"/>
              </a:spcBef>
              <a:spcAft>
                <a:spcPct val="0"/>
              </a:spcAft>
              <a:defRPr>
                <a:solidFill>
                  <a:schemeClr val="tx1"/>
                </a:solidFill>
                <a:latin typeface="Microsoft Sans Serif" charset="0"/>
                <a:ea typeface="ＭＳ Ｐゴシック" charset="0"/>
              </a:defRPr>
            </a:lvl9pPr>
          </a:lstStyle>
          <a:p>
            <a:pPr eaLnBrk="1" hangingPunct="1"/>
            <a:r>
              <a:rPr lang="de-DE">
                <a:latin typeface="Tahoma" charset="0"/>
                <a:cs typeface="Tahoma" charset="0"/>
              </a:rPr>
              <a:t>1999-2008</a:t>
            </a:r>
          </a:p>
        </p:txBody>
      </p:sp>
      <p:sp>
        <p:nvSpPr>
          <p:cNvPr id="8" name="Rectangle 6"/>
          <p:cNvSpPr>
            <a:spLocks noChangeArrowheads="1"/>
          </p:cNvSpPr>
          <p:nvPr/>
        </p:nvSpPr>
        <p:spPr bwMode="auto">
          <a:xfrm>
            <a:off x="179512" y="6426876"/>
            <a:ext cx="8964488" cy="360362"/>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dirty="0">
                <a:solidFill>
                  <a:schemeClr val="bg1"/>
                </a:solidFill>
              </a:rPr>
              <a:t>Brandt et al. </a:t>
            </a:r>
            <a:r>
              <a:rPr lang="de-DE" dirty="0" smtClean="0">
                <a:solidFill>
                  <a:schemeClr val="bg1"/>
                </a:solidFill>
              </a:rPr>
              <a:t>2010</a:t>
            </a:r>
            <a:endParaRPr lang="de-DE" dirty="0">
              <a:solidFill>
                <a:schemeClr val="bg1"/>
              </a:solidFill>
            </a:endParaRPr>
          </a:p>
        </p:txBody>
      </p:sp>
      <p:pic>
        <p:nvPicPr>
          <p:cNvPr id="8197" name="Grafik 2" descr="u_o2_23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1692275"/>
            <a:ext cx="56134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81372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3EF1E805-E3CF-4D19-B9D3-C33966A11983}" type="slidenum">
              <a:rPr lang="de-DE" smtClean="0"/>
              <a:pPr>
                <a:defRPr/>
              </a:pPr>
              <a:t>7</a:t>
            </a:fld>
            <a:endParaRPr lang="de-DE"/>
          </a:p>
        </p:txBody>
      </p:sp>
      <p:pic>
        <p:nvPicPr>
          <p:cNvPr id="8" name="Bild 7" descr="TNEAOMZ.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24"/>
            <a:ext cx="9144000" cy="6390561"/>
          </a:xfrm>
          <a:prstGeom prst="rect">
            <a:avLst/>
          </a:prstGeom>
        </p:spPr>
      </p:pic>
      <p:sp>
        <p:nvSpPr>
          <p:cNvPr id="9" name="Rectangle 4"/>
          <p:cNvSpPr>
            <a:spLocks noChangeArrowheads="1"/>
          </p:cNvSpPr>
          <p:nvPr/>
        </p:nvSpPr>
        <p:spPr bwMode="auto">
          <a:xfrm>
            <a:off x="0" y="6378198"/>
            <a:ext cx="9001125" cy="507186"/>
          </a:xfrm>
          <a:prstGeom prst="rect">
            <a:avLst/>
          </a:prstGeom>
          <a:solidFill>
            <a:schemeClr val="hlink">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179388"/>
            <a:r>
              <a:rPr lang="en-US" sz="2400" dirty="0" smtClean="0">
                <a:solidFill>
                  <a:schemeClr val="bg1"/>
                </a:solidFill>
              </a:rPr>
              <a:t>Why there is an oxygen maximum at the equator?</a:t>
            </a:r>
            <a:endParaRPr lang="en-US" sz="2400" dirty="0">
              <a:solidFill>
                <a:schemeClr val="bg1"/>
              </a:solidFill>
            </a:endParaRPr>
          </a:p>
        </p:txBody>
      </p:sp>
    </p:spTree>
    <p:extLst>
      <p:ext uri="{BB962C8B-B14F-4D97-AF65-F5344CB8AC3E}">
        <p14:creationId xmlns:p14="http://schemas.microsoft.com/office/powerpoint/2010/main" val="312831500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3"/>
          <p:cNvSpPr>
            <a:spLocks noGrp="1"/>
          </p:cNvSpPr>
          <p:nvPr>
            <p:ph type="title"/>
          </p:nvPr>
        </p:nvSpPr>
        <p:spPr/>
        <p:txBody>
          <a:bodyPr/>
          <a:lstStyle/>
          <a:p>
            <a:r>
              <a:rPr lang="en-US" dirty="0" smtClean="0"/>
              <a:t>Mean Zonal Velocity along 23°W </a:t>
            </a:r>
            <a:r>
              <a:rPr lang="en-US" smtClean="0"/>
              <a:t>and Equatorial </a:t>
            </a:r>
            <a:r>
              <a:rPr lang="en-US" dirty="0" smtClean="0"/>
              <a:t>Time Series</a:t>
            </a:r>
          </a:p>
        </p:txBody>
      </p:sp>
      <p:sp>
        <p:nvSpPr>
          <p:cNvPr id="6147" name="Inhaltsplatzhalter 4"/>
          <p:cNvSpPr>
            <a:spLocks noGrp="1"/>
          </p:cNvSpPr>
          <p:nvPr>
            <p:ph idx="1"/>
          </p:nvPr>
        </p:nvSpPr>
        <p:spPr>
          <a:xfrm>
            <a:off x="4517285" y="1341438"/>
            <a:ext cx="4447203" cy="4824412"/>
          </a:xfrm>
        </p:spPr>
        <p:txBody>
          <a:bodyPr/>
          <a:lstStyle/>
          <a:p>
            <a:r>
              <a:rPr lang="en-US" sz="2400" smtClean="0"/>
              <a:t>NICC/SICC at 2°N/S supplies oxygen to the eastern Atlantic </a:t>
            </a:r>
          </a:p>
          <a:p>
            <a:r>
              <a:rPr lang="en-US" sz="2400" smtClean="0"/>
              <a:t>Strong mean westward flow at the equator below 380 m</a:t>
            </a:r>
          </a:p>
          <a:p>
            <a:r>
              <a:rPr lang="en-US" sz="2400" smtClean="0"/>
              <a:t>Equatorial Deep Jets with downward phase propagation</a:t>
            </a: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r="391"/>
          <a:stretch>
            <a:fillRect/>
          </a:stretch>
        </p:blipFill>
        <p:spPr bwMode="auto">
          <a:xfrm>
            <a:off x="107504" y="1360354"/>
            <a:ext cx="4409781" cy="350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107504" y="4847877"/>
            <a:ext cx="9036496" cy="381323"/>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dirty="0" smtClean="0">
                <a:solidFill>
                  <a:schemeClr val="bg1"/>
                </a:solidFill>
              </a:rPr>
              <a:t>Brandt et al. 2012</a:t>
            </a:r>
            <a:endParaRPr lang="de-DE" dirty="0">
              <a:solidFill>
                <a:schemeClr val="bg1"/>
              </a:solidFill>
            </a:endParaRPr>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188768"/>
            <a:ext cx="6876256" cy="262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115616" y="4149080"/>
            <a:ext cx="736162" cy="369332"/>
          </a:xfrm>
          <a:prstGeom prst="rect">
            <a:avLst/>
          </a:prstGeom>
          <a:noFill/>
        </p:spPr>
        <p:txBody>
          <a:bodyPr wrap="none" rtlCol="0">
            <a:spAutoFit/>
          </a:bodyPr>
          <a:lstStyle/>
          <a:p>
            <a:r>
              <a:rPr lang="de-DE" dirty="0" smtClean="0"/>
              <a:t>SICC</a:t>
            </a:r>
            <a:endParaRPr lang="de-DE" dirty="0"/>
          </a:p>
        </p:txBody>
      </p:sp>
      <p:sp>
        <p:nvSpPr>
          <p:cNvPr id="10" name="Textfeld 9"/>
          <p:cNvSpPr txBox="1"/>
          <p:nvPr/>
        </p:nvSpPr>
        <p:spPr>
          <a:xfrm>
            <a:off x="2511478" y="3789040"/>
            <a:ext cx="748898" cy="369332"/>
          </a:xfrm>
          <a:prstGeom prst="rect">
            <a:avLst/>
          </a:prstGeom>
          <a:noFill/>
        </p:spPr>
        <p:txBody>
          <a:bodyPr wrap="none" rtlCol="0">
            <a:spAutoFit/>
          </a:bodyPr>
          <a:lstStyle/>
          <a:p>
            <a:r>
              <a:rPr lang="de-DE" dirty="0" smtClean="0"/>
              <a:t>NICC</a:t>
            </a:r>
            <a:endParaRPr lang="de-DE" dirty="0"/>
          </a:p>
        </p:txBody>
      </p:sp>
      <p:sp>
        <p:nvSpPr>
          <p:cNvPr id="11" name="Textfeld 10"/>
          <p:cNvSpPr txBox="1"/>
          <p:nvPr/>
        </p:nvSpPr>
        <p:spPr>
          <a:xfrm>
            <a:off x="417432" y="2381727"/>
            <a:ext cx="825992" cy="369332"/>
          </a:xfrm>
          <a:prstGeom prst="rect">
            <a:avLst/>
          </a:prstGeom>
          <a:noFill/>
        </p:spPr>
        <p:txBody>
          <a:bodyPr wrap="none" rtlCol="0">
            <a:spAutoFit/>
          </a:bodyPr>
          <a:lstStyle/>
          <a:p>
            <a:r>
              <a:rPr lang="de-DE" dirty="0" smtClean="0"/>
              <a:t>SEUC</a:t>
            </a:r>
            <a:endParaRPr lang="de-DE" dirty="0"/>
          </a:p>
        </p:txBody>
      </p:sp>
      <p:grpSp>
        <p:nvGrpSpPr>
          <p:cNvPr id="24" name="Gruppierung 23"/>
          <p:cNvGrpSpPr/>
          <p:nvPr/>
        </p:nvGrpSpPr>
        <p:grpSpPr>
          <a:xfrm>
            <a:off x="2168235" y="5160367"/>
            <a:ext cx="5932157" cy="920229"/>
            <a:chOff x="2168235" y="5160367"/>
            <a:chExt cx="5932157" cy="920229"/>
          </a:xfrm>
        </p:grpSpPr>
        <p:cxnSp>
          <p:nvCxnSpPr>
            <p:cNvPr id="13" name="Gerade Verbindung 12"/>
            <p:cNvCxnSpPr/>
            <p:nvPr/>
          </p:nvCxnSpPr>
          <p:spPr>
            <a:xfrm>
              <a:off x="2725192" y="5949280"/>
              <a:ext cx="5375200" cy="0"/>
            </a:xfrm>
            <a:prstGeom prst="line">
              <a:avLst/>
            </a:prstGeom>
            <a:ln w="38100" cmpd="sng">
              <a:solidFill>
                <a:srgbClr val="FF0000"/>
              </a:solidFill>
              <a:prstDash val="lgDash"/>
            </a:ln>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2170825" y="5160367"/>
              <a:ext cx="633770" cy="307777"/>
            </a:xfrm>
            <a:prstGeom prst="rect">
              <a:avLst/>
            </a:prstGeom>
            <a:noFill/>
          </p:spPr>
          <p:txBody>
            <a:bodyPr wrap="none" rtlCol="0">
              <a:spAutoFit/>
            </a:bodyPr>
            <a:lstStyle/>
            <a:p>
              <a:r>
                <a:rPr lang="de-DE" sz="1400" b="1" dirty="0" smtClean="0">
                  <a:solidFill>
                    <a:srgbClr val="FF0000"/>
                  </a:solidFill>
                </a:rPr>
                <a:t>300m</a:t>
              </a:r>
              <a:endParaRPr lang="de-DE" sz="1400" b="1" dirty="0">
                <a:solidFill>
                  <a:srgbClr val="FF0000"/>
                </a:solidFill>
              </a:endParaRPr>
            </a:p>
          </p:txBody>
        </p:sp>
        <p:sp>
          <p:nvSpPr>
            <p:cNvPr id="25" name="Textfeld 24"/>
            <p:cNvSpPr txBox="1"/>
            <p:nvPr/>
          </p:nvSpPr>
          <p:spPr>
            <a:xfrm>
              <a:off x="2168235" y="5772819"/>
              <a:ext cx="633770" cy="307777"/>
            </a:xfrm>
            <a:prstGeom prst="rect">
              <a:avLst/>
            </a:prstGeom>
            <a:noFill/>
          </p:spPr>
          <p:txBody>
            <a:bodyPr wrap="none" rtlCol="0">
              <a:spAutoFit/>
            </a:bodyPr>
            <a:lstStyle/>
            <a:p>
              <a:r>
                <a:rPr lang="de-DE" sz="1400" b="1" dirty="0" smtClean="0">
                  <a:solidFill>
                    <a:srgbClr val="FF0000"/>
                  </a:solidFill>
                </a:rPr>
                <a:t>500m</a:t>
              </a:r>
              <a:endParaRPr lang="de-DE" sz="1400" b="1" dirty="0">
                <a:solidFill>
                  <a:srgbClr val="FF0000"/>
                </a:solidFill>
              </a:endParaRPr>
            </a:p>
          </p:txBody>
        </p:sp>
        <p:cxnSp>
          <p:nvCxnSpPr>
            <p:cNvPr id="29" name="Gerade Verbindung 28"/>
            <p:cNvCxnSpPr/>
            <p:nvPr/>
          </p:nvCxnSpPr>
          <p:spPr>
            <a:xfrm>
              <a:off x="2724175" y="5344641"/>
              <a:ext cx="5375200" cy="0"/>
            </a:xfrm>
            <a:prstGeom prst="line">
              <a:avLst/>
            </a:prstGeom>
            <a:ln w="38100" cmpd="sng">
              <a:solidFill>
                <a:srgbClr val="FF0000"/>
              </a:solidFill>
              <a:prstDash val="lgDash"/>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lat00_vel_u_O2_depth_all_2004_2012.jpg"/>
          <p:cNvPicPr>
            <a:picLocks noChangeAspect="1"/>
          </p:cNvPicPr>
          <p:nvPr/>
        </p:nvPicPr>
        <p:blipFill rotWithShape="1">
          <a:blip r:embed="rId3" cstate="print">
            <a:extLst>
              <a:ext uri="{28A0092B-C50C-407E-A947-70E740481C1C}">
                <a14:useLocalDpi xmlns:a14="http://schemas.microsoft.com/office/drawing/2010/main" val="0"/>
              </a:ext>
            </a:extLst>
          </a:blip>
          <a:srcRect l="2587" t="663" r="555" b="4087"/>
          <a:stretch/>
        </p:blipFill>
        <p:spPr>
          <a:xfrm>
            <a:off x="2417675" y="1398936"/>
            <a:ext cx="6678000" cy="5054400"/>
          </a:xfrm>
          <a:prstGeom prst="rect">
            <a:avLst/>
          </a:prstGeom>
        </p:spPr>
      </p:pic>
      <p:sp>
        <p:nvSpPr>
          <p:cNvPr id="13315" name="Titel 1"/>
          <p:cNvSpPr>
            <a:spLocks noGrp="1"/>
          </p:cNvSpPr>
          <p:nvPr>
            <p:ph type="title"/>
          </p:nvPr>
        </p:nvSpPr>
        <p:spPr/>
        <p:txBody>
          <a:bodyPr/>
          <a:lstStyle/>
          <a:p>
            <a:r>
              <a:rPr lang="en-US" smtClean="0"/>
              <a:t>4.5-yr Deep Jet Cycle in Moored Observations at Equator, 23°W</a:t>
            </a:r>
          </a:p>
        </p:txBody>
      </p:sp>
      <p:sp>
        <p:nvSpPr>
          <p:cNvPr id="13316" name="Inhaltsplatzhalter 2"/>
          <p:cNvSpPr>
            <a:spLocks noGrp="1"/>
          </p:cNvSpPr>
          <p:nvPr>
            <p:ph idx="1"/>
          </p:nvPr>
        </p:nvSpPr>
        <p:spPr>
          <a:xfrm>
            <a:off x="250825" y="1341438"/>
            <a:ext cx="2160935" cy="4824412"/>
          </a:xfrm>
        </p:spPr>
        <p:txBody>
          <a:bodyPr/>
          <a:lstStyle/>
          <a:p>
            <a:r>
              <a:rPr lang="en-US" sz="2400" smtClean="0"/>
              <a:t>Max O</a:t>
            </a:r>
            <a:r>
              <a:rPr lang="en-US" sz="2400" baseline="-25000" smtClean="0"/>
              <a:t>2</a:t>
            </a:r>
            <a:r>
              <a:rPr lang="en-US" sz="2400" smtClean="0"/>
              <a:t> slightly after max zonal velocity</a:t>
            </a:r>
          </a:p>
          <a:p>
            <a:r>
              <a:rPr lang="en-US" sz="2400" smtClean="0"/>
              <a:t>Larger O</a:t>
            </a:r>
            <a:r>
              <a:rPr lang="en-US" sz="2400" baseline="-25000" smtClean="0"/>
              <a:t>2</a:t>
            </a:r>
            <a:r>
              <a:rPr lang="en-US" sz="2400" smtClean="0"/>
              <a:t> amplitude at 300 m than at 500 m</a:t>
            </a:r>
          </a:p>
          <a:p>
            <a:r>
              <a:rPr lang="en-US" sz="2400" smtClean="0"/>
              <a:t>Ventilation of equatorial Atlantic by Deep Jets </a:t>
            </a:r>
          </a:p>
        </p:txBody>
      </p:sp>
      <p:sp>
        <p:nvSpPr>
          <p:cNvPr id="1331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Microsoft Sans Serif" pitchFamily="34" charset="0"/>
              </a:defRPr>
            </a:lvl1pPr>
            <a:lvl2pPr marL="742950" indent="-285750" eaLnBrk="0" hangingPunct="0">
              <a:defRPr>
                <a:solidFill>
                  <a:schemeClr val="tx1"/>
                </a:solidFill>
                <a:latin typeface="Microsoft Sans Serif" pitchFamily="34" charset="0"/>
              </a:defRPr>
            </a:lvl2pPr>
            <a:lvl3pPr marL="1143000" indent="-228600" eaLnBrk="0" hangingPunct="0">
              <a:defRPr>
                <a:solidFill>
                  <a:schemeClr val="tx1"/>
                </a:solidFill>
                <a:latin typeface="Microsoft Sans Serif" pitchFamily="34" charset="0"/>
              </a:defRPr>
            </a:lvl3pPr>
            <a:lvl4pPr marL="1600200" indent="-228600" eaLnBrk="0" hangingPunct="0">
              <a:defRPr>
                <a:solidFill>
                  <a:schemeClr val="tx1"/>
                </a:solidFill>
                <a:latin typeface="Microsoft Sans Serif" pitchFamily="34" charset="0"/>
              </a:defRPr>
            </a:lvl4pPr>
            <a:lvl5pPr marL="2057400" indent="-228600" eaLnBrk="0" hangingPunct="0">
              <a:defRPr>
                <a:solidFill>
                  <a:schemeClr val="tx1"/>
                </a:solidFill>
                <a:latin typeface="Microsoft Sans Serif" pitchFamily="34" charset="0"/>
              </a:defRPr>
            </a:lvl5pPr>
            <a:lvl6pPr marL="2514600" indent="-228600" eaLnBrk="0" fontAlgn="base" hangingPunct="0">
              <a:spcBef>
                <a:spcPct val="0"/>
              </a:spcBef>
              <a:spcAft>
                <a:spcPct val="0"/>
              </a:spcAft>
              <a:defRPr>
                <a:solidFill>
                  <a:schemeClr val="tx1"/>
                </a:solidFill>
                <a:latin typeface="Microsoft Sans Serif" pitchFamily="34" charset="0"/>
              </a:defRPr>
            </a:lvl6pPr>
            <a:lvl7pPr marL="2971800" indent="-228600" eaLnBrk="0" fontAlgn="base" hangingPunct="0">
              <a:spcBef>
                <a:spcPct val="0"/>
              </a:spcBef>
              <a:spcAft>
                <a:spcPct val="0"/>
              </a:spcAft>
              <a:defRPr>
                <a:solidFill>
                  <a:schemeClr val="tx1"/>
                </a:solidFill>
                <a:latin typeface="Microsoft Sans Serif" pitchFamily="34" charset="0"/>
              </a:defRPr>
            </a:lvl7pPr>
            <a:lvl8pPr marL="3429000" indent="-228600" eaLnBrk="0" fontAlgn="base" hangingPunct="0">
              <a:spcBef>
                <a:spcPct val="0"/>
              </a:spcBef>
              <a:spcAft>
                <a:spcPct val="0"/>
              </a:spcAft>
              <a:defRPr>
                <a:solidFill>
                  <a:schemeClr val="tx1"/>
                </a:solidFill>
                <a:latin typeface="Microsoft Sans Serif" pitchFamily="34" charset="0"/>
              </a:defRPr>
            </a:lvl8pPr>
            <a:lvl9pPr marL="3886200" indent="-228600" eaLnBrk="0" fontAlgn="base" hangingPunct="0">
              <a:spcBef>
                <a:spcPct val="0"/>
              </a:spcBef>
              <a:spcAft>
                <a:spcPct val="0"/>
              </a:spcAft>
              <a:defRPr>
                <a:solidFill>
                  <a:schemeClr val="tx1"/>
                </a:solidFill>
                <a:latin typeface="Microsoft Sans Serif" pitchFamily="34" charset="0"/>
              </a:defRPr>
            </a:lvl9pPr>
          </a:lstStyle>
          <a:p>
            <a:pPr eaLnBrk="1" hangingPunct="1"/>
            <a:fld id="{B0C61E9A-51C3-4F94-854B-4766EA86F9DB}" type="slidenum">
              <a:rPr lang="de-DE" smtClean="0">
                <a:solidFill>
                  <a:schemeClr val="hlink"/>
                </a:solidFill>
              </a:rPr>
              <a:pPr eaLnBrk="1" hangingPunct="1"/>
              <a:t>9</a:t>
            </a:fld>
            <a:endParaRPr lang="de-DE" smtClean="0">
              <a:solidFill>
                <a:schemeClr val="hlink"/>
              </a:solidFill>
            </a:endParaRPr>
          </a:p>
        </p:txBody>
      </p:sp>
      <p:sp>
        <p:nvSpPr>
          <p:cNvPr id="11" name="Rectangle 6"/>
          <p:cNvSpPr>
            <a:spLocks noChangeArrowheads="1"/>
          </p:cNvSpPr>
          <p:nvPr/>
        </p:nvSpPr>
        <p:spPr bwMode="auto">
          <a:xfrm>
            <a:off x="2411760" y="6453336"/>
            <a:ext cx="6732240" cy="381323"/>
          </a:xfrm>
          <a:prstGeom prst="rect">
            <a:avLst/>
          </a:prstGeom>
          <a:solidFill>
            <a:srgbClr val="1964A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mtClean="0">
                <a:solidFill>
                  <a:schemeClr val="bg1"/>
                </a:solidFill>
              </a:rPr>
              <a:t>Update of Brandt et al. 2012</a:t>
            </a:r>
            <a:endParaRPr lang="en-US">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D0DFED"/>
      </a:accent1>
      <a:accent2>
        <a:srgbClr val="1964AE"/>
      </a:accent2>
      <a:accent3>
        <a:srgbClr val="FFFFFF"/>
      </a:accent3>
      <a:accent4>
        <a:srgbClr val="000000"/>
      </a:accent4>
      <a:accent5>
        <a:srgbClr val="E4ECF4"/>
      </a:accent5>
      <a:accent6>
        <a:srgbClr val="165A9D"/>
      </a:accent6>
      <a:hlink>
        <a:srgbClr val="003366"/>
      </a:hlink>
      <a:folHlink>
        <a:srgbClr val="8CB0D4"/>
      </a:folHlink>
    </a:clrScheme>
    <a:fontScheme name="Standarddesign">
      <a:majorFont>
        <a:latin typeface="Microsoft Sans Serif"/>
        <a:ea typeface=""/>
        <a:cs typeface=""/>
      </a:majorFont>
      <a:minorFont>
        <a:latin typeface="Microsoft Sans Seri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D0DFED"/>
        </a:accent1>
        <a:accent2>
          <a:srgbClr val="1964AE"/>
        </a:accent2>
        <a:accent3>
          <a:srgbClr val="FFFFFF"/>
        </a:accent3>
        <a:accent4>
          <a:srgbClr val="000000"/>
        </a:accent4>
        <a:accent5>
          <a:srgbClr val="E4ECF4"/>
        </a:accent5>
        <a:accent6>
          <a:srgbClr val="165A9D"/>
        </a:accent6>
        <a:hlink>
          <a:srgbClr val="003366"/>
        </a:hlink>
        <a:folHlink>
          <a:srgbClr val="8CB0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1195</Words>
  <Application>Microsoft Macintosh PowerPoint</Application>
  <PresentationFormat>Bildschirmpräsentation (4:3)</PresentationFormat>
  <Paragraphs>150</Paragraphs>
  <Slides>16</Slides>
  <Notes>14</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Standarddesign</vt:lpstr>
      <vt:lpstr>Ventilation of the Equatorial Atlantic</vt:lpstr>
      <vt:lpstr>Global Model Simulations</vt:lpstr>
      <vt:lpstr>Atlantic Oxygen Distribution</vt:lpstr>
      <vt:lpstr>Oxygen Minimum Zones</vt:lpstr>
      <vt:lpstr>Mean Circulation and  Oxygen Distribution</vt:lpstr>
      <vt:lpstr>Latitudinally Alternating  Zonal Jets in the OMZ</vt:lpstr>
      <vt:lpstr>PowerPoint-Präsentation</vt:lpstr>
      <vt:lpstr>Mean Zonal Velocity along 23°W and Equatorial Time Series</vt:lpstr>
      <vt:lpstr>4.5-yr Deep Jet Cycle in Moored Observations at Equator, 23°W</vt:lpstr>
      <vt:lpstr>EDJ-like Equatorial Basin Mode</vt:lpstr>
      <vt:lpstr>Advection-Diffusion Model</vt:lpstr>
      <vt:lpstr>Observed Mean Zonal Velocity and Oxygen along 23°W</vt:lpstr>
      <vt:lpstr>Advection-Diffusion Model</vt:lpstr>
      <vt:lpstr>Advection-Diffusion Model</vt:lpstr>
      <vt:lpstr>Summary</vt:lpstr>
      <vt:lpstr>Acknowledgements</vt:lpstr>
    </vt:vector>
  </TitlesOfParts>
  <Company>pep &amp; web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Martine Behrens-Krull</dc:creator>
  <cp:lastModifiedBy>Peter Brandt</cp:lastModifiedBy>
  <cp:revision>414</cp:revision>
  <cp:lastPrinted>2012-02-15T14:51:12Z</cp:lastPrinted>
  <dcterms:created xsi:type="dcterms:W3CDTF">2009-10-13T09:03:21Z</dcterms:created>
  <dcterms:modified xsi:type="dcterms:W3CDTF">2013-09-04T02:44:06Z</dcterms:modified>
</cp:coreProperties>
</file>