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460" r:id="rId3"/>
    <p:sldId id="454" r:id="rId4"/>
    <p:sldId id="455" r:id="rId5"/>
    <p:sldId id="436" r:id="rId6"/>
    <p:sldId id="437" r:id="rId7"/>
    <p:sldId id="399" r:id="rId8"/>
    <p:sldId id="441" r:id="rId9"/>
    <p:sldId id="442" r:id="rId10"/>
    <p:sldId id="443" r:id="rId11"/>
    <p:sldId id="456" r:id="rId12"/>
    <p:sldId id="457" r:id="rId13"/>
    <p:sldId id="444" r:id="rId14"/>
    <p:sldId id="446" r:id="rId15"/>
    <p:sldId id="459" r:id="rId16"/>
    <p:sldId id="458" r:id="rId17"/>
    <p:sldId id="445" r:id="rId18"/>
    <p:sldId id="453" r:id="rId19"/>
    <p:sldId id="450" r:id="rId20"/>
    <p:sldId id="451" r:id="rId21"/>
    <p:sldId id="452" r:id="rId22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EF"/>
    <a:srgbClr val="FFFFFF"/>
    <a:srgbClr val="CC0000"/>
    <a:srgbClr val="19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6" autoAdjust="0"/>
    <p:restoredTop sz="88833" autoAdjust="0"/>
  </p:normalViewPr>
  <p:slideViewPr>
    <p:cSldViewPr>
      <p:cViewPr varScale="1">
        <p:scale>
          <a:sx n="86" d="100"/>
          <a:sy n="86" d="100"/>
        </p:scale>
        <p:origin x="-522" y="-78"/>
      </p:cViewPr>
      <p:guideLst>
        <p:guide orient="horz" pos="2160"/>
        <p:guide orient="horz" pos="4201"/>
        <p:guide orient="horz" pos="4059"/>
        <p:guide pos="5556"/>
        <p:guide pos="288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7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0" y="0"/>
            <a:ext cx="6781800" cy="77311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71638" y="276225"/>
            <a:ext cx="4676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TAV / PIRATA-17 Meeting, Kiel, Germany</a:t>
            </a:r>
            <a:endParaRPr lang="de-DE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September 11, 2012</a:t>
            </a:r>
            <a:endParaRPr lang="de-DE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B9DD9EBF-D0F2-49F0-B021-D758913195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8919" name="Picture 8" descr="ifm-geomar-logo-col_ku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4463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4898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0" y="0"/>
            <a:ext cx="6781800" cy="56356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1" y="79739"/>
            <a:ext cx="1064518" cy="431055"/>
          </a:xfrm>
          <a:prstGeom prst="rect">
            <a:avLst/>
          </a:prstGeom>
        </p:spPr>
      </p:pic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14463" y="136525"/>
            <a:ext cx="5141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215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8EF5C03D-6690-4E71-9D0B-E82F27399E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14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 txBox="1">
            <a:spLocks noGrp="1" noChangeArrowheads="1"/>
          </p:cNvSpPr>
          <p:nvPr/>
        </p:nvSpPr>
        <p:spPr bwMode="auto">
          <a:xfrm>
            <a:off x="3843021" y="9422765"/>
            <a:ext cx="293878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/>
            <a:fld id="{40D27964-8481-4C4D-A419-C6B1B2506E6D}" type="slidenum">
              <a:rPr lang="en-US" sz="1300">
                <a:ea typeface="ＭＳ Ｐゴシック" pitchFamily="-65" charset="-128"/>
              </a:rPr>
              <a:pPr algn="r"/>
              <a:t>2</a:t>
            </a:fld>
            <a:endParaRPr lang="en-US" sz="1300" dirty="0">
              <a:ea typeface="ＭＳ Ｐゴシック" pitchFamily="-65" charset="-128"/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latin typeface="Baskerville" charset="0"/>
              </a:rPr>
              <a:t>A map of population density in persons/km</a:t>
            </a:r>
            <a:r>
              <a:rPr lang="en-US" i="1" baseline="30000" dirty="0">
                <a:latin typeface="Baskerville" charset="0"/>
              </a:rPr>
              <a:t>2</a:t>
            </a:r>
            <a:r>
              <a:rPr lang="en-US" i="1" dirty="0">
                <a:latin typeface="Baskerville" charset="0"/>
              </a:rPr>
              <a:t> (colors, see inserted legend), overlaid by contours of annual mean rainfall (in mm/day) with values &gt; 4 mm/day (~150 cm/</a:t>
            </a:r>
            <a:r>
              <a:rPr lang="en-US" i="1" dirty="0" err="1">
                <a:latin typeface="Baskerville" charset="0"/>
              </a:rPr>
              <a:t>yr</a:t>
            </a:r>
            <a:r>
              <a:rPr lang="en-US" i="1" dirty="0">
                <a:latin typeface="Baskerville" charset="0"/>
              </a:rPr>
              <a:t>) shaded in transparent gray to indicate the mean position of the ITCZ. The north (July-August) and south (March-April) limits of the ITCZ climatological annual migration are indicated by thick dashed lines.</a:t>
            </a:r>
          </a:p>
          <a:p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Überschrift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 txBox="1">
            <a:spLocks noGrp="1" noChangeArrowheads="1"/>
          </p:cNvSpPr>
          <p:nvPr/>
        </p:nvSpPr>
        <p:spPr bwMode="auto">
          <a:xfrm>
            <a:off x="3843021" y="9422765"/>
            <a:ext cx="293878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/>
            <a:fld id="{D7DB0B8A-D3BA-4B00-8556-D2DCC91F5E8B}" type="slidenum">
              <a:rPr lang="de-DE" sz="1300">
                <a:latin typeface="Times New Roman" pitchFamily="18" charset="0"/>
              </a:rPr>
              <a:pPr algn="r"/>
              <a:t>3</a:t>
            </a:fld>
            <a:endParaRPr lang="de-DE" sz="1300" dirty="0">
              <a:latin typeface="Times New Roman" pitchFamily="18" charset="0"/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First EOF (33%) of the March-April rainfall from GPCP 1979-2001 (contours in mm/day). March-April SST anomaly (colors, in °C &amp; white contours, every 0.2°) and surface wind anomaly (vector, in m/sec) are determined by regression on the time series of the rainfall EOF.</a:t>
            </a:r>
          </a:p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Überschrift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23" tIns="47711" rIns="95423" bIns="47711" anchor="b"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 eaLnBrk="1" hangingPunct="1"/>
            <a:fld id="{1DE4D774-DDF8-4AC5-9DE0-5FA0DD3162F2}" type="slidenum">
              <a:rPr lang="de-DE" sz="1300">
                <a:latin typeface="Times New Roman" pitchFamily="18" charset="0"/>
              </a:rPr>
              <a:pPr algn="r" eaLnBrk="1" hangingPunct="1"/>
              <a:t>4</a:t>
            </a:fld>
            <a:endParaRPr lang="de-DE" sz="13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First EOF (23%) of the June-August rainfall from GPCP 1979-2001 (contours in mm/day). June-August SST anomaly (colors, in °C &amp; white contours, every 0.2°) and surface wind anomaly (vector, in m/sec) are determined by regression on the time series of the rainfall EOF.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54587" cy="3717925"/>
          </a:xfrm>
          <a:solidFill>
            <a:srgbClr val="FFFFFF"/>
          </a:solidFill>
          <a:ln/>
        </p:spPr>
      </p:sp>
      <p:sp>
        <p:nvSpPr>
          <p:cNvPr id="87043" name="Notizenplatzhalter 2"/>
          <p:cNvSpPr>
            <a:spLocks noGrp="1"/>
          </p:cNvSpPr>
          <p:nvPr>
            <p:ph type="body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Überschrift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3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anomalies from 2005/06 to 2011/05 have been used, thus 5 to 6 years are used depending on the months;</a:t>
            </a:r>
          </a:p>
          <a:p>
            <a:r>
              <a:rPr lang="en-US" dirty="0" smtClean="0"/>
              <a:t>Wind : NOAA-NCDC blended sea winds (</a:t>
            </a:r>
            <a:r>
              <a:rPr lang="en-US" dirty="0" err="1" smtClean="0"/>
              <a:t>scatterometer</a:t>
            </a:r>
            <a:r>
              <a:rPr lang="en-US" dirty="0" smtClean="0"/>
              <a:t> + microwave), 0.25°, 6 hourly (only the averaged daily and monthly data have been used);</a:t>
            </a:r>
          </a:p>
          <a:p>
            <a:r>
              <a:rPr lang="en-US" dirty="0" smtClean="0"/>
              <a:t>SST: TMI SST (microwave), 0.25°, daily (monthly averages also used)</a:t>
            </a:r>
          </a:p>
          <a:p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1" name="Kopfzeilenplatzhalt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5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1383"/>
            <a:ext cx="4973320" cy="4463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SimSu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324350"/>
            <a:ext cx="6119813" cy="1079500"/>
          </a:xfrm>
        </p:spPr>
        <p:txBody>
          <a:bodyPr/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373688"/>
            <a:ext cx="8496300" cy="982662"/>
          </a:xfrm>
        </p:spPr>
        <p:txBody>
          <a:bodyPr/>
          <a:lstStyle>
            <a:lvl1pPr marL="0" indent="0">
              <a:lnSpc>
                <a:spcPts val="2800"/>
              </a:lnSpc>
              <a:buFont typeface="Webdings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718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E805-E3CF-4D19-B9D3-C33966A119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25370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42084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3116-F733-496B-8423-94342D2BC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0701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8D32-D70C-42AA-BBA3-B1086B65AF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3998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226050"/>
            <a:ext cx="9001125" cy="1214438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9388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7950" y="6500813"/>
            <a:ext cx="9036050" cy="360362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A073-922F-4A4B-BBA0-CE53C99A3E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923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07B7-6644-4C60-8B3B-F8EFD6FC5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32307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EE5E-9657-455B-9AB6-FD9C9C0CB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77900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0638"/>
            <a:ext cx="7056437" cy="12477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1688" y="1341438"/>
            <a:ext cx="4208462" cy="23352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1688" y="3829050"/>
            <a:ext cx="4208462" cy="2336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C705-E4A7-422A-99C0-5BC406B67C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8219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250825" y="1268413"/>
            <a:ext cx="8893175" cy="5589587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0638"/>
            <a:ext cx="70564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5450" y="64801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05AB4B6-0C4D-4B88-9528-773F80A70F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76200" y="1268413"/>
            <a:ext cx="358775" cy="55895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EE7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5693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31" name="Picture 10" descr="cau_kl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7600"/>
            <a:ext cx="1447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41313"/>
            <a:ext cx="1436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25" r:id="rId2"/>
    <p:sldLayoutId id="2147484626" r:id="rId3"/>
    <p:sldLayoutId id="2147484627" r:id="rId4"/>
    <p:sldLayoutId id="2147484632" r:id="rId5"/>
    <p:sldLayoutId id="2147484628" r:id="rId6"/>
    <p:sldLayoutId id="2147484629" r:id="rId7"/>
    <p:sldLayoutId id="2147484630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ebdings" pitchFamily="18" charset="2"/>
        <a:buChar char="4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 sz="2400">
          <a:solidFill>
            <a:schemeClr val="tx1"/>
          </a:solidFill>
          <a:latin typeface="+mn-lt"/>
        </a:defRPr>
      </a:lvl2pPr>
      <a:lvl3pPr marL="654050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tx1"/>
          </a:solidFill>
          <a:latin typeface="+mn-lt"/>
        </a:defRPr>
      </a:lvl3pPr>
      <a:lvl4pPr marL="814388" indent="-158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950913" indent="-134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5pPr>
      <a:lvl6pPr marL="14081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6pPr>
      <a:lvl7pPr marL="18653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7pPr>
      <a:lvl8pPr marL="23225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8pPr>
      <a:lvl9pPr marL="27797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4"/>
          <p:cNvSpPr>
            <a:spLocks noGrp="1"/>
          </p:cNvSpPr>
          <p:nvPr>
            <p:ph type="ctrTitle"/>
          </p:nvPr>
        </p:nvSpPr>
        <p:spPr>
          <a:xfrm>
            <a:off x="323850" y="4371624"/>
            <a:ext cx="8820150" cy="936104"/>
          </a:xfrm>
        </p:spPr>
        <p:txBody>
          <a:bodyPr/>
          <a:lstStyle/>
          <a:p>
            <a:r>
              <a:rPr lang="en-US" sz="2800" dirty="0" smtClean="0"/>
              <a:t>Equatorial Circulation and Tropical Atlantic Variability during the Tropical </a:t>
            </a:r>
            <a:r>
              <a:rPr lang="en-US" sz="2800" dirty="0"/>
              <a:t>Atlantic </a:t>
            </a:r>
            <a:r>
              <a:rPr lang="en-US" sz="2800" dirty="0" smtClean="0"/>
              <a:t>Climate Experiment</a:t>
            </a:r>
            <a:endParaRPr lang="de-DE" sz="28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23528" y="5472520"/>
            <a:ext cx="6004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Peter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Brandt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Andreas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Funk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2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Alexis 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Tantet</a:t>
            </a:r>
            <a:r>
              <a:rPr lang="en-US" sz="2200" kern="0" baseline="30000" dirty="0">
                <a:solidFill>
                  <a:srgbClr val="FFFFFF"/>
                </a:solidFill>
                <a:latin typeface="Microsoft Sans Serif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</a:t>
            </a:r>
            <a: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/>
            </a:r>
            <a:br>
              <a:rPr lang="en-US" sz="2200" kern="0" dirty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</a:b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Bill Johns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3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, Jürgen Fischer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1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309320"/>
            <a:ext cx="8214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1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GEOMAR, Kiel, GER;  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2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FWG, Kiel, GER; </a:t>
            </a:r>
            <a:r>
              <a:rPr lang="en-US" sz="2200" kern="0" baseline="30000" dirty="0" smtClean="0">
                <a:solidFill>
                  <a:srgbClr val="FFFFFF"/>
                </a:solidFill>
                <a:latin typeface="Microsoft Sans Serif"/>
              </a:rPr>
              <a:t>3</a:t>
            </a:r>
            <a:r>
              <a:rPr lang="en-US" sz="2200" kern="0" dirty="0" smtClean="0">
                <a:solidFill>
                  <a:srgbClr val="FFFFFF"/>
                </a:solidFill>
                <a:latin typeface="Microsoft Sans Serif"/>
                <a:ea typeface="+mj-ea"/>
                <a:cs typeface="+mj-cs"/>
              </a:rPr>
              <a:t>RSMAS, Miami, USA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/>
              <a:t>Richter et al. (2013): </a:t>
            </a:r>
            <a:r>
              <a:rPr lang="en-US" sz="2000" dirty="0" smtClean="0">
                <a:solidFill>
                  <a:srgbClr val="3366FF"/>
                </a:solidFill>
              </a:rPr>
              <a:t>canonical</a:t>
            </a:r>
            <a:r>
              <a:rPr lang="en-US" sz="2000" dirty="0" smtClean="0"/>
              <a:t> events have strong/weak winds prior to </a:t>
            </a:r>
            <a:br>
              <a:rPr lang="en-US" sz="2000" dirty="0" smtClean="0"/>
            </a:br>
            <a:r>
              <a:rPr lang="en-US" sz="2000" dirty="0" smtClean="0"/>
              <a:t>cold/warm events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" y="4078390"/>
            <a:ext cx="2844552" cy="259096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" name="Bild 1" descr="indices_SST_wind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680" cy="531044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26416" y="5590257"/>
            <a:ext cx="849239" cy="572400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25736" y="4312146"/>
            <a:ext cx="928800" cy="874800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ng 10"/>
          <p:cNvSpPr/>
          <p:nvPr/>
        </p:nvSpPr>
        <p:spPr>
          <a:xfrm>
            <a:off x="1187624" y="5844455"/>
            <a:ext cx="108000" cy="108000"/>
          </a:xfrm>
          <a:prstGeom prst="donut">
            <a:avLst>
              <a:gd name="adj" fmla="val 14699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9768" y="5839172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3366FF"/>
                </a:solidFill>
              </a:rPr>
              <a:t>2005</a:t>
            </a:r>
            <a:endParaRPr lang="de-DE" sz="1200" b="1" dirty="0">
              <a:solidFill>
                <a:srgbClr val="3366FF"/>
              </a:solidFill>
            </a:endParaRPr>
          </a:p>
        </p:txBody>
      </p:sp>
      <p:sp>
        <p:nvSpPr>
          <p:cNvPr id="13" name="Ring 12"/>
          <p:cNvSpPr/>
          <p:nvPr/>
        </p:nvSpPr>
        <p:spPr>
          <a:xfrm>
            <a:off x="2100436" y="4893493"/>
            <a:ext cx="108000" cy="108000"/>
          </a:xfrm>
          <a:prstGeom prst="donut">
            <a:avLst>
              <a:gd name="adj" fmla="val 14699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28335" y="4721969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3366FF"/>
                </a:solidFill>
              </a:rPr>
              <a:t>2008</a:t>
            </a:r>
            <a:endParaRPr lang="de-DE" sz="12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Richter et al. (2013): canonical events have strong/weak winds prior to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cold/warm events</a:t>
            </a:r>
          </a:p>
          <a:p>
            <a:r>
              <a:rPr lang="en-US" sz="2000" dirty="0"/>
              <a:t>Canonical cold event: </a:t>
            </a:r>
            <a:r>
              <a:rPr lang="en-US" sz="2000" dirty="0" smtClean="0"/>
              <a:t>2005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2" name="Bild 1" descr="indices_SST_wind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smtClean="0"/>
              <a:t>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smtClean="0">
                <a:solidFill>
                  <a:srgbClr val="7F7F7F"/>
                </a:solidFill>
              </a:rPr>
              <a:t>Richter et al. (2013): canonical events have strong/weak winds prior to 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>
                <a:solidFill>
                  <a:srgbClr val="7F7F7F"/>
                </a:solidFill>
              </a:rPr>
              <a:t>cold/warm events</a:t>
            </a:r>
          </a:p>
          <a:p>
            <a:r>
              <a:rPr lang="en-US" sz="2000" dirty="0" smtClean="0">
                <a:solidFill>
                  <a:srgbClr val="7F7F7F"/>
                </a:solidFill>
              </a:rPr>
              <a:t>Canonical cold event: 2005</a:t>
            </a:r>
          </a:p>
          <a:p>
            <a:r>
              <a:rPr lang="en-US" sz="2000" dirty="0" smtClean="0"/>
              <a:t>Canonical warm event: 2008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3" name="Bild 2" descr="indices_SST_win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Interannual </a:t>
            </a:r>
            <a:r>
              <a:rPr lang="de-DE" dirty="0" err="1"/>
              <a:t>Variability</a:t>
            </a:r>
            <a:r>
              <a:rPr lang="de-DE" dirty="0"/>
              <a:t>: SST ATL3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EUC Transport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de-DE" sz="2200" dirty="0" err="1" smtClean="0"/>
              <a:t>Canonical</a:t>
            </a:r>
            <a:r>
              <a:rPr lang="de-DE" sz="2200" dirty="0" smtClean="0"/>
              <a:t> </a:t>
            </a:r>
            <a:r>
              <a:rPr lang="de-DE" sz="2200" dirty="0" err="1" smtClean="0"/>
              <a:t>cold</a:t>
            </a:r>
            <a:r>
              <a:rPr lang="de-DE" sz="2200" dirty="0" smtClean="0"/>
              <a:t>/warm </a:t>
            </a:r>
            <a:r>
              <a:rPr lang="de-DE" sz="2200" dirty="0" err="1" smtClean="0"/>
              <a:t>events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associated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strong/</a:t>
            </a:r>
            <a:r>
              <a:rPr lang="de-DE" sz="2200" dirty="0" err="1" smtClean="0"/>
              <a:t>weak</a:t>
            </a:r>
            <a:r>
              <a:rPr lang="de-DE" sz="2200" dirty="0" smtClean="0"/>
              <a:t> EUC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3" name="Bild 2" descr="indices_SST_EUC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Regression </a:t>
            </a:r>
            <a:r>
              <a:rPr lang="de-DE" dirty="0" err="1" smtClean="0"/>
              <a:t>onto</a:t>
            </a:r>
            <a:r>
              <a:rPr lang="de-DE" dirty="0" smtClean="0"/>
              <a:t> June EUC Transport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Strong June EUC </a:t>
            </a:r>
            <a:r>
              <a:rPr lang="de-DE" sz="2400" dirty="0" err="1" smtClean="0"/>
              <a:t>associated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anomalous</a:t>
            </a:r>
            <a:r>
              <a:rPr lang="de-DE" sz="2400" dirty="0" smtClean="0"/>
              <a:t> </a:t>
            </a:r>
            <a:r>
              <a:rPr lang="de-DE" sz="2400" dirty="0" err="1" smtClean="0"/>
              <a:t>cold</a:t>
            </a:r>
            <a:r>
              <a:rPr lang="de-DE" sz="2400" dirty="0" smtClean="0"/>
              <a:t> </a:t>
            </a:r>
            <a:r>
              <a:rPr lang="de-DE" sz="2400" dirty="0" err="1" smtClean="0"/>
              <a:t>Cold</a:t>
            </a:r>
            <a:r>
              <a:rPr lang="de-DE" sz="2400" dirty="0" smtClean="0"/>
              <a:t> </a:t>
            </a:r>
            <a:r>
              <a:rPr lang="de-DE" sz="2400" dirty="0" err="1" smtClean="0"/>
              <a:t>Tongue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southerly</a:t>
            </a:r>
            <a:r>
              <a:rPr lang="de-DE" sz="2400" dirty="0" smtClean="0"/>
              <a:t> wind </a:t>
            </a:r>
            <a:r>
              <a:rPr lang="de-DE" sz="2400" dirty="0" err="1" smtClean="0"/>
              <a:t>anomalies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northern </a:t>
            </a:r>
            <a:r>
              <a:rPr lang="de-DE" sz="2400" dirty="0" err="1" smtClean="0"/>
              <a:t>hemisphere</a:t>
            </a:r>
            <a:r>
              <a:rPr lang="de-DE" sz="2400" dirty="0" smtClean="0"/>
              <a:t> </a:t>
            </a:r>
            <a:r>
              <a:rPr lang="de-DE" sz="2400" dirty="0" smtClean="0">
                <a:sym typeface="Symbol"/>
              </a:rPr>
              <a:t> </a:t>
            </a:r>
            <a:r>
              <a:rPr lang="de-DE" sz="2400" dirty="0" err="1" smtClean="0">
                <a:sym typeface="Symbol"/>
              </a:rPr>
              <a:t>e</a:t>
            </a:r>
            <a:r>
              <a:rPr lang="de-DE" sz="2400" dirty="0" err="1" smtClean="0"/>
              <a:t>arly</a:t>
            </a:r>
            <a:r>
              <a:rPr lang="de-DE" sz="2400" dirty="0" smtClean="0"/>
              <a:t> </a:t>
            </a:r>
            <a:r>
              <a:rPr lang="de-DE" sz="2400" dirty="0" err="1" smtClean="0"/>
              <a:t>onset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West African </a:t>
            </a:r>
            <a:r>
              <a:rPr lang="de-DE" sz="2400" dirty="0" err="1" smtClean="0"/>
              <a:t>Monsoon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64120"/>
            <a:ext cx="9144000" cy="39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Noncanonical</a:t>
            </a:r>
            <a:r>
              <a:rPr lang="en-US" sz="2000" dirty="0" smtClean="0"/>
              <a:t> cold event: 2009 (warmest spring with weak winds, but coldest SST in August)</a:t>
            </a:r>
            <a:endParaRPr lang="en-US" sz="200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" y="4078390"/>
            <a:ext cx="2844552" cy="259096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Interannual </a:t>
            </a:r>
            <a:r>
              <a:rPr lang="de-DE" dirty="0" err="1" smtClean="0"/>
              <a:t>Variability</a:t>
            </a:r>
            <a:r>
              <a:rPr lang="de-DE" dirty="0" smtClean="0"/>
              <a:t>: SST ATL3 </a:t>
            </a:r>
            <a:r>
              <a:rPr lang="de-DE" dirty="0" err="1" smtClean="0"/>
              <a:t>and</a:t>
            </a:r>
            <a:r>
              <a:rPr lang="de-DE" dirty="0" smtClean="0"/>
              <a:t> Wind Western </a:t>
            </a:r>
            <a:r>
              <a:rPr lang="de-DE" dirty="0" err="1" smtClean="0"/>
              <a:t>Atlantic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2" name="Bild 1" descr="indices_SST_wind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404000"/>
            <a:ext cx="6120000" cy="530985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26417" y="4307954"/>
            <a:ext cx="846064" cy="874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922560" y="5593308"/>
            <a:ext cx="928800" cy="57199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ng 9"/>
          <p:cNvSpPr/>
          <p:nvPr/>
        </p:nvSpPr>
        <p:spPr>
          <a:xfrm>
            <a:off x="2393801" y="5510882"/>
            <a:ext cx="108000" cy="108000"/>
          </a:xfrm>
          <a:prstGeom prst="donut">
            <a:avLst>
              <a:gd name="adj" fmla="val 14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18110" y="5362024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2009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en-US" sz="2000" dirty="0" err="1" smtClean="0">
                <a:solidFill>
                  <a:srgbClr val="7F7F7F"/>
                </a:solidFill>
              </a:rPr>
              <a:t>Noncanonical</a:t>
            </a:r>
            <a:r>
              <a:rPr lang="en-US" sz="2000" dirty="0" smtClean="0">
                <a:solidFill>
                  <a:srgbClr val="7F7F7F"/>
                </a:solidFill>
              </a:rPr>
              <a:t> cold event: 2009 (warmest spring with weak winds, but coldest SST in August)</a:t>
            </a:r>
          </a:p>
          <a:p>
            <a:r>
              <a:rPr lang="en-US" sz="2000" dirty="0" smtClean="0"/>
              <a:t>EUC during 2009 was weak and shows no variation during the strong cooling from May to July</a:t>
            </a:r>
          </a:p>
        </p:txBody>
      </p:sp>
      <p:pic>
        <p:nvPicPr>
          <p:cNvPr id="3" name="Bild 2" descr="indices_SST_EUC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Interannual Variability: SST ATL3 and EUC Transport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5516562"/>
          </a:xfrm>
          <a:solidFill>
            <a:srgbClr val="DEE7EF"/>
          </a:solidFill>
        </p:spPr>
        <p:txBody>
          <a:bodyPr/>
          <a:lstStyle/>
          <a:p>
            <a:r>
              <a:rPr lang="en-US" sz="2200" dirty="0" smtClean="0"/>
              <a:t>According to Richter et al.(2013) </a:t>
            </a:r>
            <a:r>
              <a:rPr lang="en-US" sz="2200" dirty="0" err="1" smtClean="0"/>
              <a:t>noncanonical</a:t>
            </a:r>
            <a:r>
              <a:rPr lang="en-US" sz="2200" dirty="0" smtClean="0"/>
              <a:t> events are driven by advection from northern hemisphere during strong meridional mode events</a:t>
            </a:r>
          </a:p>
          <a:p>
            <a:r>
              <a:rPr lang="en-US" sz="2200" dirty="0" smtClean="0"/>
              <a:t>SST and wind anomalies during April/May 2009 (Foltz et al. 2012)</a:t>
            </a:r>
            <a:endParaRPr lang="en-US" sz="2200" dirty="0"/>
          </a:p>
        </p:txBody>
      </p:sp>
      <p:pic>
        <p:nvPicPr>
          <p:cNvPr id="8" name="Bild 7" descr="indices_SST_EUC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0" y="1404000"/>
            <a:ext cx="6050477" cy="5310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t="5898" b="3492"/>
          <a:stretch/>
        </p:blipFill>
        <p:spPr>
          <a:xfrm>
            <a:off x="3020400" y="4052689"/>
            <a:ext cx="6051600" cy="274614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Interannual </a:t>
            </a:r>
            <a:r>
              <a:rPr lang="de-DE" dirty="0" err="1"/>
              <a:t>Variability</a:t>
            </a:r>
            <a:r>
              <a:rPr lang="de-DE" dirty="0"/>
              <a:t>: SST ATL3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April/May 2009 </a:t>
            </a:r>
            <a:r>
              <a:rPr lang="de-DE" dirty="0" err="1" smtClean="0"/>
              <a:t>Anomalies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F1E805-E3CF-4D19-B9D3-C33966A1198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-1" r="13" b="3666"/>
          <a:stretch/>
        </p:blipFill>
        <p:spPr bwMode="auto">
          <a:xfrm>
            <a:off x="2339752" y="1325438"/>
            <a:ext cx="6768752" cy="461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Equatorial Deep </a:t>
            </a:r>
            <a:r>
              <a:rPr lang="en-US" dirty="0" smtClean="0"/>
              <a:t>Jets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2088927" cy="4824412"/>
          </a:xfrm>
        </p:spPr>
        <p:txBody>
          <a:bodyPr/>
          <a:lstStyle/>
          <a:p>
            <a:r>
              <a:rPr lang="en-US" sz="2200" smtClean="0"/>
              <a:t>Deep ocean dominated by regular interannual EDJ oscillations</a:t>
            </a:r>
          </a:p>
          <a:p>
            <a:r>
              <a:rPr lang="en-US" sz="2200" smtClean="0"/>
              <a:t>Downward phase and upward energy propagation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39752" y="5252582"/>
            <a:ext cx="6817476" cy="432370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dirty="0">
                <a:solidFill>
                  <a:schemeClr val="bg1"/>
                </a:solidFill>
              </a:rPr>
              <a:t>u</a:t>
            </a:r>
            <a:r>
              <a:rPr lang="de-DE" dirty="0" smtClean="0">
                <a:solidFill>
                  <a:schemeClr val="bg1"/>
                </a:solidFill>
              </a:rPr>
              <a:t>pdate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Brandt </a:t>
            </a:r>
            <a:r>
              <a:rPr lang="de-DE" dirty="0">
                <a:solidFill>
                  <a:schemeClr val="bg1"/>
                </a:solidFill>
              </a:rPr>
              <a:t>et al. 2011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949280"/>
            <a:ext cx="9001125" cy="905545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Regular basin mode oscillations with possible impact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on surface velocity, SST, and TAV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851920" y="2991094"/>
            <a:ext cx="3744416" cy="621612"/>
          </a:xfrm>
          <a:prstGeom prst="line">
            <a:avLst/>
          </a:prstGeom>
          <a:ln w="50800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211960" y="1988840"/>
            <a:ext cx="3379339" cy="676824"/>
          </a:xfrm>
          <a:prstGeom prst="line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Summary</a:t>
            </a:r>
            <a:endParaRPr lang="en-US" dirty="0" smtClean="0"/>
          </a:p>
        </p:txBody>
      </p:sp>
      <p:sp>
        <p:nvSpPr>
          <p:cNvPr id="23556" name="Rectangle 14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750300" cy="5516562"/>
          </a:xfrm>
          <a:solidFill>
            <a:srgbClr val="DEE7EF"/>
          </a:solidFill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Interannual EUC transport variability largely in agreement with zonal mode variability</a:t>
            </a:r>
          </a:p>
          <a:p>
            <a:pPr marL="0" indent="0" eaLnBrk="1" hangingPunct="1">
              <a:defRPr/>
            </a:pPr>
            <a:r>
              <a:rPr lang="en-US" dirty="0" smtClean="0"/>
              <a:t>2009 </a:t>
            </a:r>
            <a:r>
              <a:rPr lang="en-US" dirty="0" err="1" smtClean="0"/>
              <a:t>noncanonical</a:t>
            </a:r>
            <a:r>
              <a:rPr lang="en-US" dirty="0" smtClean="0"/>
              <a:t> cold event associated weak EUC and no transport change during </a:t>
            </a:r>
            <a:r>
              <a:rPr lang="en-US" dirty="0"/>
              <a:t>cooling </a:t>
            </a:r>
            <a:r>
              <a:rPr lang="en-US" dirty="0" smtClean="0"/>
              <a:t>phase: likely associated with meridional mode event during boreal spring and meridional advection (Richter et al. 2013)</a:t>
            </a:r>
          </a:p>
          <a:p>
            <a:pPr marL="0" indent="0" eaLnBrk="1" hangingPunct="1">
              <a:defRPr/>
            </a:pPr>
            <a:r>
              <a:rPr lang="en-US" dirty="0" smtClean="0"/>
              <a:t>4.5-yr EDJ oscillations dominate depth range below the EUC: high-baroclinic, equatorial basin modes</a:t>
            </a:r>
          </a:p>
        </p:txBody>
      </p:sp>
      <p:sp>
        <p:nvSpPr>
          <p:cNvPr id="1741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60448650-BAD3-484C-A58B-87550E3B9244}" type="slidenum">
              <a:rPr lang="de-DE" smtClean="0">
                <a:solidFill>
                  <a:schemeClr val="hlink"/>
                </a:solidFill>
              </a:rPr>
              <a:pPr eaLnBrk="1" hangingPunct="1"/>
              <a:t>19</a:t>
            </a:fld>
            <a:endParaRPr lang="de-DE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83568" y="5270723"/>
            <a:ext cx="8460432" cy="390525"/>
          </a:xfrm>
          <a:prstGeom prst="rect">
            <a:avLst/>
          </a:prstGeom>
          <a:solidFill>
            <a:srgbClr val="1964AE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err="1" smtClean="0">
                <a:solidFill>
                  <a:schemeClr val="bg1"/>
                </a:solidFill>
              </a:rPr>
              <a:t>Kushnir</a:t>
            </a:r>
            <a:r>
              <a:rPr lang="en-US" dirty="0" smtClean="0">
                <a:solidFill>
                  <a:schemeClr val="bg1"/>
                </a:solidFill>
              </a:rPr>
              <a:t> et al., 2003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3131840" y="1412776"/>
            <a:ext cx="6012160" cy="4248472"/>
            <a:chOff x="107950" y="2133600"/>
            <a:chExt cx="5118100" cy="3340100"/>
          </a:xfrm>
        </p:grpSpPr>
        <p:graphicFrame>
          <p:nvGraphicFramePr>
            <p:cNvPr id="538644" name="Object 20"/>
            <p:cNvGraphicFramePr>
              <a:graphicFrameLocks noChangeAspect="1"/>
            </p:cNvGraphicFramePr>
            <p:nvPr/>
          </p:nvGraphicFramePr>
          <p:xfrm>
            <a:off x="107950" y="2133600"/>
            <a:ext cx="5118100" cy="334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Dokument" r:id="rId5" imgW="17738026" imgH="11450648" progId="Word.Document.8">
                    <p:embed/>
                  </p:oleObj>
                </mc:Choice>
                <mc:Fallback>
                  <p:oleObj name="Dokument" r:id="rId5" imgW="17738026" imgH="11450648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" y="2133600"/>
                          <a:ext cx="5118100" cy="334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8647" name="AutoShape 23"/>
            <p:cNvSpPr>
              <a:spLocks noChangeArrowheads="1"/>
            </p:cNvSpPr>
            <p:nvPr/>
          </p:nvSpPr>
          <p:spPr bwMode="auto">
            <a:xfrm>
              <a:off x="2771775" y="3911600"/>
              <a:ext cx="1100138" cy="254000"/>
            </a:xfrm>
            <a:prstGeom prst="wedgeRectCallout">
              <a:avLst>
                <a:gd name="adj1" fmla="val -64718"/>
                <a:gd name="adj2" fmla="val -12812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u="none" dirty="0" smtClean="0">
                  <a:latin typeface="Tahoma" pitchFamily="34" charset="0"/>
                </a:rPr>
                <a:t>MA-Position</a:t>
              </a:r>
              <a:endParaRPr lang="en-US" sz="1600" u="none" dirty="0">
                <a:latin typeface="Tahoma" pitchFamily="34" charset="0"/>
              </a:endParaRPr>
            </a:p>
          </p:txBody>
        </p:sp>
        <p:sp>
          <p:nvSpPr>
            <p:cNvPr id="538648" name="AutoShape 24"/>
            <p:cNvSpPr>
              <a:spLocks noChangeArrowheads="1"/>
            </p:cNvSpPr>
            <p:nvPr/>
          </p:nvSpPr>
          <p:spPr bwMode="auto">
            <a:xfrm>
              <a:off x="1662113" y="2895600"/>
              <a:ext cx="1058862" cy="254000"/>
            </a:xfrm>
            <a:prstGeom prst="wedgeRectCallout">
              <a:avLst>
                <a:gd name="adj1" fmla="val 68440"/>
                <a:gd name="adj2" fmla="val 12437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u="none"/>
            </a:p>
          </p:txBody>
        </p:sp>
        <p:sp>
          <p:nvSpPr>
            <p:cNvPr id="538649" name="Text Box 25"/>
            <p:cNvSpPr txBox="1">
              <a:spLocks noChangeArrowheads="1"/>
            </p:cNvSpPr>
            <p:nvPr/>
          </p:nvSpPr>
          <p:spPr bwMode="auto">
            <a:xfrm>
              <a:off x="1619250" y="2852738"/>
              <a:ext cx="1152525" cy="30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u="none" dirty="0" smtClean="0">
                  <a:latin typeface="Tahoma" pitchFamily="34" charset="0"/>
                </a:rPr>
                <a:t>JJA-Position</a:t>
              </a:r>
              <a:endParaRPr lang="en-US" sz="1600" u="none" dirty="0">
                <a:latin typeface="Tahoma" pitchFamily="34" charset="0"/>
              </a:endParaRPr>
            </a:p>
          </p:txBody>
        </p:sp>
      </p:grpSp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1763713" y="-27384"/>
            <a:ext cx="7056437" cy="1247775"/>
          </a:xfrm>
        </p:spPr>
        <p:txBody>
          <a:bodyPr/>
          <a:lstStyle/>
          <a:p>
            <a:r>
              <a:rPr lang="en-US" dirty="0" smtClean="0"/>
              <a:t>Atlantic Marine ITCZ Complex</a:t>
            </a:r>
            <a:endParaRPr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idx="1"/>
          </p:nvPr>
        </p:nvSpPr>
        <p:spPr>
          <a:xfrm>
            <a:off x="323529" y="1340768"/>
            <a:ext cx="2952328" cy="4824412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ea typeface="ＭＳ Ｐゴシック" pitchFamily="-65" charset="-128"/>
              </a:rPr>
              <a:t>ITCZ position and rainfall intensity affect densely populated regions in West Africa </a:t>
            </a:r>
            <a:endParaRPr lang="en-US" sz="2400" i="1" dirty="0" smtClean="0">
              <a:latin typeface="Tahoma" pitchFamily="34" charset="0"/>
              <a:ea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0" y="-38100"/>
            <a:ext cx="9144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chemeClr val="hlink"/>
                </a:solidFill>
              </a:rPr>
              <a:t>Introduction        </a:t>
            </a:r>
            <a:r>
              <a:rPr lang="en-US" sz="1000" b="1" dirty="0" smtClean="0">
                <a:solidFill>
                  <a:schemeClr val="bg1">
                    <a:lumMod val="85000"/>
                  </a:schemeClr>
                </a:solidFill>
              </a:rPr>
              <a:t>      Data &amp; Methods              EUC Transport               EUC-TAV Relation               Equatorial Deep Jets              Summary               Outlook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6043613"/>
            <a:ext cx="8820150" cy="841375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Tropical Atlantic Variability (TAV) influenced by ENSO 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smtClean="0">
                <a:solidFill>
                  <a:schemeClr val="bg1"/>
                </a:solidFill>
              </a:rPr>
              <a:t> NAO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Internal variability: Meridional and Zonal Modes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19" y="2033999"/>
            <a:ext cx="8327315" cy="2907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44" y="1402325"/>
            <a:ext cx="861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632523"/>
                </a:solidFill>
              </a:rPr>
              <a:t>Summer (JJA) Sea Surface temperature bias pattern for CMIP5</a:t>
            </a:r>
          </a:p>
          <a:p>
            <a:pPr algn="ctr"/>
            <a:r>
              <a:rPr lang="en-GB" sz="1600" dirty="0" smtClean="0"/>
              <a:t>White stipples indicate where models are consistently wrong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1520" y="4941168"/>
            <a:ext cx="8892480" cy="432048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dirty="0" err="1">
                <a:solidFill>
                  <a:schemeClr val="bg1"/>
                </a:solidFill>
              </a:rPr>
              <a:t>Toniazzo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Woolnough</a:t>
            </a:r>
            <a:r>
              <a:rPr lang="de-DE" dirty="0">
                <a:solidFill>
                  <a:schemeClr val="bg1"/>
                </a:solidFill>
              </a:rPr>
              <a:t>,  </a:t>
            </a:r>
            <a:r>
              <a:rPr lang="de-DE" dirty="0" smtClean="0">
                <a:solidFill>
                  <a:schemeClr val="bg1"/>
                </a:solidFill>
              </a:rPr>
              <a:t>2013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805264"/>
            <a:ext cx="9001125" cy="907200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Despite improved process understanding, model errors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remained large resulting in poor TA climate prediction.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Persistent errors in climate models with little sign of reduction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5172" y="1379842"/>
            <a:ext cx="26345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New programs including EU PREFACE and others: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Shipboard and glider observations in coastal upwelling region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Moored observations along the eastern boundary: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11°S, 18°S, 20°S, 23°S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8°E, 6°S </a:t>
            </a:r>
            <a:r>
              <a:rPr lang="en-GB">
                <a:solidFill>
                  <a:prstClr val="black"/>
                </a:solidFill>
                <a:latin typeface="Calibri"/>
              </a:rPr>
              <a:t>PIRATA </a:t>
            </a:r>
            <a:r>
              <a:rPr lang="en-GB" smtClean="0">
                <a:solidFill>
                  <a:prstClr val="black"/>
                </a:solidFill>
                <a:latin typeface="Calibri"/>
              </a:rPr>
              <a:t>mooring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tace_layer_2013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6" y="1212786"/>
            <a:ext cx="6053226" cy="4770597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964024"/>
            <a:ext cx="9001125" cy="907200"/>
          </a:xfrm>
          <a:prstGeom prst="rect">
            <a:avLst/>
          </a:prstGeom>
          <a:solidFill>
            <a:srgbClr val="003366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New observations are aimed to c</a:t>
            </a:r>
            <a:r>
              <a:rPr lang="en-US" sz="2800" kern="0" dirty="0" smtClean="0">
                <a:solidFill>
                  <a:srgbClr val="FFFFFF"/>
                </a:solidFill>
              </a:rPr>
              <a:t>lose our knowledge</a:t>
            </a:r>
            <a:br>
              <a:rPr lang="en-US" sz="2800" kern="0" dirty="0" smtClean="0">
                <a:solidFill>
                  <a:srgbClr val="FFFFFF"/>
                </a:solidFill>
              </a:rPr>
            </a:br>
            <a:r>
              <a:rPr lang="en-US" sz="2800" kern="0" dirty="0" smtClean="0">
                <a:solidFill>
                  <a:srgbClr val="FFFFFF"/>
                </a:solidFill>
              </a:rPr>
              <a:t>  gaps in the eastern boundary </a:t>
            </a:r>
            <a:r>
              <a:rPr lang="en-US" sz="2800" kern="0" dirty="0">
                <a:solidFill>
                  <a:srgbClr val="FFFFFF"/>
                </a:solidFill>
              </a:rPr>
              <a:t>u</a:t>
            </a:r>
            <a:r>
              <a:rPr lang="en-US" sz="2800" kern="0" dirty="0" smtClean="0">
                <a:solidFill>
                  <a:srgbClr val="FFFFFF"/>
                </a:solidFill>
              </a:rPr>
              <a:t>pwelling regions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Focus: Coastal Upwelling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716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TAV-MA-pattern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200" y="1368000"/>
            <a:ext cx="6011273" cy="50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Meridional Mode (March-April)</a:t>
            </a:r>
            <a:endParaRPr lang="en-US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0825" y="1341438"/>
            <a:ext cx="2809007" cy="4824412"/>
          </a:xfrm>
        </p:spPr>
        <p:txBody>
          <a:bodyPr/>
          <a:lstStyle/>
          <a:p>
            <a:r>
              <a:rPr lang="en-US" sz="2000" dirty="0" smtClean="0"/>
              <a:t>During spring the meridional SST gradient dominates TAV</a:t>
            </a:r>
            <a:endParaRPr lang="en-US" sz="2000" dirty="0"/>
          </a:p>
          <a:p>
            <a:r>
              <a:rPr lang="en-US" sz="2000" dirty="0"/>
              <a:t>Underlying mechanism is the Wind-Evaporation-SST (WES) Feedback Mechanism (</a:t>
            </a:r>
            <a:r>
              <a:rPr lang="en-US" sz="2000" dirty="0" err="1"/>
              <a:t>Saravanan</a:t>
            </a:r>
            <a:r>
              <a:rPr lang="en-US" sz="2000" dirty="0"/>
              <a:t> and Chang, </a:t>
            </a:r>
            <a:r>
              <a:rPr lang="en-US" sz="2000" dirty="0" smtClean="0"/>
              <a:t>2004</a:t>
            </a:r>
            <a:r>
              <a:rPr lang="en-US" sz="2000" dirty="0"/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9952" y="6467475"/>
            <a:ext cx="6094048" cy="39052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err="1">
                <a:solidFill>
                  <a:schemeClr val="bg1"/>
                </a:solidFill>
              </a:rPr>
              <a:t>Kushnir</a:t>
            </a:r>
            <a:r>
              <a:rPr lang="en-US" dirty="0">
                <a:solidFill>
                  <a:schemeClr val="bg1"/>
                </a:solidFill>
              </a:rPr>
              <a:t> et al. </a:t>
            </a:r>
            <a:r>
              <a:rPr lang="en-US" dirty="0" smtClean="0">
                <a:solidFill>
                  <a:schemeClr val="bg1"/>
                </a:solidFill>
              </a:rPr>
              <a:t>2006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TAV-JJA_pattern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52" y="1368064"/>
            <a:ext cx="6012160" cy="508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Zonal Mode (June-August)</a:t>
            </a:r>
            <a:endParaRPr lang="en-US" smtClean="0"/>
          </a:p>
        </p:txBody>
      </p:sp>
      <p:sp>
        <p:nvSpPr>
          <p:cNvPr id="24580" name="Inhaltsplatzhalter 7"/>
          <p:cNvSpPr>
            <a:spLocks noGrp="1"/>
          </p:cNvSpPr>
          <p:nvPr>
            <p:ph idx="1"/>
          </p:nvPr>
        </p:nvSpPr>
        <p:spPr>
          <a:xfrm>
            <a:off x="250825" y="1341438"/>
            <a:ext cx="2808288" cy="4824412"/>
          </a:xfrm>
        </p:spPr>
        <p:txBody>
          <a:bodyPr/>
          <a:lstStyle/>
          <a:p>
            <a:r>
              <a:rPr lang="en-US" sz="2000" dirty="0" smtClean="0"/>
              <a:t>Zonal Mode is associated with rainfall variability, onset and strength of African Monsoon (Caniaux et al. 2011, Brandt et al. 2011)</a:t>
            </a:r>
          </a:p>
          <a:p>
            <a:r>
              <a:rPr lang="en-US" sz="2000" dirty="0" smtClean="0"/>
              <a:t>Underlying mechanism is the </a:t>
            </a:r>
            <a:r>
              <a:rPr lang="en-US" sz="2000" dirty="0" err="1" smtClean="0"/>
              <a:t>Bjerknes</a:t>
            </a:r>
            <a:r>
              <a:rPr lang="en-US" sz="2000" dirty="0" smtClean="0"/>
              <a:t> feedback that is strong during boreal spring/summer (</a:t>
            </a:r>
            <a:r>
              <a:rPr lang="en-US" sz="2000" dirty="0" err="1" smtClean="0"/>
              <a:t>Keenlyside</a:t>
            </a:r>
            <a:r>
              <a:rPr lang="en-US" sz="2000" dirty="0" smtClean="0"/>
              <a:t> and Latif 2007)</a:t>
            </a:r>
            <a:endParaRPr lang="en-US" sz="2000" dirty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049952" y="6467475"/>
            <a:ext cx="6094048" cy="39052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err="1">
                <a:solidFill>
                  <a:schemeClr val="bg1"/>
                </a:solidFill>
              </a:rPr>
              <a:t>Kushnir</a:t>
            </a:r>
            <a:r>
              <a:rPr lang="en-US" dirty="0">
                <a:solidFill>
                  <a:schemeClr val="bg1"/>
                </a:solidFill>
              </a:rPr>
              <a:t> et al. </a:t>
            </a:r>
            <a:r>
              <a:rPr lang="en-US" dirty="0" smtClean="0">
                <a:solidFill>
                  <a:schemeClr val="bg1"/>
                </a:solidFill>
              </a:rPr>
              <a:t>2006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 descr="jungcla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776864" cy="45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Microsoft Sans Serif" charset="0"/>
              </a:rPr>
              <a:t>SST Errors in Coupled Climate Models</a:t>
            </a:r>
            <a:endParaRPr lang="en-US">
              <a:latin typeface="Microsoft Sans Serif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187450" y="5992813"/>
            <a:ext cx="7956550" cy="360362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Jungclaus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et al. 2006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450334" y="1352550"/>
            <a:ext cx="2370138" cy="660400"/>
          </a:xfrm>
          <a:prstGeom prst="rect">
            <a:avLst/>
          </a:prstGeom>
          <a:solidFill>
            <a:srgbClr val="FBFFF2"/>
          </a:solidFill>
          <a:ln w="19050">
            <a:solidFill>
              <a:srgbClr val="00051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</a:rPr>
              <a:t>Dark </a:t>
            </a:r>
            <a:r>
              <a:rPr lang="de-DE" b="1" kern="0" dirty="0" err="1">
                <a:solidFill>
                  <a:srgbClr val="FF0000"/>
                </a:solidFill>
                <a:latin typeface="Tahoma" pitchFamily="34" charset="0"/>
                <a:ea typeface="+mn-ea"/>
              </a:rPr>
              <a:t>gray</a:t>
            </a:r>
            <a:endParaRPr lang="de-DE" b="1" kern="0" dirty="0">
              <a:solidFill>
                <a:srgbClr val="FF0000"/>
              </a:solidFill>
              <a:latin typeface="Tahoma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  <a:sym typeface="Symbol" pitchFamily="18" charset="2"/>
              </a:rPr>
              <a:t> </a:t>
            </a:r>
            <a:r>
              <a:rPr lang="de-DE" b="1" kern="0" dirty="0" err="1">
                <a:solidFill>
                  <a:srgbClr val="FF0000"/>
                </a:solidFill>
                <a:latin typeface="Tahoma" pitchFamily="34" charset="0"/>
                <a:ea typeface="+mn-ea"/>
                <a:sym typeface="Symbol" pitchFamily="18" charset="2"/>
              </a:rPr>
              <a:t>model</a:t>
            </a: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  <a:sym typeface="Symbol" pitchFamily="18" charset="2"/>
              </a:rPr>
              <a:t> </a:t>
            </a:r>
            <a:r>
              <a:rPr lang="de-DE" b="1" kern="0" dirty="0" err="1">
                <a:solidFill>
                  <a:srgbClr val="FF0000"/>
                </a:solidFill>
                <a:latin typeface="Tahoma" pitchFamily="34" charset="0"/>
                <a:ea typeface="+mn-ea"/>
                <a:sym typeface="Symbol" pitchFamily="18" charset="2"/>
              </a:rPr>
              <a:t>too</a:t>
            </a: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  <a:sym typeface="Symbol" pitchFamily="18" charset="2"/>
              </a:rPr>
              <a:t> warm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5364088" y="4005064"/>
            <a:ext cx="360040" cy="1440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Microsoft Sans Serif" pitchFamily="34" charset="0"/>
              <a:ea typeface="+mn-ea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613150" y="5391150"/>
            <a:ext cx="5159375" cy="385763"/>
          </a:xfrm>
          <a:prstGeom prst="rect">
            <a:avLst/>
          </a:prstGeom>
          <a:solidFill>
            <a:srgbClr val="FBFFF2"/>
          </a:solidFill>
          <a:ln w="19050">
            <a:solidFill>
              <a:srgbClr val="00051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</a:rPr>
              <a:t>Large </a:t>
            </a:r>
            <a:r>
              <a:rPr lang="de-DE" b="1" kern="0" dirty="0" err="1">
                <a:solidFill>
                  <a:srgbClr val="FF0000"/>
                </a:solidFill>
                <a:latin typeface="Tahoma" pitchFamily="34" charset="0"/>
                <a:ea typeface="+mn-ea"/>
              </a:rPr>
              <a:t>errors</a:t>
            </a: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</a:rPr>
              <a:t> in </a:t>
            </a:r>
            <a:r>
              <a:rPr lang="de-DE" b="1" kern="0" dirty="0" err="1">
                <a:solidFill>
                  <a:srgbClr val="FF0000"/>
                </a:solidFill>
                <a:latin typeface="Tahoma" pitchFamily="34" charset="0"/>
                <a:ea typeface="+mn-ea"/>
              </a:rPr>
              <a:t>the</a:t>
            </a: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</a:rPr>
              <a:t> </a:t>
            </a:r>
            <a:r>
              <a:rPr lang="de-DE" b="1" kern="0" dirty="0" err="1">
                <a:solidFill>
                  <a:srgbClr val="FF0000"/>
                </a:solidFill>
                <a:latin typeface="Tahoma" pitchFamily="34" charset="0"/>
                <a:ea typeface="+mn-ea"/>
              </a:rPr>
              <a:t>eastern</a:t>
            </a: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</a:rPr>
              <a:t> </a:t>
            </a:r>
            <a:r>
              <a:rPr lang="de-DE" b="1" kern="0" dirty="0" err="1">
                <a:solidFill>
                  <a:srgbClr val="FF0000"/>
                </a:solidFill>
                <a:latin typeface="Tahoma" pitchFamily="34" charset="0"/>
                <a:ea typeface="+mn-ea"/>
              </a:rPr>
              <a:t>tropical</a:t>
            </a:r>
            <a:r>
              <a:rPr lang="de-DE" b="1" kern="0" dirty="0">
                <a:solidFill>
                  <a:srgbClr val="FF0000"/>
                </a:solidFill>
                <a:latin typeface="Tahoma" pitchFamily="34" charset="0"/>
                <a:ea typeface="+mn-ea"/>
              </a:rPr>
              <a:t> </a:t>
            </a:r>
            <a:r>
              <a:rPr lang="de-DE" b="1" kern="0" dirty="0" err="1">
                <a:solidFill>
                  <a:srgbClr val="FF0000"/>
                </a:solidFill>
                <a:latin typeface="Tahoma" pitchFamily="34" charset="0"/>
                <a:ea typeface="+mn-ea"/>
              </a:rPr>
              <a:t>Atlantic</a:t>
            </a:r>
            <a:endParaRPr lang="de-DE" b="1" kern="0" baseline="30000" dirty="0">
              <a:solidFill>
                <a:srgbClr val="FF0000"/>
              </a:solidFill>
              <a:latin typeface="Tahom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78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Microsoft Sans Serif" charset="0"/>
              </a:rPr>
              <a:t>2006-</a:t>
            </a:r>
            <a:r>
              <a:rPr lang="de-DE" dirty="0" smtClean="0">
                <a:latin typeface="Microsoft Sans Serif" charset="0"/>
              </a:rPr>
              <a:t>2011 CLIVAR Tropical </a:t>
            </a:r>
            <a:r>
              <a:rPr lang="de-DE" dirty="0" err="1">
                <a:latin typeface="Microsoft Sans Serif" charset="0"/>
              </a:rPr>
              <a:t>Atlantic</a:t>
            </a:r>
            <a:r>
              <a:rPr lang="de-DE" dirty="0">
                <a:latin typeface="Microsoft Sans Serif" charset="0"/>
              </a:rPr>
              <a:t> </a:t>
            </a:r>
            <a:r>
              <a:rPr lang="de-DE" dirty="0" err="1">
                <a:latin typeface="Microsoft Sans Serif" charset="0"/>
              </a:rPr>
              <a:t>Climate</a:t>
            </a:r>
            <a:r>
              <a:rPr lang="de-DE" dirty="0">
                <a:latin typeface="Microsoft Sans Serif" charset="0"/>
              </a:rPr>
              <a:t> </a:t>
            </a:r>
            <a:r>
              <a:rPr lang="de-DE" dirty="0" smtClean="0">
                <a:latin typeface="Microsoft Sans Serif" charset="0"/>
              </a:rPr>
              <a:t>Experiment</a:t>
            </a:r>
            <a:endParaRPr lang="en-US" dirty="0">
              <a:latin typeface="Microsoft Sans Serif" charset="0"/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5400675"/>
          </a:xfrm>
          <a:noFill/>
        </p:spPr>
        <p:txBody>
          <a:bodyPr/>
          <a:lstStyle/>
          <a:p>
            <a:r>
              <a:rPr lang="en-US" sz="2400" dirty="0">
                <a:latin typeface="Microsoft Sans Serif" charset="0"/>
              </a:rPr>
              <a:t>A</a:t>
            </a:r>
            <a:r>
              <a:rPr lang="en-US" sz="2400" dirty="0" smtClean="0">
                <a:latin typeface="Microsoft Sans Serif" charset="0"/>
              </a:rPr>
              <a:t>dvance </a:t>
            </a:r>
            <a:r>
              <a:rPr lang="en-US" sz="2400" dirty="0">
                <a:latin typeface="Microsoft Sans Serif" charset="0"/>
              </a:rPr>
              <a:t>the predictability of climate variability </a:t>
            </a:r>
            <a:r>
              <a:rPr lang="en-US" sz="2400" dirty="0" smtClean="0">
                <a:latin typeface="Microsoft Sans Serif" charset="0"/>
              </a:rPr>
              <a:t>by enhanced </a:t>
            </a:r>
            <a:r>
              <a:rPr lang="en-US" sz="2400" dirty="0">
                <a:latin typeface="Microsoft Sans Serif" charset="0"/>
              </a:rPr>
              <a:t>observations and modeling studies </a:t>
            </a:r>
            <a:endParaRPr lang="en-US" sz="2400" dirty="0" smtClean="0">
              <a:latin typeface="Microsoft Sans Serif" charset="0"/>
            </a:endParaRPr>
          </a:p>
          <a:p>
            <a:r>
              <a:rPr lang="en-US" sz="2400" dirty="0">
                <a:latin typeface="Microsoft Sans Serif" charset="0"/>
              </a:rPr>
              <a:t>Focus on the eastern equatorial </a:t>
            </a:r>
            <a:r>
              <a:rPr lang="en-US" sz="2400" dirty="0" smtClean="0">
                <a:latin typeface="Microsoft Sans Serif" charset="0"/>
              </a:rPr>
              <a:t>Atlantic</a:t>
            </a:r>
            <a:endParaRPr lang="en-US" sz="2400" dirty="0">
              <a:latin typeface="Microsoft Sans Serif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eaLnBrk="1" hangingPunct="1"/>
            <a:fld id="{54DB3C62-150C-C64F-B871-3F3EA8FB3B54}" type="slidenum">
              <a:rPr lang="de-DE">
                <a:solidFill>
                  <a:schemeClr val="hlink"/>
                </a:solidFill>
              </a:rPr>
              <a:pPr eaLnBrk="1" hangingPunct="1"/>
              <a:t>6</a:t>
            </a:fld>
            <a:endParaRPr lang="de-DE">
              <a:solidFill>
                <a:schemeClr val="hlink"/>
              </a:solidFill>
            </a:endParaRPr>
          </a:p>
        </p:txBody>
      </p:sp>
      <p:pic>
        <p:nvPicPr>
          <p:cNvPr id="5" name="Grafik 4" descr="ta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8" y="2708920"/>
            <a:ext cx="745031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568069" y="2649686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icrosoft Sans Serif" charset="0"/>
              </a:rPr>
              <a:t>TACE observational </a:t>
            </a:r>
            <a:r>
              <a:rPr lang="en-US" dirty="0">
                <a:latin typeface="Microsoft Sans Serif" charset="0"/>
              </a:rPr>
              <a:t>network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1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Equatorial Atlantic Cold Tongue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2736850" cy="4824412"/>
          </a:xfrm>
        </p:spPr>
        <p:txBody>
          <a:bodyPr/>
          <a:lstStyle/>
          <a:p>
            <a:r>
              <a:rPr lang="en-US" sz="2400" dirty="0" smtClean="0"/>
              <a:t>Cold tongue develops during boreal summer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nterannual variability of </a:t>
            </a:r>
            <a:br>
              <a:rPr lang="en-US" sz="2400" dirty="0" smtClean="0"/>
            </a:br>
            <a:r>
              <a:rPr lang="en-US" sz="2400" dirty="0" smtClean="0"/>
              <a:t>ATL3 SST index (3°S–3°N, </a:t>
            </a:r>
            <a:br>
              <a:rPr lang="en-US" sz="2400" dirty="0" smtClean="0"/>
            </a:br>
            <a:r>
              <a:rPr lang="en-US" sz="2400" dirty="0" smtClean="0"/>
              <a:t>20°W–0°)</a:t>
            </a:r>
            <a:endParaRPr lang="en-US" sz="2400" b="1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8C5F813B-F43A-42A9-BCD8-85AE7E6D51BA}" type="slidenum">
              <a:rPr lang="de-DE" smtClean="0">
                <a:solidFill>
                  <a:schemeClr val="hlink"/>
                </a:solidFill>
              </a:rPr>
              <a:pPr eaLnBrk="1" hangingPunct="1"/>
              <a:t>7</a:t>
            </a:fld>
            <a:endParaRPr lang="de-DE" smtClean="0">
              <a:solidFill>
                <a:schemeClr val="hlink"/>
              </a:solidFill>
            </a:endParaRPr>
          </a:p>
        </p:txBody>
      </p:sp>
      <p:pic>
        <p:nvPicPr>
          <p:cNvPr id="9221" name="Grafik 6" descr="TAsst_as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01368"/>
            <a:ext cx="602456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/>
          <a:srcRect t="36222" b="38842"/>
          <a:stretch/>
        </p:blipFill>
        <p:spPr>
          <a:xfrm>
            <a:off x="2987824" y="4875697"/>
            <a:ext cx="6022800" cy="1960853"/>
          </a:xfrm>
          <a:prstGeom prst="rect">
            <a:avLst/>
          </a:prstGeom>
          <a:ln>
            <a:solidFill>
              <a:srgbClr val="D0DFED"/>
            </a:solidFill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87675" y="4578887"/>
            <a:ext cx="6156325" cy="3333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Brandt et al. 2011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7164288" y="4945401"/>
            <a:ext cx="0" cy="169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Microsoft Sans Serif" pitchFamily="34" charset="0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227476" y="4941168"/>
            <a:ext cx="0" cy="169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Microsoft Sans Serif" pitchFamily="34" charset="0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56176" y="4981272"/>
            <a:ext cx="2987973" cy="333375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www.aoml.noaa.gov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579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Equatorial</a:t>
            </a:r>
            <a:r>
              <a:rPr lang="de-DE" dirty="0" smtClean="0"/>
              <a:t> Mooring Array </a:t>
            </a:r>
            <a:r>
              <a:rPr lang="de-DE" dirty="0" err="1" smtClean="0"/>
              <a:t>at</a:t>
            </a:r>
            <a:r>
              <a:rPr lang="de-DE" dirty="0" smtClean="0"/>
              <a:t> 23°W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0825" y="1341438"/>
            <a:ext cx="2304951" cy="4824412"/>
          </a:xfrm>
        </p:spPr>
        <p:txBody>
          <a:bodyPr/>
          <a:lstStyle/>
          <a:p>
            <a:r>
              <a:rPr lang="de-DE" sz="2400" dirty="0" err="1"/>
              <a:t>single</a:t>
            </a:r>
            <a:r>
              <a:rPr lang="de-DE" sz="2400" dirty="0"/>
              <a:t> </a:t>
            </a:r>
            <a:r>
              <a:rPr lang="de-DE" sz="2400" dirty="0" err="1"/>
              <a:t>mooring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June 2005</a:t>
            </a:r>
          </a:p>
          <a:p>
            <a:r>
              <a:rPr lang="de-DE" sz="2400" dirty="0" smtClean="0"/>
              <a:t>3 </a:t>
            </a:r>
            <a:r>
              <a:rPr lang="de-DE" sz="2400" dirty="0" err="1" smtClean="0"/>
              <a:t>moorings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from</a:t>
            </a:r>
            <a:r>
              <a:rPr lang="de-DE" sz="2400" dirty="0" smtClean="0"/>
              <a:t> June 2006 </a:t>
            </a:r>
            <a:r>
              <a:rPr lang="de-DE" sz="2400" dirty="0" err="1" smtClean="0"/>
              <a:t>to</a:t>
            </a:r>
            <a:r>
              <a:rPr lang="de-DE" sz="2400" dirty="0" smtClean="0"/>
              <a:t> May 2011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8D32-D70C-42AA-BBA3-B1086B65AF4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9340"/>
            <a:ext cx="6566520" cy="513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5356" r="15618" b="438"/>
          <a:stretch/>
        </p:blipFill>
        <p:spPr bwMode="auto">
          <a:xfrm>
            <a:off x="43416" y="4187403"/>
            <a:ext cx="3160432" cy="26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43576" y="4166496"/>
            <a:ext cx="1901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Ship</a:t>
            </a:r>
            <a:r>
              <a:rPr lang="de-DE" sz="1600" dirty="0" smtClean="0"/>
              <a:t> </a:t>
            </a:r>
            <a:r>
              <a:rPr lang="de-DE" sz="1600" dirty="0" err="1" smtClean="0"/>
              <a:t>Section</a:t>
            </a:r>
            <a:r>
              <a:rPr lang="de-DE" sz="1600" dirty="0" smtClean="0"/>
              <a:t> </a:t>
            </a:r>
            <a:r>
              <a:rPr lang="de-DE" sz="1600" dirty="0" err="1" smtClean="0"/>
              <a:t>Mean</a:t>
            </a:r>
            <a:endParaRPr lang="en-US" sz="16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03848" y="6453336"/>
            <a:ext cx="5940152" cy="404664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dirty="0" smtClean="0">
                <a:solidFill>
                  <a:schemeClr val="bg1"/>
                </a:solidFill>
              </a:rPr>
              <a:t>Brandt, et </a:t>
            </a:r>
            <a:r>
              <a:rPr lang="de-DE" dirty="0">
                <a:solidFill>
                  <a:schemeClr val="bg1"/>
                </a:solidFill>
              </a:rPr>
              <a:t>al. </a:t>
            </a:r>
            <a:r>
              <a:rPr lang="de-DE" dirty="0" smtClean="0">
                <a:solidFill>
                  <a:schemeClr val="bg1"/>
                </a:solidFill>
              </a:rPr>
              <a:t>2014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EUC Transport Time Series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0825" y="1341438"/>
            <a:ext cx="1944911" cy="4824412"/>
          </a:xfrm>
        </p:spPr>
        <p:txBody>
          <a:bodyPr/>
          <a:lstStyle/>
          <a:p>
            <a:r>
              <a:rPr lang="en-US" sz="2200" dirty="0" smtClean="0"/>
              <a:t>Different inter-/extra-</a:t>
            </a:r>
            <a:r>
              <a:rPr lang="en-US" sz="2200" dirty="0" err="1" smtClean="0"/>
              <a:t>polation</a:t>
            </a:r>
            <a:r>
              <a:rPr lang="en-US" sz="2200" dirty="0" smtClean="0"/>
              <a:t> schemes applied</a:t>
            </a:r>
          </a:p>
          <a:p>
            <a:r>
              <a:rPr lang="en-US" sz="2200" dirty="0" smtClean="0"/>
              <a:t>General agreement between different methods: uncertainty of </a:t>
            </a:r>
            <a:r>
              <a:rPr lang="en-US" sz="2400" dirty="0" smtClean="0">
                <a:latin typeface="Arial"/>
                <a:cs typeface="Arial"/>
              </a:rPr>
              <a:t>~</a:t>
            </a:r>
            <a:r>
              <a:rPr lang="en-US" sz="2200" dirty="0" smtClean="0"/>
              <a:t>1 </a:t>
            </a:r>
            <a:r>
              <a:rPr lang="en-US" sz="2200" dirty="0" err="1" smtClean="0"/>
              <a:t>Sv</a:t>
            </a:r>
            <a:endParaRPr lang="en-US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8D32-D70C-42AA-BBA3-B1086B65AF4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40768"/>
            <a:ext cx="6965792" cy="54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DFED"/>
      </a:accent1>
      <a:accent2>
        <a:srgbClr val="1964AE"/>
      </a:accent2>
      <a:accent3>
        <a:srgbClr val="FFFFFF"/>
      </a:accent3>
      <a:accent4>
        <a:srgbClr val="000000"/>
      </a:accent4>
      <a:accent5>
        <a:srgbClr val="E4ECF4"/>
      </a:accent5>
      <a:accent6>
        <a:srgbClr val="165A9D"/>
      </a:accent6>
      <a:hlink>
        <a:srgbClr val="003366"/>
      </a:hlink>
      <a:folHlink>
        <a:srgbClr val="8CB0D4"/>
      </a:folHlink>
    </a:clrScheme>
    <a:fontScheme name="Standard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DFED"/>
        </a:accent1>
        <a:accent2>
          <a:srgbClr val="1964AE"/>
        </a:accent2>
        <a:accent3>
          <a:srgbClr val="FFFFFF"/>
        </a:accent3>
        <a:accent4>
          <a:srgbClr val="000000"/>
        </a:accent4>
        <a:accent5>
          <a:srgbClr val="E4ECF4"/>
        </a:accent5>
        <a:accent6>
          <a:srgbClr val="165A9D"/>
        </a:accent6>
        <a:hlink>
          <a:srgbClr val="003366"/>
        </a:hlink>
        <a:folHlink>
          <a:srgbClr val="8CB0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D0DFED"/>
    </a:accent1>
    <a:accent2>
      <a:srgbClr val="1964AE"/>
    </a:accent2>
    <a:accent3>
      <a:srgbClr val="FFFFFF"/>
    </a:accent3>
    <a:accent4>
      <a:srgbClr val="000000"/>
    </a:accent4>
    <a:accent5>
      <a:srgbClr val="E4ECF4"/>
    </a:accent5>
    <a:accent6>
      <a:srgbClr val="165A9D"/>
    </a:accent6>
    <a:hlink>
      <a:srgbClr val="003366"/>
    </a:hlink>
    <a:folHlink>
      <a:srgbClr val="8CB0D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1128</Words>
  <Application>Microsoft Office PowerPoint</Application>
  <PresentationFormat>Bildschirmpräsentation (4:3)</PresentationFormat>
  <Paragraphs>147</Paragraphs>
  <Slides>21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Standarddesign</vt:lpstr>
      <vt:lpstr>Dokument</vt:lpstr>
      <vt:lpstr>Equatorial Circulation and Tropical Atlantic Variability during the Tropical Atlantic Climate Experiment</vt:lpstr>
      <vt:lpstr>Atlantic Marine ITCZ Complex</vt:lpstr>
      <vt:lpstr>Meridional Mode (March-April)</vt:lpstr>
      <vt:lpstr>Zonal Mode (June-August)</vt:lpstr>
      <vt:lpstr>SST Errors in Coupled Climate Models</vt:lpstr>
      <vt:lpstr>2006-2011 CLIVAR Tropical Atlantic Climate Experiment</vt:lpstr>
      <vt:lpstr>Equatorial Atlantic Cold Tongue</vt:lpstr>
      <vt:lpstr>Equatorial Mooring Array at 23°W</vt:lpstr>
      <vt:lpstr>First EUC Transport Time Series</vt:lpstr>
      <vt:lpstr>Interannual Variability: SST ATL3 and Wind Western Atlantic</vt:lpstr>
      <vt:lpstr>Interannual Variability: SST ATL3 and Wind Western Atlantic</vt:lpstr>
      <vt:lpstr>Interannual Variability: SST ATL3 and Wind Western Atlantic</vt:lpstr>
      <vt:lpstr>Interannual Variability: SST ATL3 and EUC Transport</vt:lpstr>
      <vt:lpstr>Regression onto June EUC Transport</vt:lpstr>
      <vt:lpstr>Interannual Variability: SST ATL3 and Wind Western Atlantic</vt:lpstr>
      <vt:lpstr>Interannual Variability: SST ATL3 and EUC Transport</vt:lpstr>
      <vt:lpstr>Interannual Variability: SST ATL3 and April/May 2009 Anomalies</vt:lpstr>
      <vt:lpstr>Equatorial Deep Jets</vt:lpstr>
      <vt:lpstr>Summary</vt:lpstr>
      <vt:lpstr>Persistent errors in climate models with little sign of reduction</vt:lpstr>
      <vt:lpstr>New Focus: Coastal Upwelling</vt:lpstr>
    </vt:vector>
  </TitlesOfParts>
  <Company>pep &amp; web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Martine Behrens-Krull</dc:creator>
  <cp:lastModifiedBy>Schmidt, Barbara</cp:lastModifiedBy>
  <cp:revision>427</cp:revision>
  <cp:lastPrinted>2012-02-15T14:51:12Z</cp:lastPrinted>
  <dcterms:created xsi:type="dcterms:W3CDTF">2009-10-13T09:03:21Z</dcterms:created>
  <dcterms:modified xsi:type="dcterms:W3CDTF">2014-03-04T08:03:05Z</dcterms:modified>
</cp:coreProperties>
</file>