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304" r:id="rId3"/>
    <p:sldId id="258" r:id="rId4"/>
    <p:sldId id="282" r:id="rId5"/>
    <p:sldId id="260" r:id="rId6"/>
    <p:sldId id="261" r:id="rId7"/>
    <p:sldId id="305" r:id="rId8"/>
    <p:sldId id="263" r:id="rId9"/>
    <p:sldId id="271" r:id="rId10"/>
    <p:sldId id="327" r:id="rId11"/>
    <p:sldId id="306" r:id="rId12"/>
    <p:sldId id="322" r:id="rId13"/>
    <p:sldId id="323" r:id="rId14"/>
    <p:sldId id="324" r:id="rId15"/>
    <p:sldId id="325" r:id="rId16"/>
    <p:sldId id="328" r:id="rId17"/>
    <p:sldId id="329" r:id="rId18"/>
    <p:sldId id="326" r:id="rId19"/>
    <p:sldId id="330" r:id="rId20"/>
    <p:sldId id="331" r:id="rId21"/>
    <p:sldId id="273" r:id="rId22"/>
    <p:sldId id="298" r:id="rId23"/>
    <p:sldId id="312" r:id="rId24"/>
    <p:sldId id="301" r:id="rId25"/>
    <p:sldId id="302" r:id="rId26"/>
    <p:sldId id="333" r:id="rId27"/>
    <p:sldId id="332" r:id="rId28"/>
    <p:sldId id="320" r:id="rId29"/>
    <p:sldId id="316" r:id="rId30"/>
    <p:sldId id="317" r:id="rId31"/>
    <p:sldId id="313" r:id="rId32"/>
    <p:sldId id="315" r:id="rId33"/>
    <p:sldId id="276" r:id="rId34"/>
    <p:sldId id="294" r:id="rId35"/>
    <p:sldId id="278" r:id="rId36"/>
    <p:sldId id="279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74536" autoAdjust="0"/>
  </p:normalViewPr>
  <p:slideViewPr>
    <p:cSldViewPr>
      <p:cViewPr>
        <p:scale>
          <a:sx n="100" d="100"/>
          <a:sy n="100" d="100"/>
        </p:scale>
        <p:origin x="-115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D196-3F6F-4D87-A59D-6B7E47CDC1A6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CF5FF-D2A5-4778-B2EE-4E87831553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83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2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23°W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equations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negative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ML.This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side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So </a:t>
            </a:r>
            <a:r>
              <a:rPr lang="de-DE" baseline="0" dirty="0" err="1" smtClean="0"/>
              <a:t>starting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warm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The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zonal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grey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meridional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 in orange cool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Eddy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Whereas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entrainment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sampled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strongly</a:t>
            </a:r>
            <a:r>
              <a:rPr lang="de-DE" baseline="0" dirty="0" smtClean="0"/>
              <a:t> cool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Foltz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residual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least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uncertainties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identified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zonal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10°W, </a:t>
            </a:r>
            <a:r>
              <a:rPr lang="de-DE" baseline="0" dirty="0" err="1" smtClean="0"/>
              <a:t>although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dominant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zonal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strongly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At</a:t>
            </a:r>
            <a:r>
              <a:rPr lang="de-DE" baseline="0" dirty="0" smtClean="0"/>
              <a:t> 0°E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strongly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western ACT. </a:t>
            </a:r>
            <a:r>
              <a:rPr lang="de-DE" baseline="0" dirty="0" err="1" smtClean="0"/>
              <a:t>Neverthelessthe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strongest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Pacific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SST,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coincide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highest</a:t>
            </a:r>
            <a:r>
              <a:rPr lang="de-DE" baseline="0" dirty="0" smtClean="0"/>
              <a:t> SSTs. This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oceanic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redistribute</a:t>
            </a:r>
            <a:r>
              <a:rPr lang="de-DE" baseline="0" dirty="0" smtClean="0"/>
              <a:t> large </a:t>
            </a:r>
            <a:r>
              <a:rPr lang="de-DE" baseline="0" dirty="0" err="1" smtClean="0"/>
              <a:t>amounts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brought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SSTs </a:t>
            </a:r>
            <a:r>
              <a:rPr lang="de-DE" baseline="0" dirty="0" err="1" smtClean="0"/>
              <a:t>surrounding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Tongues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Pacific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conentrate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ocean</a:t>
            </a:r>
            <a:r>
              <a:rPr lang="de-DE" baseline="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29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A </a:t>
            </a:r>
            <a:r>
              <a:rPr lang="de-DE" baseline="0" dirty="0" err="1" smtClean="0"/>
              <a:t>totally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southern ACT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largest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neglegible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summary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budgets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ACT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dominant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equatorial</a:t>
            </a:r>
            <a:r>
              <a:rPr lang="de-DE" baseline="0" dirty="0" smtClean="0"/>
              <a:t> ACT</a:t>
            </a:r>
            <a:endParaRPr lang="de-DE" dirty="0" smtClean="0"/>
          </a:p>
          <a:p>
            <a:endParaRPr lang="de-DE" dirty="0" smtClean="0"/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89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salinity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tendency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strikes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such a </a:t>
            </a:r>
            <a:r>
              <a:rPr lang="de-DE" baseline="0" dirty="0" err="1" smtClean="0"/>
              <a:t>dominating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contributiont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Recently</a:t>
            </a:r>
            <a:r>
              <a:rPr lang="de-DE" baseline="0" dirty="0" smtClean="0"/>
              <a:t>,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collegue</a:t>
            </a:r>
            <a:r>
              <a:rPr lang="de-DE" dirty="0" smtClean="0"/>
              <a:t> Michael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Schlundt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freshwater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PIRATA </a:t>
            </a:r>
            <a:r>
              <a:rPr lang="de-DE" baseline="0" dirty="0" err="1" smtClean="0"/>
              <a:t>buoy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freshwater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evaporation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precipitation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rather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. His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gets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saline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excessive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evaporation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entrainment</a:t>
            </a:r>
            <a:r>
              <a:rPr lang="de-DE" baseline="0" dirty="0" smtClean="0"/>
              <a:t>, meridional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salt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Freshening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achieved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eddy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zonal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extremely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10°W.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due 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large zonal </a:t>
            </a:r>
            <a:r>
              <a:rPr lang="de-DE" baseline="0" dirty="0" err="1" smtClean="0"/>
              <a:t>salinity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gradients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insufficient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coverage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71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salinity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tendency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slight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salinification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23°W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10°W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residual.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obviously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strong zonal </a:t>
            </a:r>
            <a:r>
              <a:rPr lang="de-DE" baseline="0" dirty="0" err="1" smtClean="0"/>
              <a:t>freshwater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large </a:t>
            </a:r>
            <a:r>
              <a:rPr lang="de-DE" baseline="0" dirty="0" err="1" smtClean="0"/>
              <a:t>salinity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gradients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insuffient</a:t>
            </a:r>
            <a:r>
              <a:rPr lang="de-DE" baseline="0" dirty="0" smtClean="0"/>
              <a:t> MLS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salinification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salt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salt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dominating</a:t>
            </a:r>
            <a:r>
              <a:rPr lang="de-DE" baseline="0" dirty="0" smtClean="0"/>
              <a:t>. So also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salinity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component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cruical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71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....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diapycnal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accomplished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gliders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parametrization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schemes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quantity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386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13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Another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uncertainty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monthly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velocities</a:t>
            </a:r>
            <a:r>
              <a:rPr lang="de-DE" baseline="0" dirty="0" smtClean="0"/>
              <a:t>. </a:t>
            </a:r>
            <a:endParaRPr lang="de-DE" dirty="0" smtClean="0"/>
          </a:p>
          <a:p>
            <a:endParaRPr lang="de-DE" dirty="0" smtClean="0"/>
          </a:p>
          <a:p>
            <a:r>
              <a:rPr lang="de-DE" baseline="0" dirty="0" smtClean="0"/>
              <a:t>As a </a:t>
            </a:r>
            <a:r>
              <a:rPr lang="de-DE" baseline="0" dirty="0" err="1" smtClean="0"/>
              <a:t>reminder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23°W,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velocity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climatlogy</a:t>
            </a:r>
            <a:r>
              <a:rPr lang="de-DE" baseline="0" dirty="0" smtClean="0"/>
              <a:t>, in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drifter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ARGO </a:t>
            </a:r>
            <a:r>
              <a:rPr lang="de-DE" baseline="0" dirty="0" err="1" smtClean="0"/>
              <a:t>estimates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monthly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velocities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OSCAR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derived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, wind stress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SST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...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drifter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climatology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Lumpkin.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separately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3 different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uncertainty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agree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velocities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depending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sufficiently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resolved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547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894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baseline="0" dirty="0" smtClean="0"/>
              <a:t>diapycnal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in June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summarized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find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elevated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find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95 Wm^2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off </a:t>
            </a:r>
            <a:r>
              <a:rPr lang="de-DE" baseline="0" dirty="0" err="1" smtClean="0"/>
              <a:t>equatorial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pointed</a:t>
            </a:r>
            <a:r>
              <a:rPr lang="de-DE" baseline="0" dirty="0" smtClean="0"/>
              <a:t> out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western </a:t>
            </a:r>
            <a:r>
              <a:rPr lang="de-DE" baseline="0" dirty="0" err="1" smtClean="0"/>
              <a:t>equatorial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reaches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maximum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25 Wm^2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736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</a:t>
            </a:r>
            <a:r>
              <a:rPr lang="de-DE" baseline="0" dirty="0" smtClean="0"/>
              <a:t> September </a:t>
            </a:r>
            <a:r>
              <a:rPr lang="de-DE" baseline="0" dirty="0" err="1" smtClean="0"/>
              <a:t>maximum</a:t>
            </a:r>
            <a:r>
              <a:rPr lang="de-DE" baseline="0" dirty="0" smtClean="0"/>
              <a:t> 60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western </a:t>
            </a:r>
            <a:r>
              <a:rPr lang="de-DE" baseline="0" dirty="0" err="1" smtClean="0"/>
              <a:t>equatorial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east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31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The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Tongue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shortly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named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maximum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west African </a:t>
            </a:r>
            <a:r>
              <a:rPr lang="de-DE" baseline="0" dirty="0" err="1" smtClean="0"/>
              <a:t>coast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25°W.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on 10°W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a 10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timeseries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monthly</a:t>
            </a:r>
            <a:r>
              <a:rPr lang="de-DE" baseline="0" dirty="0" smtClean="0"/>
              <a:t> SSTs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inter-</a:t>
            </a:r>
            <a:r>
              <a:rPr lang="de-DE" baseline="0" dirty="0" err="1" smtClean="0"/>
              <a:t>annual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strength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onset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rainfall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anomalies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adjacent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continents,however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dominating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timeseries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cycle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. SSTs </a:t>
            </a:r>
            <a:r>
              <a:rPr lang="de-DE" baseline="0" dirty="0" err="1" smtClean="0"/>
              <a:t>drop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6°C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April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?. A </a:t>
            </a:r>
            <a:r>
              <a:rPr lang="de-DE" baseline="0" dirty="0" err="1" smtClean="0"/>
              <a:t>common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tackle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87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inferred</a:t>
            </a:r>
            <a:r>
              <a:rPr lang="de-DE" baseline="0" dirty="0" smtClean="0"/>
              <a:t> diapycnal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insert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refined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1709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52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497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65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10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, </a:t>
            </a:r>
            <a:r>
              <a:rPr lang="de-DE" dirty="0" err="1" smtClean="0"/>
              <a:t>Foltz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collegues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seasonal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35°W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 outside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her) </a:t>
            </a:r>
            <a:r>
              <a:rPr lang="de-DE" baseline="0" dirty="0" err="1" smtClean="0"/>
              <a:t>closely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. But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10°W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equator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a large residual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storage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Besides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insufficiently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resolved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neglected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turbulence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magnitude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Concerning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873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 extensive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collected</a:t>
            </a:r>
            <a:r>
              <a:rPr lang="de-DE" baseline="0" dirty="0" smtClean="0"/>
              <a:t> on 11 </a:t>
            </a:r>
            <a:r>
              <a:rPr lang="de-DE" baseline="0" dirty="0" err="1" smtClean="0"/>
              <a:t>cruises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seasons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repeated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regional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in turbulent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2000 </a:t>
            </a:r>
            <a:r>
              <a:rPr lang="de-DE" baseline="0" dirty="0" err="1" smtClean="0"/>
              <a:t>Microstructure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stations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Additionally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horizontal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monitored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board</a:t>
            </a:r>
            <a:r>
              <a:rPr lang="de-DE" baseline="0" dirty="0" smtClean="0"/>
              <a:t> ADCPs. </a:t>
            </a:r>
            <a:r>
              <a:rPr lang="de-DE" baseline="0" dirty="0" err="1" smtClean="0"/>
              <a:t>Microstructure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a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5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So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microstructure</a:t>
            </a:r>
            <a:r>
              <a:rPr lang="de-DE" dirty="0" smtClean="0"/>
              <a:t> </a:t>
            </a:r>
            <a:r>
              <a:rPr lang="de-DE" baseline="0" dirty="0" err="1" smtClean="0"/>
              <a:t>profiler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CTD </a:t>
            </a:r>
            <a:r>
              <a:rPr lang="de-DE" baseline="0" dirty="0" err="1" smtClean="0"/>
              <a:t>sensors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velocity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shear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velocity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dissipation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turbulent </a:t>
            </a:r>
            <a:r>
              <a:rPr lang="de-DE" baseline="0" dirty="0" err="1" smtClean="0"/>
              <a:t>kinetic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integrating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diffusivities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fluxes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76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Just a </a:t>
            </a:r>
            <a:r>
              <a:rPr lang="de-DE" dirty="0" err="1" smtClean="0"/>
              <a:t>short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illustration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understand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intenstify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exemplary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along</a:t>
            </a:r>
            <a:r>
              <a:rPr lang="de-DE" baseline="0" dirty="0" smtClean="0"/>
              <a:t> 10°W. </a:t>
            </a:r>
          </a:p>
          <a:p>
            <a:r>
              <a:rPr lang="de-DE" baseline="0" dirty="0" smtClean="0"/>
              <a:t>The regional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background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stratification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corresponding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pattern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diapycnal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losses</a:t>
            </a:r>
            <a:r>
              <a:rPr lang="de-DE" baseline="0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88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diapycnal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tropical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Atlantic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. As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profile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divergent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increasing</a:t>
            </a:r>
            <a:r>
              <a:rPr lang="de-DE" baseline="0" dirty="0" smtClean="0"/>
              <a:t> in absolute </a:t>
            </a:r>
            <a:r>
              <a:rPr lang="de-DE" baseline="0" dirty="0" err="1" smtClean="0"/>
              <a:t>magnitude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towards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base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overlying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decreasing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ML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diapycnal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narrow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layer</a:t>
            </a:r>
            <a:r>
              <a:rPr lang="de-DE" baseline="0" dirty="0" smtClean="0"/>
              <a:t>. These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seasons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refined</a:t>
            </a:r>
            <a:r>
              <a:rPr lang="de-DE" baseline="0" dirty="0" smtClean="0"/>
              <a:t> ML </a:t>
            </a:r>
            <a:r>
              <a:rPr lang="de-DE" baseline="0" dirty="0" err="1" smtClean="0"/>
              <a:t>heat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budgets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8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The </a:t>
            </a:r>
            <a:r>
              <a:rPr lang="de-DE" baseline="0" dirty="0" err="1" smtClean="0"/>
              <a:t>budgets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4 PIRATA </a:t>
            </a:r>
            <a:r>
              <a:rPr lang="de-DE" baseline="0" dirty="0" err="1" smtClean="0"/>
              <a:t>buoy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oceaniv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monitored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reolstuion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10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concentrate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ACT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SSTs </a:t>
            </a:r>
            <a:r>
              <a:rPr lang="de-DE" baseline="0" dirty="0" err="1" smtClean="0"/>
              <a:t>strongly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drop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CF5FF-D2A5-4778-B2EE-4E87831553D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48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49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1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77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3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23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87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6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3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B977-21B6-4A99-B573-4D52317E6B09}" type="datetimeFigureOut">
              <a:rPr lang="de-DE" smtClean="0"/>
              <a:t>08.10.2014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166-28F5-4A00-A212-8922C592EE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0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0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1.xml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3.xml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.docx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6.xml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7.xml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10.docx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11.docx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21.jpe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0.jpeg"/><Relationship Id="rId9" Type="http://schemas.openxmlformats.org/officeDocument/2006/relationships/image" Target="../media/image16.wmf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logo_EN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1368152" cy="74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141782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latin typeface="Arial"/>
                <a:cs typeface="Arial"/>
              </a:rPr>
              <a:t>Mixed </a:t>
            </a:r>
            <a:r>
              <a:rPr lang="en-GB" sz="2800" b="1" dirty="0" smtClean="0">
                <a:latin typeface="Arial"/>
                <a:cs typeface="Arial"/>
              </a:rPr>
              <a:t>layer</a:t>
            </a:r>
            <a:r>
              <a:rPr lang="de-DE" sz="2800" b="1" dirty="0" smtClean="0">
                <a:latin typeface="Arial"/>
                <a:cs typeface="Arial"/>
              </a:rPr>
              <a:t> </a:t>
            </a:r>
            <a:r>
              <a:rPr lang="de-DE" sz="2800" b="1" dirty="0" err="1" smtClean="0">
                <a:latin typeface="Arial"/>
                <a:cs typeface="Arial"/>
              </a:rPr>
              <a:t>heat</a:t>
            </a:r>
            <a:r>
              <a:rPr lang="de-DE" sz="2800" b="1" dirty="0" smtClean="0">
                <a:latin typeface="Arial"/>
                <a:cs typeface="Arial"/>
              </a:rPr>
              <a:t> </a:t>
            </a:r>
            <a:r>
              <a:rPr lang="de-DE" sz="2800" b="1" dirty="0" err="1" smtClean="0">
                <a:latin typeface="Arial"/>
                <a:cs typeface="Arial"/>
              </a:rPr>
              <a:t>and</a:t>
            </a:r>
            <a:r>
              <a:rPr lang="de-DE" sz="2800" b="1" dirty="0" smtClean="0">
                <a:latin typeface="Arial"/>
                <a:cs typeface="Arial"/>
              </a:rPr>
              <a:t> </a:t>
            </a:r>
            <a:r>
              <a:rPr lang="de-DE" sz="2800" b="1" dirty="0" err="1" smtClean="0">
                <a:latin typeface="Arial"/>
                <a:cs typeface="Arial"/>
              </a:rPr>
              <a:t>freshwater</a:t>
            </a:r>
            <a:r>
              <a:rPr lang="de-DE" sz="2800" b="1" dirty="0" smtClean="0">
                <a:latin typeface="Arial"/>
                <a:cs typeface="Arial"/>
              </a:rPr>
              <a:t> </a:t>
            </a:r>
            <a:r>
              <a:rPr lang="de-DE" sz="2800" b="1" dirty="0" err="1" smtClean="0">
                <a:latin typeface="Arial"/>
                <a:cs typeface="Arial"/>
              </a:rPr>
              <a:t>budgets</a:t>
            </a:r>
            <a:r>
              <a:rPr lang="de-DE" sz="2800" b="1" dirty="0" smtClean="0">
                <a:latin typeface="Arial"/>
                <a:cs typeface="Arial"/>
              </a:rPr>
              <a:t>:</a:t>
            </a:r>
            <a:br>
              <a:rPr lang="de-DE" sz="2800" b="1" dirty="0" smtClean="0">
                <a:latin typeface="Arial"/>
                <a:cs typeface="Arial"/>
              </a:rPr>
            </a:br>
            <a:r>
              <a:rPr lang="de-DE" sz="2800" b="1" dirty="0" err="1" smtClean="0">
                <a:latin typeface="Arial"/>
                <a:cs typeface="Arial"/>
              </a:rPr>
              <a:t>Improvements</a:t>
            </a:r>
            <a:r>
              <a:rPr lang="de-DE" sz="2800" b="1" dirty="0" smtClean="0">
                <a:latin typeface="Arial"/>
                <a:cs typeface="Arial"/>
              </a:rPr>
              <a:t> </a:t>
            </a:r>
            <a:r>
              <a:rPr lang="de-DE" sz="2800" b="1" dirty="0" err="1" smtClean="0">
                <a:latin typeface="Arial"/>
                <a:cs typeface="Arial"/>
              </a:rPr>
              <a:t>during</a:t>
            </a:r>
            <a:r>
              <a:rPr lang="de-DE" sz="2800" b="1" dirty="0" smtClean="0">
                <a:latin typeface="Arial"/>
                <a:cs typeface="Arial"/>
              </a:rPr>
              <a:t> TACE</a:t>
            </a:r>
            <a:endParaRPr lang="de-DE" sz="2800" b="1" dirty="0">
              <a:latin typeface="Arial"/>
              <a:cs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3704" y="3573016"/>
            <a:ext cx="8506768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Rebecca Hummels</a:t>
            </a:r>
            <a:r>
              <a:rPr lang="de-DE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Marcus Dengler</a:t>
            </a:r>
            <a:r>
              <a:rPr lang="de-DE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Peter Brandt</a:t>
            </a:r>
            <a:r>
              <a:rPr lang="de-DE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Michael Schlundt</a:t>
            </a:r>
            <a:r>
              <a:rPr lang="de-DE" sz="2000" baseline="30000" dirty="0"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de-DE" baseline="30000" dirty="0">
                <a:latin typeface="Arial" pitchFamily="34" charset="0"/>
                <a:cs typeface="Arial" pitchFamily="34" charset="0"/>
              </a:rPr>
              <a:t> 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15000"/>
              </a:lnSpc>
            </a:pPr>
            <a:r>
              <a:rPr lang="de-DE" sz="1600" baseline="30000" dirty="0">
                <a:latin typeface="Arial" pitchFamily="34" charset="0"/>
                <a:cs typeface="Arial" pitchFamily="34" charset="0"/>
              </a:rPr>
              <a:t>  </a:t>
            </a:r>
            <a:endParaRPr lang="de-DE" sz="1600" baseline="300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15000"/>
              </a:lnSpc>
            </a:pPr>
            <a:r>
              <a:rPr lang="de-DE" sz="1600" baseline="30000" dirty="0" smtClean="0">
                <a:latin typeface="Arial" pitchFamily="34" charset="0"/>
                <a:cs typeface="Arial" pitchFamily="34" charset="0"/>
              </a:rPr>
              <a:t>  1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GEOMAR Helmholtz Zentrum für Ozeanforschung, </a:t>
            </a:r>
            <a:r>
              <a:rPr lang="de-DE" sz="1600" i="1" dirty="0">
                <a:latin typeface="Arial" pitchFamily="34" charset="0"/>
                <a:cs typeface="Arial" pitchFamily="34" charset="0"/>
              </a:rPr>
              <a:t>Kiel, Germany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1600" baseline="30000" dirty="0">
                <a:latin typeface="Arial" pitchFamily="34" charset="0"/>
                <a:cs typeface="Arial" pitchFamily="34" charset="0"/>
              </a:rPr>
              <a:t>     </a:t>
            </a:r>
            <a:endParaRPr lang="de-DE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6309320"/>
            <a:ext cx="8713787" cy="3397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Ocean Sciences Meeting </a:t>
            </a:r>
            <a:r>
              <a:rPr lang="en-US" sz="1400" dirty="0" smtClean="0">
                <a:latin typeface="+mj-lt"/>
                <a:cs typeface="+mn-cs"/>
              </a:rPr>
              <a:t>2014, Honolulu, Hawaii USA,  26.02.2014</a:t>
            </a:r>
            <a:endParaRPr lang="en-US" sz="1400" dirty="0">
              <a:latin typeface="+mj-lt"/>
              <a:cs typeface="+mn-cs"/>
            </a:endParaRPr>
          </a:p>
        </p:txBody>
      </p:sp>
      <p:pic>
        <p:nvPicPr>
          <p:cNvPr id="7" name="Bild 6" descr="RACE_Log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13176"/>
            <a:ext cx="2016224" cy="5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35496" y="548680"/>
            <a:ext cx="9451835" cy="4886048"/>
            <a:chOff x="72008" y="548680"/>
            <a:chExt cx="9451835" cy="4886048"/>
          </a:xfrm>
        </p:grpSpPr>
        <p:pic>
          <p:nvPicPr>
            <p:cNvPr id="2" name="Bild 1" descr="23_heat_stor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472" y="1484784"/>
              <a:ext cx="5275371" cy="394994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39552" y="548680"/>
              <a:ext cx="792088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72008" y="1052736"/>
              <a:ext cx="1259632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6192688" y="1800000"/>
              <a:ext cx="1296144" cy="320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24311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Bild 69" descr="23_heat_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5275371" cy="394994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51984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-36512" y="764704"/>
            <a:ext cx="10225136" cy="4989747"/>
            <a:chOff x="107504" y="764704"/>
            <a:chExt cx="10225136" cy="4989747"/>
          </a:xfrm>
        </p:grpSpPr>
        <p:pic>
          <p:nvPicPr>
            <p:cNvPr id="19" name="Bild 18" descr="23_net_hf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710680"/>
              <a:ext cx="4680520" cy="349286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1475656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547664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699792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sp>
        <p:nvSpPr>
          <p:cNvPr id="71" name="Rechteck 70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/>
          <p:cNvSpPr/>
          <p:nvPr/>
        </p:nvSpPr>
        <p:spPr>
          <a:xfrm>
            <a:off x="6156176" y="1800000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0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38" descr="23_heat_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5275371" cy="3949944"/>
          </a:xfrm>
          <a:prstGeom prst="rect">
            <a:avLst/>
          </a:prstGeom>
        </p:spPr>
      </p:pic>
      <p:grpSp>
        <p:nvGrpSpPr>
          <p:cNvPr id="60" name="Gruppierung 59"/>
          <p:cNvGrpSpPr/>
          <p:nvPr/>
        </p:nvGrpSpPr>
        <p:grpSpPr>
          <a:xfrm>
            <a:off x="-36512" y="764704"/>
            <a:ext cx="6480720" cy="5832648"/>
            <a:chOff x="107504" y="764704"/>
            <a:chExt cx="6480720" cy="5832648"/>
          </a:xfrm>
        </p:grpSpPr>
        <p:pic>
          <p:nvPicPr>
            <p:cNvPr id="36" name="Bild 35" descr="23_ad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700808"/>
              <a:ext cx="4687268" cy="3497895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2699792" y="1196752"/>
              <a:ext cx="1224136" cy="50405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2771800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979712" y="764704"/>
              <a:ext cx="1080120" cy="43204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979712" y="764704"/>
              <a:ext cx="1080120" cy="432048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699792" y="595102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z</a:t>
              </a:r>
              <a:r>
                <a:rPr lang="de-DE" dirty="0" smtClean="0">
                  <a:latin typeface="Arial"/>
                  <a:cs typeface="Arial"/>
                </a:rPr>
                <a:t>onal </a:t>
              </a:r>
              <a:r>
                <a:rPr lang="de-DE" dirty="0" err="1">
                  <a:latin typeface="Arial"/>
                  <a:cs typeface="Arial"/>
                </a:rPr>
                <a:t>and</a:t>
              </a:r>
              <a:r>
                <a:rPr lang="de-DE" dirty="0">
                  <a:latin typeface="Arial"/>
                  <a:cs typeface="Arial"/>
                </a:rPr>
                <a:t> meridional </a:t>
              </a:r>
              <a:r>
                <a:rPr lang="de-DE" dirty="0" err="1">
                  <a:latin typeface="Arial"/>
                  <a:cs typeface="Arial"/>
                </a:rPr>
                <a:t>heat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  <a:p>
              <a:endParaRPr lang="de-DE" dirty="0"/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05955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kument" r:id="rId8" imgW="5765800" imgH="495300" progId="Word.Document.12">
                  <p:embed/>
                </p:oleObj>
              </mc:Choice>
              <mc:Fallback>
                <p:oleObj name="Dokument" r:id="rId8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1331640" y="764704"/>
            <a:ext cx="8856984" cy="4989747"/>
            <a:chOff x="1331640" y="764704"/>
            <a:chExt cx="8856984" cy="4989747"/>
          </a:xfrm>
        </p:grpSpPr>
        <p:sp>
          <p:nvSpPr>
            <p:cNvPr id="27" name="Oval 26"/>
            <p:cNvSpPr/>
            <p:nvPr/>
          </p:nvSpPr>
          <p:spPr>
            <a:xfrm>
              <a:off x="1331640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403648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55776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sp>
        <p:nvSpPr>
          <p:cNvPr id="51" name="Rechteck 50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6156176" y="1800000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38" descr="23_heat_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5275371" cy="394994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00922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1331640" y="764704"/>
            <a:ext cx="8856984" cy="4989747"/>
            <a:chOff x="1331640" y="764704"/>
            <a:chExt cx="8856984" cy="4989747"/>
          </a:xfrm>
        </p:grpSpPr>
        <p:sp>
          <p:nvSpPr>
            <p:cNvPr id="27" name="Oval 26"/>
            <p:cNvSpPr/>
            <p:nvPr/>
          </p:nvSpPr>
          <p:spPr>
            <a:xfrm>
              <a:off x="1331640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403648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55776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1835696" y="764704"/>
            <a:ext cx="4608512" cy="5832648"/>
            <a:chOff x="1835696" y="764704"/>
            <a:chExt cx="4608512" cy="5832648"/>
          </a:xfrm>
        </p:grpSpPr>
        <p:sp>
          <p:nvSpPr>
            <p:cNvPr id="37" name="Oval 36"/>
            <p:cNvSpPr/>
            <p:nvPr/>
          </p:nvSpPr>
          <p:spPr>
            <a:xfrm>
              <a:off x="2555776" y="1196752"/>
              <a:ext cx="1224136" cy="50405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2627784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555776" y="595102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z</a:t>
              </a:r>
              <a:r>
                <a:rPr lang="de-DE" dirty="0" smtClean="0">
                  <a:latin typeface="Arial"/>
                  <a:cs typeface="Arial"/>
                </a:rPr>
                <a:t>onal </a:t>
              </a:r>
              <a:r>
                <a:rPr lang="de-DE" dirty="0" err="1">
                  <a:latin typeface="Arial"/>
                  <a:cs typeface="Arial"/>
                </a:rPr>
                <a:t>and</a:t>
              </a:r>
              <a:r>
                <a:rPr lang="de-DE" dirty="0">
                  <a:latin typeface="Arial"/>
                  <a:cs typeface="Arial"/>
                </a:rPr>
                <a:t> meridional </a:t>
              </a:r>
              <a:r>
                <a:rPr lang="de-DE" dirty="0" err="1">
                  <a:latin typeface="Arial"/>
                  <a:cs typeface="Arial"/>
                </a:rPr>
                <a:t>heat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  <a:p>
              <a:endParaRPr lang="de-DE" dirty="0"/>
            </a:p>
          </p:txBody>
        </p:sp>
      </p:grpSp>
      <p:grpSp>
        <p:nvGrpSpPr>
          <p:cNvPr id="67" name="Gruppierung 66"/>
          <p:cNvGrpSpPr/>
          <p:nvPr/>
        </p:nvGrpSpPr>
        <p:grpSpPr>
          <a:xfrm>
            <a:off x="-36512" y="764704"/>
            <a:ext cx="7056784" cy="4989747"/>
            <a:chOff x="107504" y="764704"/>
            <a:chExt cx="7056784" cy="4989747"/>
          </a:xfrm>
        </p:grpSpPr>
        <p:sp>
          <p:nvSpPr>
            <p:cNvPr id="44" name="Textfeld 43"/>
            <p:cNvSpPr txBox="1"/>
            <p:nvPr/>
          </p:nvSpPr>
          <p:spPr>
            <a:xfrm>
              <a:off x="4788024" y="5385119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, </a:t>
              </a:r>
              <a:r>
                <a:rPr lang="de-DE" dirty="0" err="1">
                  <a:latin typeface="Arial"/>
                  <a:cs typeface="Arial"/>
                </a:rPr>
                <a:t>eddy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059832" y="764704"/>
              <a:ext cx="122413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Bild 42" descr="23_eddy_adv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700808"/>
              <a:ext cx="4687268" cy="3497895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3923928" y="1196752"/>
              <a:ext cx="158417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Rechteck 50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6156176" y="1800000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4211960" y="1484784"/>
            <a:ext cx="5275371" cy="3949944"/>
            <a:chOff x="4355976" y="1484784"/>
            <a:chExt cx="5275371" cy="3949944"/>
          </a:xfrm>
        </p:grpSpPr>
        <p:pic>
          <p:nvPicPr>
            <p:cNvPr id="39" name="Bild 38" descr="23_heat_stor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484784"/>
              <a:ext cx="5275371" cy="3949944"/>
            </a:xfrm>
            <a:prstGeom prst="rect">
              <a:avLst/>
            </a:prstGeom>
          </p:spPr>
        </p:pic>
        <p:sp>
          <p:nvSpPr>
            <p:cNvPr id="52" name="Rechteck 51"/>
            <p:cNvSpPr/>
            <p:nvPr/>
          </p:nvSpPr>
          <p:spPr>
            <a:xfrm>
              <a:off x="6300192" y="1800000"/>
              <a:ext cx="1296144" cy="320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92247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1331640" y="764704"/>
            <a:ext cx="8856984" cy="4989747"/>
            <a:chOff x="1331640" y="764704"/>
            <a:chExt cx="8856984" cy="4989747"/>
          </a:xfrm>
        </p:grpSpPr>
        <p:sp>
          <p:nvSpPr>
            <p:cNvPr id="27" name="Oval 26"/>
            <p:cNvSpPr/>
            <p:nvPr/>
          </p:nvSpPr>
          <p:spPr>
            <a:xfrm>
              <a:off x="1331640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403648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55776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1835696" y="764704"/>
            <a:ext cx="4608512" cy="5832648"/>
            <a:chOff x="1835696" y="764704"/>
            <a:chExt cx="4608512" cy="5832648"/>
          </a:xfrm>
        </p:grpSpPr>
        <p:sp>
          <p:nvSpPr>
            <p:cNvPr id="37" name="Oval 36"/>
            <p:cNvSpPr/>
            <p:nvPr/>
          </p:nvSpPr>
          <p:spPr>
            <a:xfrm>
              <a:off x="2555776" y="1196752"/>
              <a:ext cx="1224136" cy="50405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2627784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555776" y="595102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z</a:t>
              </a:r>
              <a:r>
                <a:rPr lang="de-DE" dirty="0" smtClean="0">
                  <a:latin typeface="Arial"/>
                  <a:cs typeface="Arial"/>
                </a:rPr>
                <a:t>onal </a:t>
              </a:r>
              <a:r>
                <a:rPr lang="de-DE" dirty="0" err="1">
                  <a:latin typeface="Arial"/>
                  <a:cs typeface="Arial"/>
                </a:rPr>
                <a:t>and</a:t>
              </a:r>
              <a:r>
                <a:rPr lang="de-DE" dirty="0">
                  <a:latin typeface="Arial"/>
                  <a:cs typeface="Arial"/>
                </a:rPr>
                <a:t> meridional </a:t>
              </a:r>
              <a:r>
                <a:rPr lang="de-DE" dirty="0" err="1">
                  <a:latin typeface="Arial"/>
                  <a:cs typeface="Arial"/>
                </a:rPr>
                <a:t>heat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  <a:p>
              <a:endParaRPr lang="de-DE" dirty="0"/>
            </a:p>
          </p:txBody>
        </p:sp>
      </p:grpSp>
      <p:grpSp>
        <p:nvGrpSpPr>
          <p:cNvPr id="67" name="Gruppierung 66"/>
          <p:cNvGrpSpPr/>
          <p:nvPr/>
        </p:nvGrpSpPr>
        <p:grpSpPr>
          <a:xfrm>
            <a:off x="2915816" y="764704"/>
            <a:ext cx="4104456" cy="4989747"/>
            <a:chOff x="2915816" y="764704"/>
            <a:chExt cx="4104456" cy="4989747"/>
          </a:xfrm>
        </p:grpSpPr>
        <p:sp>
          <p:nvSpPr>
            <p:cNvPr id="44" name="Textfeld 43"/>
            <p:cNvSpPr txBox="1"/>
            <p:nvPr/>
          </p:nvSpPr>
          <p:spPr>
            <a:xfrm>
              <a:off x="4644008" y="5385119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, </a:t>
              </a:r>
              <a:r>
                <a:rPr lang="de-DE" dirty="0" err="1">
                  <a:latin typeface="Arial"/>
                  <a:cs typeface="Arial"/>
                </a:rPr>
                <a:t>eddy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15816" y="764704"/>
              <a:ext cx="122413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/>
            <p:cNvSpPr/>
            <p:nvPr/>
          </p:nvSpPr>
          <p:spPr>
            <a:xfrm>
              <a:off x="3779912" y="1196752"/>
              <a:ext cx="158417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7" name="Bild 46" descr="23_entrai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00808"/>
            <a:ext cx="4687268" cy="3497895"/>
          </a:xfrm>
          <a:prstGeom prst="rect">
            <a:avLst/>
          </a:prstGeom>
        </p:spPr>
      </p:pic>
      <p:grpSp>
        <p:nvGrpSpPr>
          <p:cNvPr id="68" name="Gruppierung 67"/>
          <p:cNvGrpSpPr/>
          <p:nvPr/>
        </p:nvGrpSpPr>
        <p:grpSpPr>
          <a:xfrm>
            <a:off x="4211960" y="764704"/>
            <a:ext cx="3816424" cy="5553908"/>
            <a:chOff x="4211960" y="764704"/>
            <a:chExt cx="3816424" cy="5553908"/>
          </a:xfrm>
        </p:grpSpPr>
        <p:sp>
          <p:nvSpPr>
            <p:cNvPr id="48" name="Textfeld 47"/>
            <p:cNvSpPr txBox="1"/>
            <p:nvPr/>
          </p:nvSpPr>
          <p:spPr>
            <a:xfrm>
              <a:off x="6228184" y="59492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</a:t>
              </a:r>
              <a:r>
                <a:rPr lang="de-DE" dirty="0" err="1" smtClean="0">
                  <a:latin typeface="Arial"/>
                  <a:cs typeface="Arial"/>
                </a:rPr>
                <a:t>entrainment</a:t>
              </a:r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292080" y="1196752"/>
              <a:ext cx="1368152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/>
            <p:cNvSpPr/>
            <p:nvPr/>
          </p:nvSpPr>
          <p:spPr>
            <a:xfrm>
              <a:off x="4211960" y="764704"/>
              <a:ext cx="1584176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Rechteck 50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6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 38" descr="23_heat_stor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4"/>
            <a:ext cx="5275371" cy="3949944"/>
          </a:xfrm>
          <a:prstGeom prst="rect">
            <a:avLst/>
          </a:prstGeom>
        </p:spPr>
      </p:pic>
      <p:grpSp>
        <p:nvGrpSpPr>
          <p:cNvPr id="64" name="Gruppierung 63"/>
          <p:cNvGrpSpPr/>
          <p:nvPr/>
        </p:nvGrpSpPr>
        <p:grpSpPr>
          <a:xfrm>
            <a:off x="-36512" y="764704"/>
            <a:ext cx="10369152" cy="5544616"/>
            <a:chOff x="107504" y="836712"/>
            <a:chExt cx="10369152" cy="5544616"/>
          </a:xfrm>
        </p:grpSpPr>
        <p:pic>
          <p:nvPicPr>
            <p:cNvPr id="53" name="Bild 52" descr="23_t_hf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772816"/>
              <a:ext cx="4687268" cy="3497895"/>
            </a:xfrm>
            <a:prstGeom prst="rect">
              <a:avLst/>
            </a:prstGeom>
          </p:spPr>
        </p:pic>
        <p:sp>
          <p:nvSpPr>
            <p:cNvPr id="54" name="Textfeld 53"/>
            <p:cNvSpPr txBox="1"/>
            <p:nvPr/>
          </p:nvSpPr>
          <p:spPr>
            <a:xfrm>
              <a:off x="7740352" y="601199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diapycnal</a:t>
              </a: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732240" y="1268760"/>
              <a:ext cx="23397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Oval 55"/>
            <p:cNvSpPr/>
            <p:nvPr/>
          </p:nvSpPr>
          <p:spPr>
            <a:xfrm>
              <a:off x="5940152" y="836712"/>
              <a:ext cx="5040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0510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Dokument" r:id="rId8" imgW="5765800" imgH="495300" progId="Word.Document.12">
                  <p:embed/>
                </p:oleObj>
              </mc:Choice>
              <mc:Fallback>
                <p:oleObj name="Dokument" r:id="rId8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1331640" y="764704"/>
            <a:ext cx="8856984" cy="4989747"/>
            <a:chOff x="1331640" y="764704"/>
            <a:chExt cx="8856984" cy="4989747"/>
          </a:xfrm>
        </p:grpSpPr>
        <p:sp>
          <p:nvSpPr>
            <p:cNvPr id="27" name="Oval 26"/>
            <p:cNvSpPr/>
            <p:nvPr/>
          </p:nvSpPr>
          <p:spPr>
            <a:xfrm>
              <a:off x="1331640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403648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55776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1835696" y="764704"/>
            <a:ext cx="4608512" cy="5832648"/>
            <a:chOff x="1835696" y="764704"/>
            <a:chExt cx="4608512" cy="5832648"/>
          </a:xfrm>
        </p:grpSpPr>
        <p:sp>
          <p:nvSpPr>
            <p:cNvPr id="37" name="Oval 36"/>
            <p:cNvSpPr/>
            <p:nvPr/>
          </p:nvSpPr>
          <p:spPr>
            <a:xfrm>
              <a:off x="2555776" y="1196752"/>
              <a:ext cx="1224136" cy="50405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2627784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555776" y="595102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z</a:t>
              </a:r>
              <a:r>
                <a:rPr lang="de-DE" dirty="0" smtClean="0">
                  <a:latin typeface="Arial"/>
                  <a:cs typeface="Arial"/>
                </a:rPr>
                <a:t>onal </a:t>
              </a:r>
              <a:r>
                <a:rPr lang="de-DE" dirty="0" err="1">
                  <a:latin typeface="Arial"/>
                  <a:cs typeface="Arial"/>
                </a:rPr>
                <a:t>and</a:t>
              </a:r>
              <a:r>
                <a:rPr lang="de-DE" dirty="0">
                  <a:latin typeface="Arial"/>
                  <a:cs typeface="Arial"/>
                </a:rPr>
                <a:t> meridional </a:t>
              </a:r>
              <a:r>
                <a:rPr lang="de-DE" dirty="0" err="1">
                  <a:latin typeface="Arial"/>
                  <a:cs typeface="Arial"/>
                </a:rPr>
                <a:t>heat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  <a:p>
              <a:endParaRPr lang="de-DE" dirty="0"/>
            </a:p>
          </p:txBody>
        </p:sp>
      </p:grpSp>
      <p:grpSp>
        <p:nvGrpSpPr>
          <p:cNvPr id="68" name="Gruppierung 67"/>
          <p:cNvGrpSpPr/>
          <p:nvPr/>
        </p:nvGrpSpPr>
        <p:grpSpPr>
          <a:xfrm>
            <a:off x="4211960" y="764704"/>
            <a:ext cx="3816424" cy="5553908"/>
            <a:chOff x="4211960" y="764704"/>
            <a:chExt cx="3816424" cy="5553908"/>
          </a:xfrm>
        </p:grpSpPr>
        <p:sp>
          <p:nvSpPr>
            <p:cNvPr id="48" name="Textfeld 47"/>
            <p:cNvSpPr txBox="1"/>
            <p:nvPr/>
          </p:nvSpPr>
          <p:spPr>
            <a:xfrm>
              <a:off x="6228184" y="59492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</a:t>
              </a:r>
              <a:r>
                <a:rPr lang="de-DE" dirty="0" err="1" smtClean="0">
                  <a:latin typeface="Arial"/>
                  <a:cs typeface="Arial"/>
                </a:rPr>
                <a:t>entrainment</a:t>
              </a:r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292080" y="1196752"/>
              <a:ext cx="1368152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/>
            <p:cNvSpPr/>
            <p:nvPr/>
          </p:nvSpPr>
          <p:spPr>
            <a:xfrm>
              <a:off x="4211960" y="764704"/>
              <a:ext cx="1584176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Rechteck 51"/>
          <p:cNvSpPr>
            <a:spLocks noChangeAspect="1"/>
          </p:cNvSpPr>
          <p:nvPr/>
        </p:nvSpPr>
        <p:spPr>
          <a:xfrm>
            <a:off x="6156176" y="1800000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/>
          <p:cNvSpPr/>
          <p:nvPr/>
        </p:nvSpPr>
        <p:spPr>
          <a:xfrm>
            <a:off x="2915816" y="764704"/>
            <a:ext cx="122413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/>
          <p:cNvSpPr/>
          <p:nvPr/>
        </p:nvSpPr>
        <p:spPr>
          <a:xfrm>
            <a:off x="3779912" y="1196752"/>
            <a:ext cx="158417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5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3_sum_with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95280"/>
            <a:ext cx="5275371" cy="394994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3038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1331640" y="764704"/>
            <a:ext cx="8856984" cy="4989747"/>
            <a:chOff x="1331640" y="764704"/>
            <a:chExt cx="8856984" cy="4989747"/>
          </a:xfrm>
        </p:grpSpPr>
        <p:sp>
          <p:nvSpPr>
            <p:cNvPr id="27" name="Oval 26"/>
            <p:cNvSpPr/>
            <p:nvPr/>
          </p:nvSpPr>
          <p:spPr>
            <a:xfrm>
              <a:off x="1331640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403648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55776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1835696" y="764704"/>
            <a:ext cx="4608512" cy="5832648"/>
            <a:chOff x="1835696" y="764704"/>
            <a:chExt cx="4608512" cy="5832648"/>
          </a:xfrm>
        </p:grpSpPr>
        <p:sp>
          <p:nvSpPr>
            <p:cNvPr id="37" name="Oval 36"/>
            <p:cNvSpPr/>
            <p:nvPr/>
          </p:nvSpPr>
          <p:spPr>
            <a:xfrm>
              <a:off x="2555776" y="1196752"/>
              <a:ext cx="1224136" cy="50405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2627784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555776" y="595102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z</a:t>
              </a:r>
              <a:r>
                <a:rPr lang="de-DE" dirty="0" smtClean="0">
                  <a:latin typeface="Arial"/>
                  <a:cs typeface="Arial"/>
                </a:rPr>
                <a:t>onal </a:t>
              </a:r>
              <a:r>
                <a:rPr lang="de-DE" dirty="0" err="1">
                  <a:latin typeface="Arial"/>
                  <a:cs typeface="Arial"/>
                </a:rPr>
                <a:t>and</a:t>
              </a:r>
              <a:r>
                <a:rPr lang="de-DE" dirty="0">
                  <a:latin typeface="Arial"/>
                  <a:cs typeface="Arial"/>
                </a:rPr>
                <a:t> meridional </a:t>
              </a:r>
              <a:r>
                <a:rPr lang="de-DE" dirty="0" err="1">
                  <a:latin typeface="Arial"/>
                  <a:cs typeface="Arial"/>
                </a:rPr>
                <a:t>heat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  <a:p>
              <a:endParaRPr lang="de-DE" dirty="0"/>
            </a:p>
          </p:txBody>
        </p:sp>
      </p:grpSp>
      <p:grpSp>
        <p:nvGrpSpPr>
          <p:cNvPr id="67" name="Gruppierung 66"/>
          <p:cNvGrpSpPr/>
          <p:nvPr/>
        </p:nvGrpSpPr>
        <p:grpSpPr>
          <a:xfrm>
            <a:off x="2915816" y="764704"/>
            <a:ext cx="4104456" cy="4989747"/>
            <a:chOff x="2915816" y="764704"/>
            <a:chExt cx="4104456" cy="4989747"/>
          </a:xfrm>
        </p:grpSpPr>
        <p:sp>
          <p:nvSpPr>
            <p:cNvPr id="44" name="Textfeld 43"/>
            <p:cNvSpPr txBox="1"/>
            <p:nvPr/>
          </p:nvSpPr>
          <p:spPr>
            <a:xfrm>
              <a:off x="4644008" y="5385119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, </a:t>
              </a:r>
              <a:r>
                <a:rPr lang="de-DE" dirty="0" err="1">
                  <a:latin typeface="Arial"/>
                  <a:cs typeface="Arial"/>
                </a:rPr>
                <a:t>eddy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15816" y="764704"/>
              <a:ext cx="122413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/>
            <p:cNvSpPr/>
            <p:nvPr/>
          </p:nvSpPr>
          <p:spPr>
            <a:xfrm>
              <a:off x="3779912" y="1196752"/>
              <a:ext cx="158417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" name="Gruppierung 67"/>
          <p:cNvGrpSpPr/>
          <p:nvPr/>
        </p:nvGrpSpPr>
        <p:grpSpPr>
          <a:xfrm>
            <a:off x="4211960" y="764704"/>
            <a:ext cx="3816424" cy="5553908"/>
            <a:chOff x="4211960" y="764704"/>
            <a:chExt cx="3816424" cy="5553908"/>
          </a:xfrm>
        </p:grpSpPr>
        <p:sp>
          <p:nvSpPr>
            <p:cNvPr id="48" name="Textfeld 47"/>
            <p:cNvSpPr txBox="1"/>
            <p:nvPr/>
          </p:nvSpPr>
          <p:spPr>
            <a:xfrm>
              <a:off x="6228184" y="59492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</a:t>
              </a:r>
              <a:r>
                <a:rPr lang="de-DE" dirty="0" err="1" smtClean="0">
                  <a:latin typeface="Arial"/>
                  <a:cs typeface="Arial"/>
                </a:rPr>
                <a:t>entrainment</a:t>
              </a:r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292080" y="1196752"/>
              <a:ext cx="1368152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/>
            <p:cNvSpPr/>
            <p:nvPr/>
          </p:nvSpPr>
          <p:spPr>
            <a:xfrm>
              <a:off x="4211960" y="764704"/>
              <a:ext cx="1584176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4" name="Gruppierung 63"/>
          <p:cNvGrpSpPr/>
          <p:nvPr/>
        </p:nvGrpSpPr>
        <p:grpSpPr>
          <a:xfrm>
            <a:off x="-36512" y="764704"/>
            <a:ext cx="10369152" cy="5544616"/>
            <a:chOff x="107504" y="836712"/>
            <a:chExt cx="10369152" cy="5544616"/>
          </a:xfrm>
        </p:grpSpPr>
        <p:pic>
          <p:nvPicPr>
            <p:cNvPr id="53" name="Bild 52" descr="23_t_hf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772816"/>
              <a:ext cx="4687268" cy="3497895"/>
            </a:xfrm>
            <a:prstGeom prst="rect">
              <a:avLst/>
            </a:prstGeom>
          </p:spPr>
        </p:pic>
        <p:sp>
          <p:nvSpPr>
            <p:cNvPr id="54" name="Textfeld 53"/>
            <p:cNvSpPr txBox="1"/>
            <p:nvPr/>
          </p:nvSpPr>
          <p:spPr>
            <a:xfrm>
              <a:off x="7740352" y="601199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diapycnal</a:t>
              </a: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732240" y="1268760"/>
              <a:ext cx="23397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Oval 55"/>
            <p:cNvSpPr/>
            <p:nvPr/>
          </p:nvSpPr>
          <p:spPr>
            <a:xfrm>
              <a:off x="5940152" y="836712"/>
              <a:ext cx="5040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Rechteck 50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615617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95280"/>
            <a:ext cx="5275370" cy="394994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25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9" y="-27383"/>
            <a:ext cx="1930952" cy="1152128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27584" y="540575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	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	</a:t>
            </a:r>
          </a:p>
          <a:p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36124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66" name="Gruppierung 65"/>
          <p:cNvGrpSpPr/>
          <p:nvPr/>
        </p:nvGrpSpPr>
        <p:grpSpPr>
          <a:xfrm>
            <a:off x="1331640" y="764704"/>
            <a:ext cx="8856984" cy="4989747"/>
            <a:chOff x="1331640" y="764704"/>
            <a:chExt cx="8856984" cy="4989747"/>
          </a:xfrm>
        </p:grpSpPr>
        <p:sp>
          <p:nvSpPr>
            <p:cNvPr id="27" name="Oval 26"/>
            <p:cNvSpPr/>
            <p:nvPr/>
          </p:nvSpPr>
          <p:spPr>
            <a:xfrm>
              <a:off x="1331640" y="764704"/>
              <a:ext cx="432049" cy="4320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Oval 33"/>
            <p:cNvSpPr/>
            <p:nvPr/>
          </p:nvSpPr>
          <p:spPr>
            <a:xfrm>
              <a:off x="1403648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555776" y="5385119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latin typeface="Arial"/>
                  <a:cs typeface="Arial"/>
                </a:rPr>
                <a:t>net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surface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heat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 smtClean="0">
                  <a:latin typeface="Arial"/>
                  <a:cs typeface="Arial"/>
                </a:rPr>
                <a:t>flux</a:t>
              </a:r>
              <a:endParaRPr lang="de-DE" dirty="0">
                <a:latin typeface="Arial"/>
                <a:cs typeface="Arial"/>
              </a:endParaRPr>
            </a:p>
          </p:txBody>
        </p:sp>
      </p:grpSp>
      <p:grpSp>
        <p:nvGrpSpPr>
          <p:cNvPr id="60" name="Gruppierung 59"/>
          <p:cNvGrpSpPr/>
          <p:nvPr/>
        </p:nvGrpSpPr>
        <p:grpSpPr>
          <a:xfrm>
            <a:off x="1835696" y="764704"/>
            <a:ext cx="4608512" cy="5832648"/>
            <a:chOff x="1835696" y="764704"/>
            <a:chExt cx="4608512" cy="5832648"/>
          </a:xfrm>
        </p:grpSpPr>
        <p:sp>
          <p:nvSpPr>
            <p:cNvPr id="37" name="Oval 36"/>
            <p:cNvSpPr/>
            <p:nvPr/>
          </p:nvSpPr>
          <p:spPr>
            <a:xfrm>
              <a:off x="2555776" y="1196752"/>
              <a:ext cx="1224136" cy="504056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2627784" y="1196752"/>
              <a:ext cx="1224136" cy="504056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Oval 40"/>
            <p:cNvSpPr/>
            <p:nvPr/>
          </p:nvSpPr>
          <p:spPr>
            <a:xfrm>
              <a:off x="1835696" y="764704"/>
              <a:ext cx="1080120" cy="432048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555776" y="595102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>
                  <a:latin typeface="Arial"/>
                  <a:cs typeface="Arial"/>
                </a:rPr>
                <a:t>z</a:t>
              </a:r>
              <a:r>
                <a:rPr lang="de-DE" u="sng" dirty="0" smtClean="0">
                  <a:latin typeface="Arial"/>
                  <a:cs typeface="Arial"/>
                </a:rPr>
                <a:t>onal</a:t>
              </a:r>
              <a:r>
                <a:rPr lang="de-DE" dirty="0" smtClean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and</a:t>
              </a:r>
              <a:r>
                <a:rPr lang="de-DE" dirty="0">
                  <a:latin typeface="Arial"/>
                  <a:cs typeface="Arial"/>
                </a:rPr>
                <a:t> meridional </a:t>
              </a:r>
              <a:r>
                <a:rPr lang="de-DE" dirty="0" err="1">
                  <a:latin typeface="Arial"/>
                  <a:cs typeface="Arial"/>
                </a:rPr>
                <a:t>heat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  <a:p>
              <a:endParaRPr lang="de-DE" dirty="0"/>
            </a:p>
          </p:txBody>
        </p:sp>
      </p:grpSp>
      <p:grpSp>
        <p:nvGrpSpPr>
          <p:cNvPr id="67" name="Gruppierung 66"/>
          <p:cNvGrpSpPr/>
          <p:nvPr/>
        </p:nvGrpSpPr>
        <p:grpSpPr>
          <a:xfrm>
            <a:off x="2915816" y="764704"/>
            <a:ext cx="4104456" cy="4989747"/>
            <a:chOff x="2915816" y="764704"/>
            <a:chExt cx="4104456" cy="4989747"/>
          </a:xfrm>
        </p:grpSpPr>
        <p:sp>
          <p:nvSpPr>
            <p:cNvPr id="44" name="Textfeld 43"/>
            <p:cNvSpPr txBox="1"/>
            <p:nvPr/>
          </p:nvSpPr>
          <p:spPr>
            <a:xfrm>
              <a:off x="4644008" y="5385119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/>
                  <a:cs typeface="Arial"/>
                </a:rPr>
                <a:t>, </a:t>
              </a:r>
              <a:r>
                <a:rPr lang="de-DE" dirty="0" err="1">
                  <a:latin typeface="Arial"/>
                  <a:cs typeface="Arial"/>
                </a:rPr>
                <a:t>eddy</a:t>
              </a:r>
              <a:r>
                <a:rPr lang="de-DE" dirty="0">
                  <a:latin typeface="Arial"/>
                  <a:cs typeface="Arial"/>
                </a:rPr>
                <a:t> </a:t>
              </a:r>
              <a:r>
                <a:rPr lang="de-DE" dirty="0" err="1">
                  <a:latin typeface="Arial"/>
                  <a:cs typeface="Arial"/>
                </a:rPr>
                <a:t>advection</a:t>
              </a:r>
              <a:endParaRPr lang="de-DE" dirty="0">
                <a:latin typeface="Arial"/>
                <a:cs typeface="Arial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15816" y="764704"/>
              <a:ext cx="122413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/>
            <p:cNvSpPr/>
            <p:nvPr/>
          </p:nvSpPr>
          <p:spPr>
            <a:xfrm>
              <a:off x="3779912" y="1196752"/>
              <a:ext cx="1584176" cy="50405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" name="Gruppierung 67"/>
          <p:cNvGrpSpPr/>
          <p:nvPr/>
        </p:nvGrpSpPr>
        <p:grpSpPr>
          <a:xfrm>
            <a:off x="4211960" y="764704"/>
            <a:ext cx="3816424" cy="5553908"/>
            <a:chOff x="4211960" y="764704"/>
            <a:chExt cx="3816424" cy="5553908"/>
          </a:xfrm>
        </p:grpSpPr>
        <p:sp>
          <p:nvSpPr>
            <p:cNvPr id="48" name="Textfeld 47"/>
            <p:cNvSpPr txBox="1"/>
            <p:nvPr/>
          </p:nvSpPr>
          <p:spPr>
            <a:xfrm>
              <a:off x="6228184" y="59492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</a:t>
              </a:r>
              <a:r>
                <a:rPr lang="de-DE" dirty="0" err="1" smtClean="0">
                  <a:latin typeface="Arial"/>
                  <a:cs typeface="Arial"/>
                </a:rPr>
                <a:t>entrainment</a:t>
              </a:r>
              <a:endParaRPr lang="de-DE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292080" y="1196752"/>
              <a:ext cx="1368152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/>
            <p:cNvSpPr/>
            <p:nvPr/>
          </p:nvSpPr>
          <p:spPr>
            <a:xfrm>
              <a:off x="4211960" y="764704"/>
              <a:ext cx="1584176" cy="50405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4" name="Gruppierung 63"/>
          <p:cNvGrpSpPr/>
          <p:nvPr/>
        </p:nvGrpSpPr>
        <p:grpSpPr>
          <a:xfrm>
            <a:off x="-36512" y="764704"/>
            <a:ext cx="10369152" cy="5553908"/>
            <a:chOff x="-36512" y="548680"/>
            <a:chExt cx="10369152" cy="5553908"/>
          </a:xfrm>
        </p:grpSpPr>
        <p:pic>
          <p:nvPicPr>
            <p:cNvPr id="53" name="Bild 52" descr="23_t_hf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1484784"/>
              <a:ext cx="4687268" cy="3497895"/>
            </a:xfrm>
            <a:prstGeom prst="rect">
              <a:avLst/>
            </a:prstGeom>
          </p:spPr>
        </p:pic>
        <p:sp>
          <p:nvSpPr>
            <p:cNvPr id="54" name="Textfeld 53"/>
            <p:cNvSpPr txBox="1"/>
            <p:nvPr/>
          </p:nvSpPr>
          <p:spPr>
            <a:xfrm>
              <a:off x="7596336" y="573325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/>
                  <a:cs typeface="Arial"/>
                </a:rPr>
                <a:t>, </a:t>
              </a:r>
              <a:r>
                <a:rPr lang="de-DE" u="sng" dirty="0" smtClean="0">
                  <a:latin typeface="Arial"/>
                  <a:cs typeface="Arial"/>
                </a:rPr>
                <a:t>diapycnal</a:t>
              </a:r>
              <a:endParaRPr lang="de-DE" u="sng" dirty="0">
                <a:latin typeface="Arial"/>
                <a:cs typeface="Arial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588224" y="980728"/>
              <a:ext cx="23397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Oval 55"/>
            <p:cNvSpPr/>
            <p:nvPr/>
          </p:nvSpPr>
          <p:spPr>
            <a:xfrm>
              <a:off x="5796136" y="548680"/>
              <a:ext cx="50405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Rechteck 38"/>
          <p:cNvSpPr/>
          <p:nvPr/>
        </p:nvSpPr>
        <p:spPr>
          <a:xfrm>
            <a:off x="183569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6156176" y="1809176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8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3"/>
          <p:cNvGrpSpPr/>
          <p:nvPr/>
        </p:nvGrpSpPr>
        <p:grpSpPr>
          <a:xfrm>
            <a:off x="4313512" y="1556792"/>
            <a:ext cx="5275371" cy="3949944"/>
            <a:chOff x="4419902" y="1916832"/>
            <a:chExt cx="5275371" cy="4157836"/>
          </a:xfrm>
        </p:grpSpPr>
        <p:pic>
          <p:nvPicPr>
            <p:cNvPr id="63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902" y="1916832"/>
              <a:ext cx="5275371" cy="4157836"/>
            </a:xfrm>
            <a:prstGeom prst="rect">
              <a:avLst/>
            </a:prstGeom>
          </p:spPr>
        </p:pic>
        <p:sp>
          <p:nvSpPr>
            <p:cNvPr id="65" name="Rechteck 64"/>
            <p:cNvSpPr/>
            <p:nvPr/>
          </p:nvSpPr>
          <p:spPr>
            <a:xfrm>
              <a:off x="5142790" y="2289161"/>
              <a:ext cx="1266980" cy="422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6406582" y="2229683"/>
              <a:ext cx="1266980" cy="2610948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6406582" y="5355998"/>
              <a:ext cx="1266980" cy="274482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9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60" y="-27384"/>
            <a:ext cx="1930951" cy="115212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24257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Dokument" r:id="rId7" imgW="5765800" imgH="495300" progId="Word.Document.12">
                  <p:embed/>
                </p:oleObj>
              </mc:Choice>
              <mc:Fallback>
                <p:oleObj name="Dokument" r:id="rId7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10°W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31640" y="764704"/>
            <a:ext cx="432049" cy="432048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1403648" y="1196752"/>
            <a:ext cx="1224136" cy="504056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2555776" y="1196752"/>
            <a:ext cx="1224136" cy="5040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2627784" y="1196752"/>
            <a:ext cx="1224136" cy="504056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>
            <a:off x="1835696" y="764704"/>
            <a:ext cx="1080120" cy="4320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1835696" y="764704"/>
            <a:ext cx="1080120" cy="432048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2915816" y="764704"/>
            <a:ext cx="122413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3779912" y="1196752"/>
            <a:ext cx="158417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/>
          <p:cNvSpPr/>
          <p:nvPr/>
        </p:nvSpPr>
        <p:spPr>
          <a:xfrm>
            <a:off x="5292080" y="1196752"/>
            <a:ext cx="1368152" cy="50405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/>
          <p:cNvSpPr/>
          <p:nvPr/>
        </p:nvSpPr>
        <p:spPr>
          <a:xfrm>
            <a:off x="4211960" y="764704"/>
            <a:ext cx="1584176" cy="50405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6588224" y="1196752"/>
            <a:ext cx="23397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5796136" y="76470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0_t_hf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72816"/>
            <a:ext cx="4696045" cy="3497895"/>
          </a:xfrm>
          <a:prstGeom prst="rect">
            <a:avLst/>
          </a:prstGeom>
        </p:spPr>
      </p:pic>
      <p:sp>
        <p:nvSpPr>
          <p:cNvPr id="51" name="Rechteck 50"/>
          <p:cNvSpPr/>
          <p:nvPr/>
        </p:nvSpPr>
        <p:spPr>
          <a:xfrm>
            <a:off x="1779213" y="1881184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827584" y="5405759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            </a:t>
            </a:r>
            <a:r>
              <a:rPr lang="de-DE" dirty="0" err="1" smtClean="0">
                <a:latin typeface="Arial"/>
                <a:cs typeface="Arial"/>
              </a:rPr>
              <a:t>net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surface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flux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eddy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endParaRPr lang="de-DE" dirty="0" smtClean="0">
              <a:latin typeface="Arial"/>
              <a:cs typeface="Arial"/>
            </a:endParaRP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             zonal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meridional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entrainment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u="sng" dirty="0" smtClean="0">
                <a:latin typeface="Arial"/>
                <a:cs typeface="Arial"/>
              </a:rPr>
              <a:t>diapycnal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4291200" y="1569600"/>
            <a:ext cx="5275371" cy="3949944"/>
            <a:chOff x="4337189" y="1610060"/>
            <a:chExt cx="5275371" cy="3949944"/>
          </a:xfrm>
        </p:grpSpPr>
        <p:pic>
          <p:nvPicPr>
            <p:cNvPr id="53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189" y="1610060"/>
              <a:ext cx="5275371" cy="3949944"/>
            </a:xfrm>
            <a:prstGeom prst="rect">
              <a:avLst/>
            </a:prstGeom>
          </p:spPr>
        </p:pic>
        <p:sp>
          <p:nvSpPr>
            <p:cNvPr id="54" name="Rechteck 53"/>
            <p:cNvSpPr/>
            <p:nvPr/>
          </p:nvSpPr>
          <p:spPr>
            <a:xfrm>
              <a:off x="6296816" y="4853659"/>
              <a:ext cx="1214648" cy="2736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5085544" y="1924968"/>
              <a:ext cx="1214648" cy="4048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6296816" y="1916059"/>
              <a:ext cx="1214648" cy="24732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96120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kument" r:id="rId6" imgW="5765800" imgH="495300" progId="Word.Document.12">
                  <p:embed/>
                </p:oleObj>
              </mc:Choice>
              <mc:Fallback>
                <p:oleObj name="Dokument" r:id="rId6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0°E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31640" y="764704"/>
            <a:ext cx="432049" cy="432048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1403648" y="1196752"/>
            <a:ext cx="1224136" cy="504056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2555776" y="1196752"/>
            <a:ext cx="1224136" cy="5040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2627784" y="1196752"/>
            <a:ext cx="1224136" cy="504056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>
            <a:off x="1835696" y="764704"/>
            <a:ext cx="1080120" cy="4320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1835696" y="764704"/>
            <a:ext cx="1080120" cy="432048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2915816" y="764704"/>
            <a:ext cx="122413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3779912" y="1196752"/>
            <a:ext cx="158417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/>
          <p:cNvSpPr/>
          <p:nvPr/>
        </p:nvSpPr>
        <p:spPr>
          <a:xfrm>
            <a:off x="5292080" y="1196752"/>
            <a:ext cx="1368152" cy="50405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/>
          <p:cNvSpPr/>
          <p:nvPr/>
        </p:nvSpPr>
        <p:spPr>
          <a:xfrm>
            <a:off x="4211960" y="764704"/>
            <a:ext cx="1584176" cy="50405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6588224" y="1196752"/>
            <a:ext cx="23397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5796136" y="76470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944215" cy="1160041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1768077" y="1881184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827584" y="5405759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            </a:t>
            </a:r>
            <a:r>
              <a:rPr lang="de-DE" dirty="0" err="1" smtClean="0">
                <a:latin typeface="Arial"/>
                <a:cs typeface="Arial"/>
              </a:rPr>
              <a:t>net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surface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flux</a:t>
            </a:r>
            <a:r>
              <a:rPr lang="de-DE" dirty="0" smtClean="0">
                <a:latin typeface="Arial"/>
                <a:cs typeface="Arial"/>
              </a:rPr>
              <a:t> (</a:t>
            </a:r>
            <a:r>
              <a:rPr lang="de-DE" dirty="0" err="1" smtClean="0">
                <a:latin typeface="Arial"/>
                <a:cs typeface="Arial"/>
              </a:rPr>
              <a:t>strongly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reduced</a:t>
            </a:r>
            <a:r>
              <a:rPr lang="de-DE" dirty="0" smtClean="0">
                <a:latin typeface="Arial"/>
                <a:cs typeface="Arial"/>
              </a:rPr>
              <a:t>), </a:t>
            </a:r>
            <a:r>
              <a:rPr lang="de-DE" dirty="0" err="1" smtClean="0">
                <a:latin typeface="Arial"/>
                <a:cs typeface="Arial"/>
              </a:rPr>
              <a:t>eddy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,      	             meridional</a:t>
            </a: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</a:rPr>
              <a:t>            zonal </a:t>
            </a:r>
            <a:r>
              <a:rPr lang="de-DE" dirty="0" err="1">
                <a:latin typeface="Arial"/>
                <a:cs typeface="Arial"/>
              </a:rPr>
              <a:t>heat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entrainment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u="sng" dirty="0" smtClean="0">
                <a:latin typeface="Arial"/>
                <a:cs typeface="Arial"/>
              </a:rPr>
              <a:t>diapycnal</a:t>
            </a:r>
            <a:r>
              <a:rPr lang="de-DE" dirty="0" smtClean="0">
                <a:latin typeface="Arial"/>
                <a:cs typeface="Arial"/>
              </a:rPr>
              <a:t> 			</a:t>
            </a:r>
            <a:endParaRPr lang="de-DE" dirty="0">
              <a:latin typeface="Arial"/>
              <a:cs typeface="Arial"/>
            </a:endParaRPr>
          </a:p>
        </p:txBody>
      </p:sp>
      <p:pic>
        <p:nvPicPr>
          <p:cNvPr id="35" name="Bild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9" y="1772816"/>
            <a:ext cx="4687267" cy="3497895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1763688" y="1881184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7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de-DE" sz="2400" dirty="0" smtClean="0">
                <a:latin typeface="Arial"/>
                <a:cs typeface="Arial"/>
              </a:rPr>
              <a:t>Motivation</a:t>
            </a:r>
            <a:r>
              <a:rPr lang="de-DE" sz="2400" dirty="0" smtClean="0"/>
              <a:t>: </a:t>
            </a:r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look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Mixed Layer (ML)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budgets</a:t>
            </a:r>
            <a:r>
              <a:rPr lang="de-DE" sz="2400" dirty="0" smtClean="0"/>
              <a:t> in </a:t>
            </a:r>
            <a:r>
              <a:rPr lang="de-DE" sz="2400" dirty="0" err="1" smtClean="0"/>
              <a:t>Tropics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￼</a:t>
            </a:r>
          </a:p>
        </p:txBody>
      </p:sp>
      <p:sp>
        <p:nvSpPr>
          <p:cNvPr id="5" name="Rechteck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￼</a:t>
            </a:r>
          </a:p>
        </p:txBody>
      </p:sp>
      <p:sp>
        <p:nvSpPr>
          <p:cNvPr id="6" name="Rechteck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￼</a:t>
            </a:r>
          </a:p>
        </p:txBody>
      </p:sp>
      <p:grpSp>
        <p:nvGrpSpPr>
          <p:cNvPr id="21" name="Gruppierung 20"/>
          <p:cNvGrpSpPr/>
          <p:nvPr/>
        </p:nvGrpSpPr>
        <p:grpSpPr>
          <a:xfrm>
            <a:off x="1522050" y="476672"/>
            <a:ext cx="6290310" cy="3097530"/>
            <a:chOff x="1522050" y="620688"/>
            <a:chExt cx="6290310" cy="3097530"/>
          </a:xfrm>
        </p:grpSpPr>
        <p:pic>
          <p:nvPicPr>
            <p:cNvPr id="11" name="Bild 10" descr="Fig5-10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050" y="620688"/>
              <a:ext cx="6290310" cy="309753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419872" y="1988840"/>
              <a:ext cx="180020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5724128" y="2060848"/>
              <a:ext cx="93610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1036700" y="4077072"/>
            <a:ext cx="6847668" cy="1993625"/>
            <a:chOff x="1036700" y="4149080"/>
            <a:chExt cx="6847668" cy="1993625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700" y="4149080"/>
              <a:ext cx="6847668" cy="199362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5868144" y="5013176"/>
              <a:ext cx="93610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/>
            <p:cNvSpPr/>
            <p:nvPr/>
          </p:nvSpPr>
          <p:spPr>
            <a:xfrm>
              <a:off x="3491880" y="4941168"/>
              <a:ext cx="1800200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468560" y="3501008"/>
            <a:ext cx="842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600" dirty="0" smtClean="0">
                <a:latin typeface="Arial"/>
                <a:cs typeface="Arial"/>
              </a:rPr>
              <a:t>Annual-</a:t>
            </a:r>
            <a:r>
              <a:rPr lang="de-DE" sz="1600" dirty="0" err="1" smtClean="0">
                <a:latin typeface="Arial"/>
                <a:cs typeface="Arial"/>
              </a:rPr>
              <a:t>mean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heat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flux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through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sea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surface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calculated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from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the</a:t>
            </a:r>
            <a:r>
              <a:rPr lang="de-DE" sz="1600" dirty="0" smtClean="0">
                <a:latin typeface="Arial"/>
                <a:cs typeface="Arial"/>
              </a:rPr>
              <a:t> ECMWF 40-year </a:t>
            </a:r>
            <a:r>
              <a:rPr lang="de-DE" sz="1600" dirty="0" err="1" smtClean="0">
                <a:latin typeface="Arial"/>
                <a:cs typeface="Arial"/>
              </a:rPr>
              <a:t>reanalysis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380312" y="386104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(</a:t>
            </a:r>
            <a:r>
              <a:rPr lang="de-DE" sz="1400" dirty="0" err="1" smtClean="0"/>
              <a:t>Kallberg</a:t>
            </a:r>
            <a:r>
              <a:rPr lang="de-DE" sz="1400" dirty="0" smtClean="0"/>
              <a:t> et al., 2005)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971600" y="619724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600" dirty="0" smtClean="0">
                <a:latin typeface="Arial"/>
                <a:cs typeface="Arial"/>
              </a:rPr>
              <a:t>Annual-</a:t>
            </a:r>
            <a:r>
              <a:rPr lang="de-DE" sz="1600" dirty="0" err="1" smtClean="0">
                <a:latin typeface="Arial"/>
                <a:cs typeface="Arial"/>
              </a:rPr>
              <a:t>mean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Sea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Surface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Temperature</a:t>
            </a:r>
            <a:r>
              <a:rPr lang="de-DE" sz="1600" dirty="0" smtClean="0">
                <a:latin typeface="Arial"/>
                <a:cs typeface="Arial"/>
              </a:rPr>
              <a:t> (SST) </a:t>
            </a:r>
            <a:r>
              <a:rPr lang="de-DE" sz="1600" dirty="0" err="1" smtClean="0">
                <a:latin typeface="Arial"/>
                <a:cs typeface="Arial"/>
              </a:rPr>
              <a:t>from</a:t>
            </a:r>
            <a:r>
              <a:rPr lang="de-DE" sz="1600" dirty="0" smtClean="0">
                <a:latin typeface="Arial"/>
                <a:cs typeface="Arial"/>
              </a:rPr>
              <a:t> TMI </a:t>
            </a:r>
            <a:r>
              <a:rPr lang="de-DE" sz="1600" dirty="0" err="1" smtClean="0">
                <a:latin typeface="Arial"/>
                <a:cs typeface="Arial"/>
              </a:rPr>
              <a:t>satellite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observations</a:t>
            </a:r>
            <a:endParaRPr lang="de-DE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4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ung 31"/>
          <p:cNvGrpSpPr>
            <a:grpSpLocks noChangeAspect="1"/>
          </p:cNvGrpSpPr>
          <p:nvPr/>
        </p:nvGrpSpPr>
        <p:grpSpPr>
          <a:xfrm>
            <a:off x="4283968" y="1577227"/>
            <a:ext cx="5262091" cy="3940005"/>
            <a:chOff x="2976770" y="3575430"/>
            <a:chExt cx="2784179" cy="2084659"/>
          </a:xfrm>
        </p:grpSpPr>
        <p:pic>
          <p:nvPicPr>
            <p:cNvPr id="35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770" y="3575430"/>
              <a:ext cx="2784179" cy="2084659"/>
            </a:xfrm>
            <a:prstGeom prst="rect">
              <a:avLst/>
            </a:prstGeom>
          </p:spPr>
        </p:pic>
        <p:sp>
          <p:nvSpPr>
            <p:cNvPr id="36" name="Rechteck 35"/>
            <p:cNvSpPr/>
            <p:nvPr/>
          </p:nvSpPr>
          <p:spPr>
            <a:xfrm>
              <a:off x="3357765" y="376920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4043557" y="3736800"/>
              <a:ext cx="648072" cy="140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251520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96120"/>
              </p:ext>
            </p:extLst>
          </p:nvPr>
        </p:nvGraphicFramePr>
        <p:xfrm>
          <a:off x="251520" y="692696"/>
          <a:ext cx="6336704" cy="6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kument" r:id="rId6" imgW="5765800" imgH="495300" progId="Word.Document.12">
                  <p:embed/>
                </p:oleObj>
              </mc:Choice>
              <mc:Fallback>
                <p:oleObj name="Dokument" r:id="rId6" imgW="57658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692696"/>
                        <a:ext cx="6336704" cy="67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1196752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=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-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eddy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 - </a:t>
            </a:r>
            <a:r>
              <a:rPr lang="de-DE" dirty="0" err="1" smtClean="0"/>
              <a:t>entrainment</a:t>
            </a:r>
            <a:r>
              <a:rPr lang="de-DE" dirty="0" smtClean="0"/>
              <a:t> – diapycnal ML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7504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10°S, 10°W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31640" y="764704"/>
            <a:ext cx="432049" cy="432048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1403648" y="1196752"/>
            <a:ext cx="1224136" cy="504056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2555776" y="1196752"/>
            <a:ext cx="1224136" cy="5040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/>
          <p:cNvSpPr/>
          <p:nvPr/>
        </p:nvSpPr>
        <p:spPr>
          <a:xfrm>
            <a:off x="2627784" y="1196752"/>
            <a:ext cx="1224136" cy="504056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/>
          <p:cNvSpPr/>
          <p:nvPr/>
        </p:nvSpPr>
        <p:spPr>
          <a:xfrm>
            <a:off x="1835696" y="764704"/>
            <a:ext cx="1080120" cy="43204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1835696" y="764704"/>
            <a:ext cx="1080120" cy="432048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2915816" y="764704"/>
            <a:ext cx="122413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3779912" y="1196752"/>
            <a:ext cx="1584176" cy="50405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/>
          <p:cNvSpPr/>
          <p:nvPr/>
        </p:nvSpPr>
        <p:spPr>
          <a:xfrm>
            <a:off x="5292080" y="1196752"/>
            <a:ext cx="1368152" cy="50405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/>
          <p:cNvSpPr/>
          <p:nvPr/>
        </p:nvSpPr>
        <p:spPr>
          <a:xfrm>
            <a:off x="4211960" y="764704"/>
            <a:ext cx="1584176" cy="504056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6588224" y="1196752"/>
            <a:ext cx="23397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5796136" y="76470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7384"/>
            <a:ext cx="1944215" cy="1160041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9" y="1772816"/>
            <a:ext cx="4687267" cy="3497894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827584" y="540575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Warming</a:t>
            </a:r>
            <a:r>
              <a:rPr lang="de-DE" dirty="0" smtClean="0">
                <a:latin typeface="Arial"/>
                <a:cs typeface="Arial"/>
              </a:rPr>
              <a:t>:            </a:t>
            </a:r>
            <a:r>
              <a:rPr lang="de-DE" dirty="0" err="1" smtClean="0">
                <a:latin typeface="Arial"/>
                <a:cs typeface="Arial"/>
              </a:rPr>
              <a:t>eddy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meridional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endParaRPr lang="de-DE" dirty="0" smtClean="0">
              <a:latin typeface="Arial"/>
              <a:cs typeface="Arial"/>
            </a:endParaRPr>
          </a:p>
          <a:p>
            <a:endParaRPr lang="de-DE" dirty="0">
              <a:latin typeface="Arial"/>
              <a:cs typeface="Arial"/>
            </a:endParaRPr>
          </a:p>
          <a:p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: 	             </a:t>
            </a:r>
            <a:r>
              <a:rPr lang="de-DE" u="sng" dirty="0" err="1" smtClean="0">
                <a:latin typeface="Arial"/>
                <a:cs typeface="Arial"/>
              </a:rPr>
              <a:t>net</a:t>
            </a:r>
            <a:r>
              <a:rPr lang="de-DE" u="sng" dirty="0" smtClean="0">
                <a:latin typeface="Arial"/>
                <a:cs typeface="Arial"/>
              </a:rPr>
              <a:t> </a:t>
            </a:r>
            <a:r>
              <a:rPr lang="de-DE" u="sng" dirty="0" err="1" smtClean="0">
                <a:latin typeface="Arial"/>
                <a:cs typeface="Arial"/>
              </a:rPr>
              <a:t>surface</a:t>
            </a:r>
            <a:r>
              <a:rPr lang="de-DE" u="sng" dirty="0" smtClean="0">
                <a:latin typeface="Arial"/>
                <a:cs typeface="Arial"/>
              </a:rPr>
              <a:t> </a:t>
            </a:r>
            <a:r>
              <a:rPr lang="de-DE" u="sng" dirty="0" err="1" smtClean="0">
                <a:latin typeface="Arial"/>
                <a:cs typeface="Arial"/>
              </a:rPr>
              <a:t>heat</a:t>
            </a:r>
            <a:r>
              <a:rPr lang="de-DE" u="sng" dirty="0" smtClean="0">
                <a:latin typeface="Arial"/>
                <a:cs typeface="Arial"/>
              </a:rPr>
              <a:t> </a:t>
            </a:r>
            <a:r>
              <a:rPr lang="de-DE" u="sng" dirty="0" err="1" smtClean="0">
                <a:latin typeface="Arial"/>
                <a:cs typeface="Arial"/>
              </a:rPr>
              <a:t>flux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>
                <a:latin typeface="Arial"/>
                <a:cs typeface="Arial"/>
              </a:rPr>
              <a:t>zonal </a:t>
            </a:r>
            <a:r>
              <a:rPr lang="de-DE" dirty="0" err="1">
                <a:latin typeface="Arial"/>
                <a:cs typeface="Arial"/>
              </a:rPr>
              <a:t>heat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, </a:t>
            </a:r>
            <a:r>
              <a:rPr lang="de-DE" dirty="0" err="1" smtClean="0">
                <a:latin typeface="Arial"/>
                <a:cs typeface="Arial"/>
              </a:rPr>
              <a:t>entrainment</a:t>
            </a:r>
            <a:r>
              <a:rPr lang="de-DE" dirty="0" smtClean="0">
                <a:latin typeface="Arial"/>
                <a:cs typeface="Arial"/>
              </a:rPr>
              <a:t>, 	             diapycnal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779213" y="1881184"/>
            <a:ext cx="1296144" cy="32040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7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580700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Arial"/>
                <a:cs typeface="Arial"/>
              </a:rPr>
              <a:t>closed</a:t>
            </a:r>
            <a:r>
              <a:rPr lang="de-DE" dirty="0" smtClean="0">
                <a:latin typeface="Arial"/>
                <a:cs typeface="Arial"/>
              </a:rPr>
              <a:t> ML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budget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uncertainties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during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sampled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periods</a:t>
            </a:r>
            <a:endParaRPr lang="de-DE" dirty="0" smtClean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79912" y="692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10°W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692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61818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d</a:t>
            </a:r>
            <a:r>
              <a:rPr lang="de-DE" dirty="0" smtClean="0">
                <a:latin typeface="Arial"/>
                <a:cs typeface="Arial"/>
              </a:rPr>
              <a:t>iapycnal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flux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zonal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are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terms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dominating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equatorial</a:t>
            </a:r>
            <a:r>
              <a:rPr lang="de-DE" dirty="0" smtClean="0">
                <a:latin typeface="Arial"/>
                <a:cs typeface="Arial"/>
              </a:rPr>
              <a:t> ACT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251520" y="1055150"/>
            <a:ext cx="2784179" cy="2084659"/>
            <a:chOff x="251520" y="1055150"/>
            <a:chExt cx="2784179" cy="2084659"/>
          </a:xfrm>
        </p:grpSpPr>
        <p:grpSp>
          <p:nvGrpSpPr>
            <p:cNvPr id="9" name="Gruppierung 8"/>
            <p:cNvGrpSpPr/>
            <p:nvPr/>
          </p:nvGrpSpPr>
          <p:grpSpPr>
            <a:xfrm>
              <a:off x="251520" y="1055150"/>
              <a:ext cx="2784179" cy="2084659"/>
              <a:chOff x="251520" y="1055150"/>
              <a:chExt cx="2784179" cy="2084659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055150"/>
                <a:ext cx="2784179" cy="2084659"/>
              </a:xfrm>
              <a:prstGeom prst="rect">
                <a:avLst/>
              </a:prstGeom>
            </p:spPr>
          </p:pic>
          <p:sp>
            <p:nvSpPr>
              <p:cNvPr id="17" name="Rechteck 16"/>
              <p:cNvSpPr/>
              <p:nvPr/>
            </p:nvSpPr>
            <p:spPr>
              <a:xfrm>
                <a:off x="655200" y="1263600"/>
                <a:ext cx="648072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Rechteck 17"/>
            <p:cNvSpPr/>
            <p:nvPr/>
          </p:nvSpPr>
          <p:spPr>
            <a:xfrm>
              <a:off x="1331640" y="1213200"/>
              <a:ext cx="648072" cy="131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331640" y="2780928"/>
              <a:ext cx="648072" cy="1368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2997998" y="1055150"/>
            <a:ext cx="2784179" cy="2084659"/>
            <a:chOff x="2997998" y="1055150"/>
            <a:chExt cx="2784179" cy="208465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98" y="1055150"/>
              <a:ext cx="2784179" cy="2084659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384000" y="124560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67944" y="1213200"/>
              <a:ext cx="648072" cy="13032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067944" y="2775600"/>
              <a:ext cx="648072" cy="1404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5748261" y="1041582"/>
            <a:ext cx="2784179" cy="2084659"/>
            <a:chOff x="5748261" y="1041582"/>
            <a:chExt cx="2784179" cy="208465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261" y="1041582"/>
              <a:ext cx="2784179" cy="2084659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6804248" y="2757600"/>
              <a:ext cx="648072" cy="1404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804248" y="1196752"/>
              <a:ext cx="648072" cy="13032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38000" y="120960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ung 31"/>
          <p:cNvGrpSpPr/>
          <p:nvPr/>
        </p:nvGrpSpPr>
        <p:grpSpPr>
          <a:xfrm>
            <a:off x="3011957" y="3575430"/>
            <a:ext cx="2784179" cy="2084659"/>
            <a:chOff x="3011957" y="3575430"/>
            <a:chExt cx="2784179" cy="208465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957" y="3575430"/>
              <a:ext cx="2784179" cy="2084659"/>
            </a:xfrm>
            <a:prstGeom prst="rect">
              <a:avLst/>
            </a:prstGeom>
          </p:spPr>
        </p:pic>
        <p:sp>
          <p:nvSpPr>
            <p:cNvPr id="29" name="Rechteck 28"/>
            <p:cNvSpPr/>
            <p:nvPr/>
          </p:nvSpPr>
          <p:spPr>
            <a:xfrm>
              <a:off x="3419872" y="376920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067944" y="3736800"/>
              <a:ext cx="648072" cy="140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724128" y="692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0°E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07904" y="33169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10°S, 10°W</a:t>
            </a:r>
            <a:endParaRPr lang="de-DE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3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3568" y="3573017"/>
            <a:ext cx="7776864" cy="115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 smtClean="0">
                <a:latin typeface="Arial"/>
                <a:cs typeface="Arial"/>
              </a:rPr>
              <a:t>Salinification</a:t>
            </a:r>
            <a:r>
              <a:rPr lang="de-DE" sz="1800" dirty="0" smtClean="0">
                <a:latin typeface="Arial"/>
                <a:cs typeface="Arial"/>
              </a:rPr>
              <a:t>:	E-P&gt;0, </a:t>
            </a:r>
            <a:r>
              <a:rPr lang="de-DE" sz="1800" u="sng" dirty="0" err="1" smtClean="0">
                <a:latin typeface="Arial"/>
                <a:cs typeface="Arial"/>
              </a:rPr>
              <a:t>entrainment</a:t>
            </a:r>
            <a:r>
              <a:rPr lang="de-DE" sz="1800" dirty="0" smtClean="0">
                <a:latin typeface="Arial"/>
                <a:cs typeface="Arial"/>
              </a:rPr>
              <a:t>, meridional </a:t>
            </a:r>
            <a:r>
              <a:rPr lang="de-DE" sz="1800" dirty="0" err="1" smtClean="0">
                <a:latin typeface="Arial"/>
                <a:cs typeface="Arial"/>
              </a:rPr>
              <a:t>heat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advection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and</a:t>
            </a:r>
            <a:r>
              <a:rPr lang="de-DE" sz="1800" dirty="0" smtClean="0">
                <a:latin typeface="Arial"/>
                <a:cs typeface="Arial"/>
              </a:rPr>
              <a:t> 			</a:t>
            </a:r>
            <a:r>
              <a:rPr lang="de-DE" sz="1800" u="sng" dirty="0" smtClean="0">
                <a:latin typeface="Arial"/>
                <a:cs typeface="Arial"/>
              </a:rPr>
              <a:t>diapycnal </a:t>
            </a:r>
            <a:r>
              <a:rPr lang="de-DE" sz="1800" u="sng" dirty="0" err="1" smtClean="0">
                <a:latin typeface="Arial"/>
                <a:cs typeface="Arial"/>
              </a:rPr>
              <a:t>salt</a:t>
            </a:r>
            <a:r>
              <a:rPr lang="de-DE" sz="1800" u="sng" dirty="0" smtClean="0">
                <a:latin typeface="Arial"/>
                <a:cs typeface="Arial"/>
              </a:rPr>
              <a:t> </a:t>
            </a:r>
            <a:r>
              <a:rPr lang="de-DE" sz="1800" u="sng" dirty="0" err="1" smtClean="0">
                <a:latin typeface="Arial"/>
                <a:cs typeface="Arial"/>
              </a:rPr>
              <a:t>flux</a:t>
            </a:r>
            <a:endParaRPr lang="de-DE" sz="1800" u="sng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e-DE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1800" dirty="0" err="1" smtClean="0">
                <a:latin typeface="Arial"/>
                <a:cs typeface="Arial"/>
              </a:rPr>
              <a:t>Freshening</a:t>
            </a:r>
            <a:r>
              <a:rPr lang="de-DE" sz="1800" dirty="0" smtClean="0">
                <a:latin typeface="Arial"/>
                <a:cs typeface="Arial"/>
              </a:rPr>
              <a:t>:	</a:t>
            </a:r>
            <a:r>
              <a:rPr lang="de-DE" sz="1800" dirty="0" err="1" smtClean="0">
                <a:latin typeface="Arial"/>
                <a:cs typeface="Arial"/>
              </a:rPr>
              <a:t>eddy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advection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and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u="sng" dirty="0" smtClean="0">
                <a:latin typeface="Arial"/>
                <a:cs typeface="Arial"/>
              </a:rPr>
              <a:t>zonal </a:t>
            </a:r>
            <a:r>
              <a:rPr lang="de-DE" sz="1800" u="sng" dirty="0" err="1" smtClean="0">
                <a:latin typeface="Arial"/>
                <a:cs typeface="Arial"/>
              </a:rPr>
              <a:t>heat</a:t>
            </a:r>
            <a:r>
              <a:rPr lang="de-DE" sz="1800" u="sng" dirty="0" smtClean="0">
                <a:latin typeface="Arial"/>
                <a:cs typeface="Arial"/>
              </a:rPr>
              <a:t> </a:t>
            </a:r>
            <a:r>
              <a:rPr lang="de-DE" sz="1800" u="sng" dirty="0" err="1" smtClean="0">
                <a:latin typeface="Arial"/>
                <a:cs typeface="Arial"/>
              </a:rPr>
              <a:t>advection</a:t>
            </a:r>
            <a:r>
              <a:rPr lang="de-DE" sz="1800" dirty="0" smtClean="0">
                <a:latin typeface="Arial"/>
                <a:cs typeface="Arial"/>
              </a:rPr>
              <a:t>	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8" name="Bild 7" descr="july2001_4loc_2_lo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5" y="0"/>
            <a:ext cx="2457640" cy="1440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Freshwater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19672" y="6206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580112" y="65262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10°W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23" name="Gruppierung 22"/>
          <p:cNvGrpSpPr/>
          <p:nvPr/>
        </p:nvGrpSpPr>
        <p:grpSpPr>
          <a:xfrm>
            <a:off x="107504" y="980728"/>
            <a:ext cx="4324350" cy="2019300"/>
            <a:chOff x="107504" y="1282700"/>
            <a:chExt cx="4324350" cy="2019300"/>
          </a:xfrm>
        </p:grpSpPr>
        <p:pic>
          <p:nvPicPr>
            <p:cNvPr id="20" name="Bild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04" y="1282700"/>
              <a:ext cx="4324350" cy="2019300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791072" y="1412776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1871192" y="1381972"/>
              <a:ext cx="1080120" cy="158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4283968" y="1040400"/>
            <a:ext cx="4216400" cy="1943100"/>
            <a:chOff x="4283968" y="1053852"/>
            <a:chExt cx="4216400" cy="1943100"/>
          </a:xfrm>
        </p:grpSpPr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3968" y="1053852"/>
              <a:ext cx="4216400" cy="1943100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4932040" y="1196752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048000" y="1124744"/>
              <a:ext cx="1080120" cy="158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Bild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996952"/>
            <a:ext cx="8173974" cy="4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3568" y="3573017"/>
            <a:ext cx="7776864" cy="1152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800" dirty="0" err="1" smtClean="0">
                <a:latin typeface="Arial"/>
                <a:cs typeface="Arial"/>
              </a:rPr>
              <a:t>Salinification</a:t>
            </a:r>
            <a:r>
              <a:rPr lang="de-DE" sz="1800" dirty="0" smtClean="0">
                <a:latin typeface="Arial"/>
                <a:cs typeface="Arial"/>
              </a:rPr>
              <a:t>:	</a:t>
            </a:r>
            <a:r>
              <a:rPr lang="de-DE" sz="1800" dirty="0" err="1" smtClean="0">
                <a:latin typeface="Arial"/>
                <a:cs typeface="Arial"/>
              </a:rPr>
              <a:t>evaporation</a:t>
            </a:r>
            <a:r>
              <a:rPr lang="de-DE" sz="1800" dirty="0" smtClean="0">
                <a:latin typeface="Arial"/>
                <a:cs typeface="Arial"/>
              </a:rPr>
              <a:t>, </a:t>
            </a:r>
            <a:r>
              <a:rPr lang="de-DE" sz="1800" dirty="0" err="1" smtClean="0">
                <a:latin typeface="Arial"/>
                <a:cs typeface="Arial"/>
              </a:rPr>
              <a:t>entrainment</a:t>
            </a:r>
            <a:r>
              <a:rPr lang="de-DE" sz="1800" dirty="0" smtClean="0">
                <a:latin typeface="Arial"/>
                <a:cs typeface="Arial"/>
              </a:rPr>
              <a:t>, meridional </a:t>
            </a:r>
            <a:r>
              <a:rPr lang="de-DE" sz="1800" dirty="0" err="1" smtClean="0">
                <a:latin typeface="Arial"/>
                <a:cs typeface="Arial"/>
              </a:rPr>
              <a:t>heat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advection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and</a:t>
            </a:r>
            <a:r>
              <a:rPr lang="de-DE" sz="1800" dirty="0" smtClean="0">
                <a:latin typeface="Arial"/>
                <a:cs typeface="Arial"/>
              </a:rPr>
              <a:t> 			diapycnal </a:t>
            </a:r>
            <a:r>
              <a:rPr lang="de-DE" sz="1800" dirty="0" err="1" smtClean="0">
                <a:latin typeface="Arial"/>
                <a:cs typeface="Arial"/>
              </a:rPr>
              <a:t>salt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flux</a:t>
            </a:r>
            <a:endParaRPr lang="de-DE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e-DE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1800" dirty="0" err="1" smtClean="0">
                <a:latin typeface="Arial"/>
                <a:cs typeface="Arial"/>
              </a:rPr>
              <a:t>Freshening</a:t>
            </a:r>
            <a:r>
              <a:rPr lang="de-DE" sz="1800" dirty="0" smtClean="0">
                <a:latin typeface="Arial"/>
                <a:cs typeface="Arial"/>
              </a:rPr>
              <a:t>:	</a:t>
            </a:r>
            <a:r>
              <a:rPr lang="de-DE" sz="1800" dirty="0" err="1" smtClean="0">
                <a:latin typeface="Arial"/>
                <a:cs typeface="Arial"/>
              </a:rPr>
              <a:t>precipitation</a:t>
            </a:r>
            <a:r>
              <a:rPr lang="de-DE" sz="1800" dirty="0" smtClean="0">
                <a:latin typeface="Arial"/>
                <a:cs typeface="Arial"/>
              </a:rPr>
              <a:t>, </a:t>
            </a:r>
            <a:r>
              <a:rPr lang="de-DE" sz="1800" dirty="0" err="1" smtClean="0">
                <a:latin typeface="Arial"/>
                <a:cs typeface="Arial"/>
              </a:rPr>
              <a:t>eddy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advection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dirty="0" err="1" smtClean="0">
                <a:latin typeface="Arial"/>
                <a:cs typeface="Arial"/>
              </a:rPr>
              <a:t>and</a:t>
            </a:r>
            <a:r>
              <a:rPr lang="de-DE" sz="1800" dirty="0" smtClean="0">
                <a:latin typeface="Arial"/>
                <a:cs typeface="Arial"/>
              </a:rPr>
              <a:t> </a:t>
            </a:r>
            <a:r>
              <a:rPr lang="de-DE" sz="1800" u="sng" dirty="0" smtClean="0">
                <a:latin typeface="Arial"/>
                <a:cs typeface="Arial"/>
              </a:rPr>
              <a:t>zonal </a:t>
            </a:r>
            <a:r>
              <a:rPr lang="de-DE" sz="1800" u="sng" dirty="0" err="1" smtClean="0">
                <a:latin typeface="Arial"/>
                <a:cs typeface="Arial"/>
              </a:rPr>
              <a:t>heat</a:t>
            </a:r>
            <a:r>
              <a:rPr lang="de-DE" sz="1800" u="sng" dirty="0" smtClean="0">
                <a:latin typeface="Arial"/>
                <a:cs typeface="Arial"/>
              </a:rPr>
              <a:t> </a:t>
            </a:r>
            <a:r>
              <a:rPr lang="de-DE" sz="1800" u="sng" dirty="0" err="1" smtClean="0">
                <a:latin typeface="Arial"/>
                <a:cs typeface="Arial"/>
              </a:rPr>
              <a:t>advection</a:t>
            </a:r>
            <a:r>
              <a:rPr lang="de-DE" sz="1800" dirty="0" smtClean="0">
                <a:latin typeface="Arial"/>
                <a:cs typeface="Arial"/>
              </a:rPr>
              <a:t>	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8" name="Bild 7" descr="july2001_4loc_2_lo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5" y="0"/>
            <a:ext cx="2457640" cy="1440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Freshwater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6" y="3645024"/>
            <a:ext cx="4222750" cy="1984375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791072" y="3735747"/>
            <a:ext cx="2160240" cy="1224136"/>
            <a:chOff x="791072" y="3735747"/>
            <a:chExt cx="2160240" cy="1224136"/>
          </a:xfrm>
        </p:grpSpPr>
        <p:sp>
          <p:nvSpPr>
            <p:cNvPr id="11" name="Rechteck 10"/>
            <p:cNvSpPr/>
            <p:nvPr/>
          </p:nvSpPr>
          <p:spPr>
            <a:xfrm>
              <a:off x="791072" y="3816499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871192" y="3735747"/>
              <a:ext cx="1080120" cy="1224136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619672" y="6206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667348"/>
            <a:ext cx="4203700" cy="19939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967536" y="3816499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047656" y="3744491"/>
            <a:ext cx="1080120" cy="1224136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580112" y="65262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10°W</a:t>
            </a:r>
            <a:endParaRPr lang="de-DE" sz="2000" b="1" dirty="0">
              <a:latin typeface="Arial"/>
              <a:cs typeface="Arial"/>
            </a:endParaRPr>
          </a:p>
        </p:txBody>
      </p:sp>
      <p:grpSp>
        <p:nvGrpSpPr>
          <p:cNvPr id="23" name="Gruppierung 22"/>
          <p:cNvGrpSpPr/>
          <p:nvPr/>
        </p:nvGrpSpPr>
        <p:grpSpPr>
          <a:xfrm>
            <a:off x="107504" y="980728"/>
            <a:ext cx="4324350" cy="2019300"/>
            <a:chOff x="107504" y="1282700"/>
            <a:chExt cx="4324350" cy="2019300"/>
          </a:xfrm>
        </p:grpSpPr>
        <p:pic>
          <p:nvPicPr>
            <p:cNvPr id="20" name="Bild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04" y="1282700"/>
              <a:ext cx="4324350" cy="2019300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791072" y="1412776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1871192" y="1381972"/>
              <a:ext cx="1080120" cy="158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4283968" y="1040400"/>
            <a:ext cx="4216400" cy="1943100"/>
            <a:chOff x="4283968" y="1053852"/>
            <a:chExt cx="4216400" cy="1943100"/>
          </a:xfrm>
        </p:grpSpPr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1053852"/>
              <a:ext cx="4216400" cy="1943100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4932040" y="1196752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048000" y="1124744"/>
              <a:ext cx="1080120" cy="158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8" name="Bild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2996952"/>
            <a:ext cx="8173974" cy="4965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58052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>
                <a:latin typeface="Arial"/>
                <a:cs typeface="Arial"/>
              </a:rPr>
              <a:t>d</a:t>
            </a:r>
            <a:r>
              <a:rPr lang="de-DE" dirty="0" err="1" smtClean="0">
                <a:latin typeface="Arial"/>
                <a:cs typeface="Arial"/>
              </a:rPr>
              <a:t>uring</a:t>
            </a:r>
            <a:r>
              <a:rPr lang="de-DE" dirty="0" smtClean="0">
                <a:latin typeface="Arial"/>
                <a:cs typeface="Arial"/>
              </a:rPr>
              <a:t> ACT </a:t>
            </a:r>
            <a:r>
              <a:rPr lang="de-DE" dirty="0" err="1" smtClean="0">
                <a:latin typeface="Arial"/>
                <a:cs typeface="Arial"/>
              </a:rPr>
              <a:t>development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mixed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layer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salinity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increases</a:t>
            </a:r>
            <a:endParaRPr lang="de-DE" dirty="0" smtClean="0">
              <a:latin typeface="Arial"/>
              <a:cs typeface="Arial"/>
            </a:endParaRPr>
          </a:p>
          <a:p>
            <a:endParaRPr lang="de-DE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e-DE" dirty="0" err="1">
                <a:latin typeface="Arial"/>
                <a:cs typeface="Arial"/>
              </a:rPr>
              <a:t>l</a:t>
            </a:r>
            <a:r>
              <a:rPr lang="de-DE" dirty="0" err="1" smtClean="0">
                <a:latin typeface="Arial"/>
                <a:cs typeface="Arial"/>
              </a:rPr>
              <a:t>argest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terms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 err="1" smtClean="0">
                <a:latin typeface="Arial"/>
                <a:cs typeface="Arial"/>
              </a:rPr>
              <a:t>entrainment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diapycnal </a:t>
            </a:r>
            <a:r>
              <a:rPr lang="de-DE" dirty="0" err="1" smtClean="0">
                <a:latin typeface="Arial"/>
                <a:cs typeface="Arial"/>
              </a:rPr>
              <a:t>salt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flux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4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>
                <a:latin typeface="Arial"/>
                <a:cs typeface="Arial"/>
              </a:rPr>
              <a:t>Summary </a:t>
            </a:r>
            <a:r>
              <a:rPr lang="de-DE" sz="2700" dirty="0" err="1" smtClean="0">
                <a:latin typeface="Arial"/>
                <a:cs typeface="Arial"/>
              </a:rPr>
              <a:t>and</a:t>
            </a:r>
            <a:r>
              <a:rPr lang="de-DE" sz="2700" dirty="0" smtClean="0">
                <a:latin typeface="Arial"/>
                <a:cs typeface="Arial"/>
              </a:rPr>
              <a:t> Outlook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/>
          <p:cNvSpPr txBox="1">
            <a:spLocks noGrp="1"/>
          </p:cNvSpPr>
          <p:nvPr>
            <p:ph sz="half" idx="1"/>
          </p:nvPr>
        </p:nvSpPr>
        <p:spPr>
          <a:xfrm>
            <a:off x="457200" y="1303015"/>
            <a:ext cx="8291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err="1">
                <a:latin typeface="Arial"/>
                <a:cs typeface="Arial"/>
              </a:rPr>
              <a:t>i</a:t>
            </a:r>
            <a:r>
              <a:rPr lang="de-DE" sz="2000" dirty="0" err="1" smtClean="0">
                <a:latin typeface="Arial"/>
                <a:cs typeface="Arial"/>
              </a:rPr>
              <a:t>mprovement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ML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budget</a:t>
            </a:r>
            <a:endParaRPr lang="de-DE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2000" dirty="0">
                <a:latin typeface="Arial"/>
                <a:cs typeface="Arial"/>
              </a:rPr>
              <a:t>	</a:t>
            </a:r>
            <a:r>
              <a:rPr lang="de-DE" sz="2000" dirty="0" smtClean="0">
                <a:latin typeface="Arial"/>
                <a:cs typeface="Arial"/>
              </a:rPr>
              <a:t>	a </a:t>
            </a:r>
            <a:r>
              <a:rPr lang="de-DE" sz="2000" dirty="0" err="1" smtClean="0">
                <a:latin typeface="Arial"/>
                <a:cs typeface="Arial"/>
              </a:rPr>
              <a:t>higher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resolved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surface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velocity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climatology</a:t>
            </a:r>
            <a:endParaRPr lang="de-DE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2000" dirty="0">
                <a:latin typeface="Arial"/>
                <a:cs typeface="Arial"/>
              </a:rPr>
              <a:t>	</a:t>
            </a:r>
            <a:r>
              <a:rPr lang="de-DE" sz="2000" dirty="0" smtClean="0">
                <a:latin typeface="Arial"/>
                <a:cs typeface="Arial"/>
              </a:rPr>
              <a:t>	</a:t>
            </a:r>
            <a:r>
              <a:rPr lang="de-DE" sz="2000" dirty="0" err="1" smtClean="0">
                <a:latin typeface="Arial"/>
                <a:cs typeface="Arial"/>
              </a:rPr>
              <a:t>improved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net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surface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fluxes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TropFlux</a:t>
            </a:r>
            <a:r>
              <a:rPr lang="de-DE" sz="20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de-DE" sz="2000" dirty="0">
                <a:latin typeface="Arial"/>
                <a:cs typeface="Arial"/>
              </a:rPr>
              <a:t>	</a:t>
            </a:r>
            <a:r>
              <a:rPr lang="de-DE" sz="2000" dirty="0" smtClean="0">
                <a:latin typeface="Arial"/>
                <a:cs typeface="Arial"/>
              </a:rPr>
              <a:t>	</a:t>
            </a:r>
            <a:r>
              <a:rPr lang="de-DE" sz="2000" u="sng" dirty="0" err="1" smtClean="0">
                <a:latin typeface="Arial"/>
                <a:cs typeface="Arial"/>
              </a:rPr>
              <a:t>estimates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of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the</a:t>
            </a:r>
            <a:r>
              <a:rPr lang="de-DE" sz="2000" u="sng" dirty="0" smtClean="0">
                <a:latin typeface="Arial"/>
                <a:cs typeface="Arial"/>
              </a:rPr>
              <a:t> diapycnal ML </a:t>
            </a:r>
            <a:r>
              <a:rPr lang="de-DE" sz="2000" u="sng" dirty="0" err="1" smtClean="0">
                <a:latin typeface="Arial"/>
                <a:cs typeface="Arial"/>
              </a:rPr>
              <a:t>heat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loss</a:t>
            </a:r>
            <a:endParaRPr lang="de-DE" sz="2000" u="sng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e-DE" sz="2000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sz="2000" dirty="0" err="1">
                <a:latin typeface="Arial"/>
                <a:cs typeface="Arial"/>
              </a:rPr>
              <a:t>c</a:t>
            </a:r>
            <a:r>
              <a:rPr lang="de-DE" sz="2000" dirty="0" err="1" smtClean="0">
                <a:latin typeface="Arial"/>
                <a:cs typeface="Arial"/>
              </a:rPr>
              <a:t>losure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budgets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incertainties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ACT</a:t>
            </a:r>
          </a:p>
          <a:p>
            <a:pPr>
              <a:buFont typeface="Arial"/>
              <a:buChar char="•"/>
            </a:pPr>
            <a:r>
              <a:rPr lang="de-DE" sz="2000" dirty="0" err="1">
                <a:latin typeface="Arial"/>
                <a:cs typeface="Arial"/>
              </a:rPr>
              <a:t>i</a:t>
            </a:r>
            <a:r>
              <a:rPr lang="de-DE" sz="2000" dirty="0" err="1" smtClean="0">
                <a:latin typeface="Arial"/>
                <a:cs typeface="Arial"/>
              </a:rPr>
              <a:t>dentification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main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cooling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terms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during</a:t>
            </a:r>
            <a:r>
              <a:rPr lang="de-DE" sz="2000" dirty="0" smtClean="0">
                <a:latin typeface="Arial"/>
                <a:cs typeface="Arial"/>
              </a:rPr>
              <a:t> ACT </a:t>
            </a:r>
            <a:r>
              <a:rPr lang="de-DE" sz="2000" dirty="0" err="1" smtClean="0">
                <a:latin typeface="Arial"/>
                <a:cs typeface="Arial"/>
              </a:rPr>
              <a:t>development</a:t>
            </a:r>
            <a:r>
              <a:rPr lang="de-DE" sz="2000" dirty="0" smtClean="0">
                <a:latin typeface="Arial"/>
                <a:cs typeface="Arial"/>
              </a:rPr>
              <a:t>: </a:t>
            </a:r>
          </a:p>
          <a:p>
            <a:pPr marL="0" indent="0">
              <a:buNone/>
            </a:pPr>
            <a:r>
              <a:rPr lang="de-DE" sz="2000" dirty="0" smtClean="0">
                <a:latin typeface="Arial"/>
                <a:cs typeface="Arial"/>
              </a:rPr>
              <a:t>		diapycnal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flux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partly</a:t>
            </a:r>
            <a:r>
              <a:rPr lang="de-DE" sz="2000" dirty="0" smtClean="0">
                <a:latin typeface="Arial"/>
                <a:cs typeface="Arial"/>
              </a:rPr>
              <a:t> zonal </a:t>
            </a:r>
            <a:r>
              <a:rPr lang="de-DE" sz="2000" dirty="0" err="1" smtClean="0">
                <a:latin typeface="Arial"/>
                <a:cs typeface="Arial"/>
              </a:rPr>
              <a:t>advection</a:t>
            </a:r>
            <a:r>
              <a:rPr lang="de-DE" sz="2000" dirty="0" smtClean="0">
                <a:latin typeface="Arial"/>
                <a:cs typeface="Arial"/>
              </a:rPr>
              <a:t>) in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entire</a:t>
            </a:r>
            <a:r>
              <a:rPr lang="de-DE" sz="2000" dirty="0" smtClean="0">
                <a:latin typeface="Arial"/>
                <a:cs typeface="Arial"/>
              </a:rPr>
              <a:t> 		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ACT </a:t>
            </a:r>
            <a:r>
              <a:rPr lang="de-DE" sz="2000" dirty="0" err="1" smtClean="0">
                <a:latin typeface="Arial"/>
                <a:cs typeface="Arial"/>
              </a:rPr>
              <a:t>region</a:t>
            </a:r>
            <a:endParaRPr lang="de-DE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de-DE" sz="2000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de-DE" sz="2000" dirty="0" err="1">
                <a:latin typeface="Arial"/>
                <a:cs typeface="Arial"/>
              </a:rPr>
              <a:t>f</a:t>
            </a:r>
            <a:r>
              <a:rPr lang="de-DE" sz="2000" dirty="0" err="1" smtClean="0">
                <a:latin typeface="Arial"/>
                <a:cs typeface="Arial"/>
              </a:rPr>
              <a:t>urther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required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improvements</a:t>
            </a:r>
            <a:r>
              <a:rPr lang="de-DE" sz="2000" dirty="0" smtClean="0">
                <a:latin typeface="Arial"/>
                <a:cs typeface="Arial"/>
              </a:rPr>
              <a:t> (</a:t>
            </a:r>
            <a:r>
              <a:rPr lang="de-DE" sz="2000" dirty="0" err="1" smtClean="0">
                <a:latin typeface="Arial"/>
                <a:cs typeface="Arial"/>
              </a:rPr>
              <a:t>specially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for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investigations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inter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annual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variability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ML </a:t>
            </a:r>
            <a:r>
              <a:rPr lang="de-DE" sz="2000" dirty="0" err="1" smtClean="0">
                <a:latin typeface="Arial"/>
                <a:cs typeface="Arial"/>
              </a:rPr>
              <a:t>budget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contributions</a:t>
            </a:r>
            <a:r>
              <a:rPr lang="de-DE" sz="2000" dirty="0" smtClean="0">
                <a:latin typeface="Arial"/>
                <a:cs typeface="Arial"/>
              </a:rPr>
              <a:t>):</a:t>
            </a:r>
          </a:p>
          <a:p>
            <a:pPr marL="0" indent="0">
              <a:buNone/>
            </a:pPr>
            <a:r>
              <a:rPr lang="de-DE" sz="2000" dirty="0" smtClean="0">
                <a:latin typeface="Arial"/>
                <a:cs typeface="Arial"/>
              </a:rPr>
              <a:t>		</a:t>
            </a:r>
            <a:r>
              <a:rPr lang="de-DE" sz="2000" dirty="0" err="1">
                <a:latin typeface="Arial"/>
                <a:cs typeface="Arial"/>
              </a:rPr>
              <a:t>s</a:t>
            </a:r>
            <a:r>
              <a:rPr lang="de-DE" sz="2000" dirty="0" err="1" smtClean="0">
                <a:latin typeface="Arial"/>
                <a:cs typeface="Arial"/>
              </a:rPr>
              <a:t>urface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velocities</a:t>
            </a:r>
            <a:endParaRPr lang="de-DE" sz="20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DE" sz="2000" dirty="0" smtClean="0">
                <a:latin typeface="Arial"/>
                <a:cs typeface="Arial"/>
              </a:rPr>
              <a:t>		</a:t>
            </a:r>
            <a:r>
              <a:rPr lang="de-DE" sz="2000" dirty="0" err="1" smtClean="0">
                <a:latin typeface="Arial"/>
                <a:cs typeface="Arial"/>
              </a:rPr>
              <a:t>resolution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diapycnal ML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loss</a:t>
            </a:r>
            <a:r>
              <a:rPr lang="de-DE" sz="2000" dirty="0">
                <a:latin typeface="Arial"/>
                <a:cs typeface="Arial"/>
              </a:rPr>
              <a:t> </a:t>
            </a:r>
            <a:endParaRPr lang="de-DE" sz="2000" dirty="0" smtClean="0"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04048" y="12687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Wingdings 2" charset="2"/>
                <a:cs typeface="Wingdings 2" charset="2"/>
              </a:rPr>
              <a:t>P</a:t>
            </a:r>
            <a:endParaRPr lang="de-DE" sz="2400" dirty="0">
              <a:latin typeface="Wingdings 2" charset="2"/>
              <a:cs typeface="Wingdings 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30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Uncertainties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196752"/>
            <a:ext cx="4038600" cy="2376264"/>
          </a:xfrm>
        </p:spPr>
        <p:txBody>
          <a:bodyPr/>
          <a:lstStyle/>
          <a:p>
            <a:r>
              <a:rPr lang="de-DE" sz="2000" dirty="0" err="1" smtClean="0">
                <a:latin typeface="Arial"/>
                <a:cs typeface="Arial"/>
              </a:rPr>
              <a:t>Drifter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and</a:t>
            </a:r>
            <a:r>
              <a:rPr lang="de-DE" sz="2000" dirty="0" smtClean="0">
                <a:latin typeface="Arial"/>
                <a:cs typeface="Arial"/>
              </a:rPr>
              <a:t> ARGO (</a:t>
            </a:r>
            <a:r>
              <a:rPr lang="de-DE" sz="2000" dirty="0" err="1" smtClean="0">
                <a:latin typeface="Arial"/>
                <a:cs typeface="Arial"/>
              </a:rPr>
              <a:t>used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here</a:t>
            </a:r>
            <a:r>
              <a:rPr lang="de-DE" sz="2000" dirty="0" smtClean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OSCAR</a:t>
            </a:r>
          </a:p>
          <a:p>
            <a:pPr marL="0" indent="0">
              <a:buNone/>
            </a:pPr>
            <a:endParaRPr lang="de-DE" sz="2000" dirty="0" smtClean="0">
              <a:latin typeface="Arial"/>
              <a:cs typeface="Arial"/>
            </a:endParaRPr>
          </a:p>
          <a:p>
            <a:r>
              <a:rPr lang="de-DE" sz="2000" dirty="0" smtClean="0">
                <a:latin typeface="Arial"/>
                <a:cs typeface="Arial"/>
              </a:rPr>
              <a:t>Lumpkin et al., 2005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552" y="4509121"/>
            <a:ext cx="7488832" cy="576063"/>
          </a:xfrm>
        </p:spPr>
        <p:txBody>
          <a:bodyPr>
            <a:normAutofit/>
          </a:bodyPr>
          <a:lstStyle/>
          <a:p>
            <a:r>
              <a:rPr lang="de-DE" sz="2000" dirty="0" err="1">
                <a:latin typeface="Arial"/>
                <a:cs typeface="Arial"/>
              </a:rPr>
              <a:t>c</a:t>
            </a:r>
            <a:r>
              <a:rPr lang="de-DE" sz="2000" dirty="0" err="1" smtClean="0">
                <a:latin typeface="Arial"/>
                <a:cs typeface="Arial"/>
              </a:rPr>
              <a:t>hoice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surface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velocity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product</a:t>
            </a:r>
            <a:endParaRPr lang="de-DE" sz="2000" dirty="0" smtClean="0">
              <a:latin typeface="Arial"/>
              <a:cs typeface="Arial"/>
            </a:endParaRPr>
          </a:p>
        </p:txBody>
      </p:sp>
      <p:grpSp>
        <p:nvGrpSpPr>
          <p:cNvPr id="7" name="Gruppierung 6"/>
          <p:cNvGrpSpPr>
            <a:grpSpLocks noChangeAspect="1"/>
          </p:cNvGrpSpPr>
          <p:nvPr/>
        </p:nvGrpSpPr>
        <p:grpSpPr>
          <a:xfrm>
            <a:off x="759328" y="910159"/>
            <a:ext cx="3380624" cy="2590849"/>
            <a:chOff x="139071" y="1052736"/>
            <a:chExt cx="2817187" cy="2159041"/>
          </a:xfrm>
        </p:grpSpPr>
        <p:pic>
          <p:nvPicPr>
            <p:cNvPr id="8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1" y="1052736"/>
              <a:ext cx="2817187" cy="2159041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1259632" y="1124744"/>
              <a:ext cx="792088" cy="1584176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67544" y="1124744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20688"/>
            <a:ext cx="3816424" cy="304207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1520" y="4046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/>
                <a:cs typeface="Arial"/>
              </a:rPr>
              <a:t>0°N, 23°W</a:t>
            </a:r>
            <a:endParaRPr lang="de-DE" b="1" dirty="0"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508518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000" dirty="0" err="1">
                <a:latin typeface="Arial"/>
                <a:cs typeface="Arial"/>
              </a:rPr>
              <a:t>seasonal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variability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of</a:t>
            </a:r>
            <a:r>
              <a:rPr lang="de-DE" sz="2000" dirty="0">
                <a:latin typeface="Arial"/>
                <a:cs typeface="Arial"/>
              </a:rPr>
              <a:t> diapycnal </a:t>
            </a:r>
            <a:r>
              <a:rPr lang="de-DE" sz="2000" dirty="0" smtClean="0">
                <a:latin typeface="Arial"/>
                <a:cs typeface="Arial"/>
              </a:rPr>
              <a:t>ML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loss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>
                <a:latin typeface="Arial"/>
                <a:cs typeface="Arial"/>
              </a:rPr>
              <a:t>not </a:t>
            </a:r>
            <a:r>
              <a:rPr lang="de-DE" sz="2000" dirty="0" err="1" smtClean="0">
                <a:latin typeface="Arial"/>
                <a:cs typeface="Arial"/>
              </a:rPr>
              <a:t>sufficiently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resolved</a:t>
            </a:r>
            <a:endParaRPr lang="de-DE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2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580700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Arial"/>
                <a:cs typeface="Arial"/>
              </a:rPr>
              <a:t>closed</a:t>
            </a:r>
            <a:r>
              <a:rPr lang="de-DE" dirty="0" smtClean="0">
                <a:latin typeface="Arial"/>
                <a:cs typeface="Arial"/>
              </a:rPr>
              <a:t> ML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budget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uncertainties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during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sampled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periods</a:t>
            </a:r>
            <a:endParaRPr lang="de-DE" dirty="0" smtClean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79912" y="692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10°W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692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23°W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07904" y="33169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10°S</a:t>
            </a:r>
            <a:endParaRPr lang="de-DE" sz="20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51520" y="61818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d</a:t>
            </a:r>
            <a:r>
              <a:rPr lang="de-DE" dirty="0" smtClean="0">
                <a:latin typeface="Arial"/>
                <a:cs typeface="Arial"/>
              </a:rPr>
              <a:t>iapycnal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flux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zonal </a:t>
            </a:r>
            <a:r>
              <a:rPr lang="de-DE" dirty="0" err="1" smtClean="0">
                <a:latin typeface="Arial"/>
                <a:cs typeface="Arial"/>
              </a:rPr>
              <a:t>advection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are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terms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dominating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cooling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equatorial</a:t>
            </a:r>
            <a:r>
              <a:rPr lang="de-DE" dirty="0" smtClean="0">
                <a:latin typeface="Arial"/>
                <a:cs typeface="Arial"/>
              </a:rPr>
              <a:t> ACT</a:t>
            </a:r>
          </a:p>
        </p:txBody>
      </p:sp>
      <p:grpSp>
        <p:nvGrpSpPr>
          <p:cNvPr id="10" name="Gruppierung 9"/>
          <p:cNvGrpSpPr/>
          <p:nvPr/>
        </p:nvGrpSpPr>
        <p:grpSpPr>
          <a:xfrm>
            <a:off x="251520" y="1055150"/>
            <a:ext cx="2784179" cy="2084659"/>
            <a:chOff x="251520" y="1055150"/>
            <a:chExt cx="2784179" cy="2084659"/>
          </a:xfrm>
        </p:grpSpPr>
        <p:grpSp>
          <p:nvGrpSpPr>
            <p:cNvPr id="9" name="Gruppierung 8"/>
            <p:cNvGrpSpPr/>
            <p:nvPr/>
          </p:nvGrpSpPr>
          <p:grpSpPr>
            <a:xfrm>
              <a:off x="251520" y="1055150"/>
              <a:ext cx="2784179" cy="2084659"/>
              <a:chOff x="251520" y="1055150"/>
              <a:chExt cx="2784179" cy="2084659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055150"/>
                <a:ext cx="2784179" cy="2084659"/>
              </a:xfrm>
              <a:prstGeom prst="rect">
                <a:avLst/>
              </a:prstGeom>
            </p:spPr>
          </p:pic>
          <p:sp>
            <p:nvSpPr>
              <p:cNvPr id="17" name="Rechteck 16"/>
              <p:cNvSpPr/>
              <p:nvPr/>
            </p:nvSpPr>
            <p:spPr>
              <a:xfrm>
                <a:off x="655200" y="1263600"/>
                <a:ext cx="648072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Rechteck 17"/>
            <p:cNvSpPr/>
            <p:nvPr/>
          </p:nvSpPr>
          <p:spPr>
            <a:xfrm>
              <a:off x="1331640" y="1213200"/>
              <a:ext cx="648072" cy="13140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331640" y="2780928"/>
              <a:ext cx="648072" cy="1368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2997998" y="1055150"/>
            <a:ext cx="2784179" cy="2084659"/>
            <a:chOff x="2997998" y="1055150"/>
            <a:chExt cx="2784179" cy="208465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98" y="1055150"/>
              <a:ext cx="2784179" cy="2084659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384000" y="124560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67944" y="1213200"/>
              <a:ext cx="648072" cy="13032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067944" y="2775600"/>
              <a:ext cx="648072" cy="1404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5748261" y="1041582"/>
            <a:ext cx="2784179" cy="2084659"/>
            <a:chOff x="5748261" y="1041582"/>
            <a:chExt cx="2784179" cy="208465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261" y="1041582"/>
              <a:ext cx="2784179" cy="2084659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6804248" y="2757600"/>
              <a:ext cx="648072" cy="1404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804248" y="1196752"/>
              <a:ext cx="648072" cy="1303200"/>
            </a:xfrm>
            <a:prstGeom prst="rect">
              <a:avLst/>
            </a:prstGeom>
            <a:solidFill>
              <a:schemeClr val="bg1">
                <a:lumMod val="8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38000" y="120960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/>
          <p:cNvSpPr/>
          <p:nvPr/>
        </p:nvSpPr>
        <p:spPr>
          <a:xfrm>
            <a:off x="3419872" y="376920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38" y="-27384"/>
            <a:ext cx="2534373" cy="1512168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3212976"/>
            <a:ext cx="2963522" cy="2549500"/>
          </a:xfrm>
          <a:prstGeom prst="rect">
            <a:avLst/>
          </a:prstGeom>
        </p:spPr>
      </p:pic>
      <p:grpSp>
        <p:nvGrpSpPr>
          <p:cNvPr id="33" name="Gruppierung 32"/>
          <p:cNvGrpSpPr/>
          <p:nvPr/>
        </p:nvGrpSpPr>
        <p:grpSpPr>
          <a:xfrm>
            <a:off x="5868144" y="4077072"/>
            <a:ext cx="2736304" cy="461665"/>
            <a:chOff x="5868144" y="4077072"/>
            <a:chExt cx="2736304" cy="461665"/>
          </a:xfrm>
        </p:grpSpPr>
        <p:sp>
          <p:nvSpPr>
            <p:cNvPr id="31" name="Textfeld 30"/>
            <p:cNvSpPr txBox="1"/>
            <p:nvPr/>
          </p:nvSpPr>
          <p:spPr>
            <a:xfrm>
              <a:off x="5868144" y="4077072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>
                  <a:latin typeface="Arial"/>
                  <a:cs typeface="Arial"/>
                </a:rPr>
                <a:t>Improvements</a:t>
              </a:r>
              <a:r>
                <a:rPr lang="de-DE" sz="2400" dirty="0" smtClean="0">
                  <a:latin typeface="Arial"/>
                  <a:cs typeface="Arial"/>
                </a:rPr>
                <a:t> </a:t>
              </a:r>
              <a:endParaRPr lang="de-DE" sz="2400" dirty="0">
                <a:latin typeface="Arial"/>
                <a:cs typeface="Arial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8028384" y="4077072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Wingdings 2" charset="2"/>
                  <a:cs typeface="Wingdings 2" charset="2"/>
                </a:rPr>
                <a:t>P</a:t>
              </a:r>
              <a:endParaRPr lang="de-DE" sz="2400" dirty="0">
                <a:latin typeface="Wingdings 2" charset="2"/>
                <a:cs typeface="Wingdings 2" charset="2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796136" y="6926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/>
                <a:cs typeface="Arial"/>
              </a:rPr>
              <a:t>0°N, 0°E</a:t>
            </a:r>
            <a:endParaRPr lang="de-DE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5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8665" y="0"/>
            <a:ext cx="804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smtClean="0">
                <a:latin typeface="Arial"/>
                <a:cs typeface="Arial"/>
              </a:rPr>
              <a:t>Diapycnal ML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loss</a:t>
            </a:r>
            <a:r>
              <a:rPr lang="de-DE" sz="2400" dirty="0" smtClean="0">
                <a:latin typeface="Arial"/>
                <a:cs typeface="Arial"/>
              </a:rPr>
              <a:t>: </a:t>
            </a:r>
            <a:r>
              <a:rPr lang="de-DE" sz="2400" dirty="0" err="1" smtClean="0">
                <a:latin typeface="Arial"/>
                <a:cs typeface="Arial"/>
              </a:rPr>
              <a:t>Seasonal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and</a:t>
            </a:r>
            <a:r>
              <a:rPr lang="de-DE" sz="2400" dirty="0" smtClean="0">
                <a:latin typeface="Arial"/>
                <a:cs typeface="Arial"/>
              </a:rPr>
              <a:t> regional </a:t>
            </a:r>
            <a:r>
              <a:rPr lang="de-DE" sz="2400" dirty="0" err="1" smtClean="0">
                <a:latin typeface="Arial"/>
                <a:cs typeface="Arial"/>
              </a:rPr>
              <a:t>variability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648" y="5201905"/>
            <a:ext cx="6984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>
                <a:latin typeface="Arial"/>
                <a:cs typeface="Arial"/>
              </a:rPr>
              <a:t>H</a:t>
            </a:r>
            <a:r>
              <a:rPr lang="de-DE" sz="2000" u="sng" dirty="0" err="1" smtClean="0">
                <a:latin typeface="Arial"/>
                <a:cs typeface="Arial"/>
              </a:rPr>
              <a:t>eat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loss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>
                <a:latin typeface="Arial"/>
                <a:cs typeface="Arial"/>
              </a:rPr>
              <a:t>of</a:t>
            </a:r>
            <a:r>
              <a:rPr lang="de-DE" sz="2000" u="sng" dirty="0">
                <a:latin typeface="Arial"/>
                <a:cs typeface="Arial"/>
              </a:rPr>
              <a:t> </a:t>
            </a:r>
            <a:r>
              <a:rPr lang="de-DE" sz="2000" u="sng" dirty="0" err="1">
                <a:latin typeface="Arial"/>
                <a:cs typeface="Arial"/>
              </a:rPr>
              <a:t>the</a:t>
            </a:r>
            <a:r>
              <a:rPr lang="de-DE" sz="2000" u="sng" dirty="0">
                <a:latin typeface="Arial"/>
                <a:cs typeface="Arial"/>
              </a:rPr>
              <a:t> </a:t>
            </a:r>
            <a:r>
              <a:rPr lang="de-DE" sz="2000" u="sng" dirty="0" smtClean="0">
                <a:latin typeface="Arial"/>
                <a:cs typeface="Arial"/>
              </a:rPr>
              <a:t>MLD due </a:t>
            </a:r>
            <a:r>
              <a:rPr lang="de-DE" sz="2000" u="sng" dirty="0" err="1" smtClean="0">
                <a:latin typeface="Arial"/>
                <a:cs typeface="Arial"/>
              </a:rPr>
              <a:t>to</a:t>
            </a:r>
            <a:r>
              <a:rPr lang="de-DE" sz="2000" u="sng" dirty="0" smtClean="0">
                <a:latin typeface="Arial"/>
                <a:cs typeface="Arial"/>
              </a:rPr>
              <a:t> turbulent </a:t>
            </a:r>
            <a:r>
              <a:rPr lang="de-DE" sz="2000" u="sng" dirty="0" err="1" smtClean="0">
                <a:latin typeface="Arial"/>
                <a:cs typeface="Arial"/>
              </a:rPr>
              <a:t>mixing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is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elevated</a:t>
            </a:r>
            <a:r>
              <a:rPr lang="de-DE" sz="2000" u="sng" dirty="0" smtClean="0">
                <a:latin typeface="Arial"/>
                <a:cs typeface="Arial"/>
              </a:rPr>
              <a:t> :</a:t>
            </a:r>
          </a:p>
          <a:p>
            <a:endParaRPr lang="de-DE" sz="900" u="sng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region</a:t>
            </a:r>
            <a:endParaRPr lang="de-DE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 in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western 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ACT </a:t>
            </a:r>
            <a:r>
              <a:rPr lang="de-DE" sz="2000" dirty="0" err="1" smtClean="0">
                <a:latin typeface="Arial"/>
                <a:cs typeface="Arial"/>
              </a:rPr>
              <a:t>compared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east</a:t>
            </a:r>
            <a:endParaRPr lang="de-DE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>
                <a:latin typeface="Arial"/>
                <a:cs typeface="Arial"/>
              </a:rPr>
              <a:t> in </a:t>
            </a:r>
            <a:r>
              <a:rPr lang="de-DE" sz="2000" dirty="0" err="1">
                <a:latin typeface="Arial"/>
                <a:cs typeface="Arial"/>
              </a:rPr>
              <a:t>early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summer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compared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to</a:t>
            </a:r>
            <a:r>
              <a:rPr lang="de-DE" sz="2000" dirty="0">
                <a:latin typeface="Arial"/>
                <a:cs typeface="Arial"/>
              </a:rPr>
              <a:t> September </a:t>
            </a:r>
            <a:r>
              <a:rPr lang="de-DE" sz="2000" dirty="0" err="1">
                <a:latin typeface="Arial"/>
                <a:cs typeface="Arial"/>
              </a:rPr>
              <a:t>and</a:t>
            </a:r>
            <a:r>
              <a:rPr lang="de-DE" sz="2000" dirty="0">
                <a:latin typeface="Arial"/>
                <a:cs typeface="Arial"/>
              </a:rPr>
              <a:t> November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de-DE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de-DE" sz="2000" dirty="0"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8064" y="699840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" name="Grafik 6" descr="diverg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1255" y="377224"/>
            <a:ext cx="2438199" cy="204564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940152" y="899090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heatfluxmap_june_vortr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663" y="1268760"/>
            <a:ext cx="7426753" cy="38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48064" y="699840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diverg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1255" y="377224"/>
            <a:ext cx="2438199" cy="204564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940152" y="899090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651419" y="0"/>
            <a:ext cx="7957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smtClean="0">
                <a:latin typeface="Arial"/>
                <a:cs typeface="Arial"/>
              </a:rPr>
              <a:t>Diapycnal ML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loss</a:t>
            </a:r>
            <a:r>
              <a:rPr lang="de-DE" sz="2400" dirty="0" smtClean="0">
                <a:latin typeface="Arial"/>
                <a:cs typeface="Arial"/>
              </a:rPr>
              <a:t>: </a:t>
            </a:r>
            <a:r>
              <a:rPr lang="de-DE" sz="2400" dirty="0" err="1" smtClean="0">
                <a:latin typeface="Arial"/>
                <a:cs typeface="Arial"/>
              </a:rPr>
              <a:t>Seasonal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and</a:t>
            </a:r>
            <a:r>
              <a:rPr lang="de-DE" sz="2400" dirty="0" smtClean="0">
                <a:latin typeface="Arial"/>
                <a:cs typeface="Arial"/>
              </a:rPr>
              <a:t> regional </a:t>
            </a:r>
            <a:r>
              <a:rPr lang="de-DE" sz="2400" dirty="0" err="1" smtClean="0">
                <a:latin typeface="Arial"/>
                <a:cs typeface="Arial"/>
              </a:rPr>
              <a:t>variability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4" name="Grafik 3" descr="heatfluxmap_september_vortr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164" y="1318330"/>
            <a:ext cx="7368236" cy="39108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03648" y="5201905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>
                <a:latin typeface="Arial"/>
                <a:cs typeface="Arial"/>
              </a:rPr>
              <a:t>H</a:t>
            </a:r>
            <a:r>
              <a:rPr lang="de-DE" sz="2000" u="sng" dirty="0" err="1" smtClean="0">
                <a:latin typeface="Arial"/>
                <a:cs typeface="Arial"/>
              </a:rPr>
              <a:t>eat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loss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>
                <a:latin typeface="Arial"/>
                <a:cs typeface="Arial"/>
              </a:rPr>
              <a:t>of</a:t>
            </a:r>
            <a:r>
              <a:rPr lang="de-DE" sz="2000" u="sng" dirty="0">
                <a:latin typeface="Arial"/>
                <a:cs typeface="Arial"/>
              </a:rPr>
              <a:t> </a:t>
            </a:r>
            <a:r>
              <a:rPr lang="de-DE" sz="2000" u="sng" dirty="0" err="1">
                <a:latin typeface="Arial"/>
                <a:cs typeface="Arial"/>
              </a:rPr>
              <a:t>the</a:t>
            </a:r>
            <a:r>
              <a:rPr lang="de-DE" sz="2000" u="sng" dirty="0">
                <a:latin typeface="Arial"/>
                <a:cs typeface="Arial"/>
              </a:rPr>
              <a:t> </a:t>
            </a:r>
            <a:r>
              <a:rPr lang="de-DE" sz="2000" u="sng" dirty="0" smtClean="0">
                <a:latin typeface="Arial"/>
                <a:cs typeface="Arial"/>
              </a:rPr>
              <a:t>MLD due </a:t>
            </a:r>
            <a:r>
              <a:rPr lang="de-DE" sz="2000" u="sng" dirty="0" err="1" smtClean="0">
                <a:latin typeface="Arial"/>
                <a:cs typeface="Arial"/>
              </a:rPr>
              <a:t>to</a:t>
            </a:r>
            <a:r>
              <a:rPr lang="de-DE" sz="2000" u="sng" dirty="0" smtClean="0">
                <a:latin typeface="Arial"/>
                <a:cs typeface="Arial"/>
              </a:rPr>
              <a:t> turbulent </a:t>
            </a:r>
            <a:r>
              <a:rPr lang="de-DE" sz="2000" u="sng" dirty="0" err="1" smtClean="0">
                <a:latin typeface="Arial"/>
                <a:cs typeface="Arial"/>
              </a:rPr>
              <a:t>mixing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is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elevated</a:t>
            </a:r>
            <a:r>
              <a:rPr lang="de-DE" sz="2000" u="sng" dirty="0" smtClean="0">
                <a:latin typeface="Arial"/>
                <a:cs typeface="Arial"/>
              </a:rPr>
              <a:t> :</a:t>
            </a:r>
          </a:p>
          <a:p>
            <a:endParaRPr lang="de-DE" sz="900" u="sng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region</a:t>
            </a:r>
            <a:endParaRPr lang="de-DE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 in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western 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ACT </a:t>
            </a:r>
            <a:r>
              <a:rPr lang="de-DE" sz="2000" dirty="0" err="1" smtClean="0">
                <a:latin typeface="Arial"/>
                <a:cs typeface="Arial"/>
              </a:rPr>
              <a:t>compared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east</a:t>
            </a:r>
            <a:endParaRPr lang="de-DE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049144" y="2276872"/>
            <a:ext cx="3096344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 err="1" smtClean="0">
                <a:latin typeface="Arial"/>
                <a:cs typeface="Arial"/>
              </a:rPr>
              <a:t>Which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processes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drive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seasonal</a:t>
            </a:r>
            <a:r>
              <a:rPr lang="de-DE" sz="2000" dirty="0" smtClean="0">
                <a:latin typeface="Arial"/>
                <a:cs typeface="Arial"/>
              </a:rPr>
              <a:t> SST </a:t>
            </a:r>
            <a:r>
              <a:rPr lang="de-DE" sz="2000" dirty="0" err="1" smtClean="0">
                <a:latin typeface="Arial"/>
                <a:cs typeface="Arial"/>
              </a:rPr>
              <a:t>variability</a:t>
            </a:r>
            <a:r>
              <a:rPr lang="de-DE" sz="2000" dirty="0" smtClean="0">
                <a:latin typeface="Arial"/>
                <a:cs typeface="Arial"/>
              </a:rPr>
              <a:t> ?</a:t>
            </a:r>
            <a:endParaRPr lang="de-DE" sz="2000" dirty="0">
              <a:latin typeface="Arial"/>
              <a:cs typeface="Arial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Motivation: SST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variability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in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Atlantic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Cold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Tongue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(ACT)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2484510" cy="32059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4253" y="3922214"/>
            <a:ext cx="2736304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 err="1">
                <a:latin typeface="Arial"/>
                <a:cs typeface="Arial"/>
              </a:rPr>
              <a:t>I</a:t>
            </a:r>
            <a:r>
              <a:rPr lang="de-DE" sz="2000" dirty="0" err="1" smtClean="0">
                <a:latin typeface="Arial"/>
                <a:cs typeface="Arial"/>
              </a:rPr>
              <a:t>nterannual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variability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ACT SSTs </a:t>
            </a:r>
            <a:r>
              <a:rPr lang="de-DE" sz="2000" dirty="0" err="1" smtClean="0">
                <a:latin typeface="Arial"/>
                <a:cs typeface="Arial"/>
              </a:rPr>
              <a:t>is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tied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interannual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variations</a:t>
            </a:r>
            <a:r>
              <a:rPr lang="de-DE" sz="2000" dirty="0" smtClean="0">
                <a:latin typeface="Arial"/>
                <a:cs typeface="Arial"/>
              </a:rPr>
              <a:t> in </a:t>
            </a:r>
            <a:r>
              <a:rPr lang="de-DE" sz="2000" dirty="0" err="1" smtClean="0">
                <a:latin typeface="Arial"/>
                <a:cs typeface="Arial"/>
              </a:rPr>
              <a:t>rainfall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over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adjacent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continents</a:t>
            </a:r>
            <a:endParaRPr lang="de-DE" sz="2000" dirty="0">
              <a:latin typeface="Arial"/>
              <a:cs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" y="548680"/>
            <a:ext cx="4766316" cy="30243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116858" cy="331199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051721" y="1880825"/>
            <a:ext cx="252031" cy="252031"/>
          </a:xfrm>
          <a:prstGeom prst="rect">
            <a:avLst/>
          </a:prstGeom>
          <a:solidFill>
            <a:srgbClr val="FF0000"/>
          </a:solidFill>
          <a:ln w="5715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0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51417" y="0"/>
            <a:ext cx="7957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smtClean="0">
                <a:latin typeface="Arial"/>
                <a:cs typeface="Arial"/>
              </a:rPr>
              <a:t>Diapycnal ML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loss</a:t>
            </a:r>
            <a:r>
              <a:rPr lang="de-DE" sz="2400" dirty="0" smtClean="0">
                <a:latin typeface="Arial"/>
                <a:cs typeface="Arial"/>
              </a:rPr>
              <a:t>: </a:t>
            </a:r>
            <a:r>
              <a:rPr lang="de-DE" sz="2400" dirty="0" err="1" smtClean="0">
                <a:latin typeface="Arial"/>
                <a:cs typeface="Arial"/>
              </a:rPr>
              <a:t>Seasonal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and</a:t>
            </a:r>
            <a:r>
              <a:rPr lang="de-DE" sz="2400" dirty="0" smtClean="0">
                <a:latin typeface="Arial"/>
                <a:cs typeface="Arial"/>
              </a:rPr>
              <a:t> regional </a:t>
            </a:r>
            <a:r>
              <a:rPr lang="de-DE" sz="2400" dirty="0" err="1" smtClean="0">
                <a:latin typeface="Arial"/>
                <a:cs typeface="Arial"/>
              </a:rPr>
              <a:t>variability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148064" y="699840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diverg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1255" y="377224"/>
            <a:ext cx="2438199" cy="204564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940152" y="899090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 descr="heatfluxmap_november_vortr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412776"/>
            <a:ext cx="7446258" cy="38718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403648" y="5201905"/>
            <a:ext cx="6984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err="1">
                <a:latin typeface="Arial"/>
                <a:cs typeface="Arial"/>
              </a:rPr>
              <a:t>H</a:t>
            </a:r>
            <a:r>
              <a:rPr lang="de-DE" sz="2000" u="sng" dirty="0" err="1" smtClean="0">
                <a:latin typeface="Arial"/>
                <a:cs typeface="Arial"/>
              </a:rPr>
              <a:t>eat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loss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>
                <a:latin typeface="Arial"/>
                <a:cs typeface="Arial"/>
              </a:rPr>
              <a:t>of</a:t>
            </a:r>
            <a:r>
              <a:rPr lang="de-DE" sz="2000" u="sng" dirty="0">
                <a:latin typeface="Arial"/>
                <a:cs typeface="Arial"/>
              </a:rPr>
              <a:t> </a:t>
            </a:r>
            <a:r>
              <a:rPr lang="de-DE" sz="2000" u="sng" dirty="0" err="1">
                <a:latin typeface="Arial"/>
                <a:cs typeface="Arial"/>
              </a:rPr>
              <a:t>the</a:t>
            </a:r>
            <a:r>
              <a:rPr lang="de-DE" sz="2000" u="sng" dirty="0">
                <a:latin typeface="Arial"/>
                <a:cs typeface="Arial"/>
              </a:rPr>
              <a:t> </a:t>
            </a:r>
            <a:r>
              <a:rPr lang="de-DE" sz="2000" u="sng" dirty="0" smtClean="0">
                <a:latin typeface="Arial"/>
                <a:cs typeface="Arial"/>
              </a:rPr>
              <a:t>MLD due </a:t>
            </a:r>
            <a:r>
              <a:rPr lang="de-DE" sz="2000" u="sng" dirty="0" err="1" smtClean="0">
                <a:latin typeface="Arial"/>
                <a:cs typeface="Arial"/>
              </a:rPr>
              <a:t>to</a:t>
            </a:r>
            <a:r>
              <a:rPr lang="de-DE" sz="2000" u="sng" dirty="0" smtClean="0">
                <a:latin typeface="Arial"/>
                <a:cs typeface="Arial"/>
              </a:rPr>
              <a:t> turbulent </a:t>
            </a:r>
            <a:r>
              <a:rPr lang="de-DE" sz="2000" u="sng" dirty="0" err="1" smtClean="0">
                <a:latin typeface="Arial"/>
                <a:cs typeface="Arial"/>
              </a:rPr>
              <a:t>mixing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is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elevated</a:t>
            </a:r>
            <a:r>
              <a:rPr lang="de-DE" sz="2000" u="sng" dirty="0" smtClean="0">
                <a:latin typeface="Arial"/>
                <a:cs typeface="Arial"/>
              </a:rPr>
              <a:t> :</a:t>
            </a:r>
          </a:p>
          <a:p>
            <a:endParaRPr lang="de-DE" sz="900" u="sng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region</a:t>
            </a:r>
            <a:endParaRPr lang="de-DE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 smtClean="0">
                <a:latin typeface="Arial"/>
                <a:cs typeface="Arial"/>
              </a:rPr>
              <a:t> in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western </a:t>
            </a:r>
            <a:r>
              <a:rPr lang="de-DE" sz="2000" dirty="0" err="1" smtClean="0">
                <a:latin typeface="Arial"/>
                <a:cs typeface="Arial"/>
              </a:rPr>
              <a:t>equatorial</a:t>
            </a:r>
            <a:r>
              <a:rPr lang="de-DE" sz="2000" dirty="0" smtClean="0">
                <a:latin typeface="Arial"/>
                <a:cs typeface="Arial"/>
              </a:rPr>
              <a:t> ACT </a:t>
            </a:r>
            <a:r>
              <a:rPr lang="de-DE" sz="2000" dirty="0" err="1" smtClean="0">
                <a:latin typeface="Arial"/>
                <a:cs typeface="Arial"/>
              </a:rPr>
              <a:t>compared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east</a:t>
            </a:r>
            <a:endParaRPr lang="de-DE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smtClean="0">
                <a:latin typeface="Arial"/>
                <a:cs typeface="Arial"/>
              </a:rPr>
              <a:t>in </a:t>
            </a:r>
            <a:r>
              <a:rPr lang="de-DE" sz="2000" dirty="0" err="1" smtClean="0">
                <a:latin typeface="Arial"/>
                <a:cs typeface="Arial"/>
              </a:rPr>
              <a:t>early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summer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compared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</a:t>
            </a:r>
            <a:r>
              <a:rPr lang="de-DE" sz="2000" dirty="0" smtClean="0">
                <a:latin typeface="Arial"/>
                <a:cs typeface="Arial"/>
              </a:rPr>
              <a:t> September </a:t>
            </a:r>
            <a:r>
              <a:rPr lang="de-DE" sz="2000" dirty="0" err="1" smtClean="0">
                <a:latin typeface="Arial"/>
                <a:cs typeface="Arial"/>
              </a:rPr>
              <a:t>and</a:t>
            </a:r>
            <a:r>
              <a:rPr lang="de-DE" sz="2000" dirty="0" smtClean="0">
                <a:latin typeface="Arial"/>
                <a:cs typeface="Arial"/>
              </a:rPr>
              <a:t> November</a:t>
            </a:r>
            <a:endParaRPr lang="de-DE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1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Uncertainties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5" name="Bild 4" descr="comp_vel_clim_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5200" y="-983430"/>
            <a:ext cx="2110875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Comparison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zonal </a:t>
            </a:r>
            <a:r>
              <a:rPr lang="de-DE" dirty="0" err="1" smtClean="0">
                <a:latin typeface="Arial"/>
                <a:cs typeface="Arial"/>
              </a:rPr>
              <a:t>and</a:t>
            </a:r>
            <a:r>
              <a:rPr lang="de-DE" dirty="0" smtClean="0">
                <a:latin typeface="Arial"/>
                <a:cs typeface="Arial"/>
              </a:rPr>
              <a:t> meridional </a:t>
            </a:r>
            <a:r>
              <a:rPr lang="de-DE" dirty="0" err="1" smtClean="0">
                <a:latin typeface="Arial"/>
                <a:cs typeface="Arial"/>
              </a:rPr>
              <a:t>velocity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different </a:t>
            </a:r>
            <a:r>
              <a:rPr lang="de-DE" dirty="0" err="1" smtClean="0">
                <a:latin typeface="Arial"/>
                <a:cs typeface="Arial"/>
              </a:rPr>
              <a:t>surface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velocity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products</a:t>
            </a:r>
            <a:endParaRPr lang="de-DE" dirty="0">
              <a:latin typeface="Arial"/>
              <a:cs typeface="Arial"/>
            </a:endParaRPr>
          </a:p>
        </p:txBody>
      </p:sp>
      <p:pic>
        <p:nvPicPr>
          <p:cNvPr id="7" name="Bild 6" descr="comp_vel_clim_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5200" y="1464842"/>
            <a:ext cx="211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30" y="764704"/>
            <a:ext cx="6128222" cy="47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490066"/>
          </a:xfrm>
        </p:spPr>
        <p:txBody>
          <a:bodyPr/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29126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err="1" smtClean="0"/>
              <a:t>Existing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parametrization</a:t>
            </a:r>
            <a:r>
              <a:rPr lang="de-DE" sz="2000" dirty="0"/>
              <a:t> </a:t>
            </a:r>
            <a:r>
              <a:rPr lang="de-DE" sz="2000" dirty="0" err="1" smtClean="0"/>
              <a:t>schemes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equatorial</a:t>
            </a:r>
            <a:r>
              <a:rPr lang="de-DE" sz="2000" dirty="0" smtClean="0"/>
              <a:t> </a:t>
            </a:r>
            <a:r>
              <a:rPr lang="de-DE" sz="2000" dirty="0" err="1" smtClean="0"/>
              <a:t>region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a simple </a:t>
            </a:r>
            <a:r>
              <a:rPr lang="de-DE" sz="2000" dirty="0" err="1" smtClean="0"/>
              <a:t>Ri</a:t>
            </a:r>
            <a:r>
              <a:rPr lang="de-DE" sz="2000" dirty="0" smtClean="0"/>
              <a:t> (N²/S²) </a:t>
            </a:r>
            <a:r>
              <a:rPr lang="de-DE" sz="2000" dirty="0" err="1" smtClean="0"/>
              <a:t>dependence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1800" dirty="0" err="1" smtClean="0"/>
              <a:t>Pacanowski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Philander</a:t>
            </a:r>
            <a:r>
              <a:rPr lang="de-DE" sz="1800" dirty="0" smtClean="0"/>
              <a:t> 1981</a:t>
            </a:r>
          </a:p>
          <a:p>
            <a:r>
              <a:rPr lang="de-DE" sz="1800" dirty="0"/>
              <a:t>Peters 1988 (2 different </a:t>
            </a:r>
            <a:r>
              <a:rPr lang="de-DE" sz="1800" dirty="0" err="1" smtClean="0"/>
              <a:t>formulations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KPP (Large et al 1994)</a:t>
            </a:r>
          </a:p>
          <a:p>
            <a:r>
              <a:rPr lang="de-DE" sz="1800" dirty="0" err="1" smtClean="0"/>
              <a:t>Zaron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Moum</a:t>
            </a:r>
            <a:r>
              <a:rPr lang="de-DE" sz="1800" dirty="0" smtClean="0"/>
              <a:t> 2009 (2 different </a:t>
            </a:r>
          </a:p>
          <a:p>
            <a:pPr marL="0" indent="0"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</a:t>
            </a:r>
            <a:r>
              <a:rPr lang="de-DE" sz="1800" dirty="0" err="1" smtClean="0"/>
              <a:t>formulations</a:t>
            </a:r>
            <a:r>
              <a:rPr lang="de-DE" sz="1800" dirty="0" smtClean="0"/>
              <a:t>)</a:t>
            </a:r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 err="1" smtClean="0"/>
              <a:t>Propose</a:t>
            </a:r>
            <a:r>
              <a:rPr lang="de-DE" sz="1800" dirty="0" smtClean="0"/>
              <a:t> a simple </a:t>
            </a:r>
            <a:r>
              <a:rPr lang="de-DE" sz="1800" dirty="0" err="1" smtClean="0"/>
              <a:t>dependence</a:t>
            </a:r>
            <a:r>
              <a:rPr lang="de-DE" sz="1800" dirty="0" smtClean="0"/>
              <a:t> </a:t>
            </a:r>
            <a:r>
              <a:rPr lang="de-DE" sz="1800" dirty="0" err="1" smtClean="0"/>
              <a:t>fitted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observational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study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38" y="1484784"/>
            <a:ext cx="4468755" cy="36004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962" y="1757680"/>
            <a:ext cx="1413510" cy="16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921709" y="238430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N²,S² </a:t>
                </a:r>
                <a:r>
                  <a:rPr lang="de-DE" sz="2400" dirty="0" smtClean="0">
                    <a:sym typeface="Wingdings" pitchFamily="2" charset="2"/>
                  </a:rPr>
                  <a:t> </a:t>
                </a:r>
                <a:r>
                  <a:rPr lang="de-DE" sz="2400" dirty="0" err="1" smtClean="0">
                    <a:sym typeface="Wingdings" pitchFamily="2" charset="2"/>
                  </a:rPr>
                  <a:t>Ri</a:t>
                </a:r>
                <a:r>
                  <a:rPr lang="de-DE" sz="2400" dirty="0" smtClean="0">
                    <a:sym typeface="Wingdings" pitchFamily="2" charset="2"/>
                  </a:rPr>
                  <a:t>  K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/>
                            <a:sym typeface="Wingdings" pitchFamily="2" charset="2"/>
                          </a:rPr>
                          <m:t>𝐽</m:t>
                        </m:r>
                      </m:e>
                      <m:sub>
                        <m:r>
                          <a:rPr lang="de-DE" sz="2400" b="0" i="1" smtClean="0">
                            <a:latin typeface="Cambria Math"/>
                            <a:sym typeface="Wingdings" pitchFamily="2" charset="2"/>
                          </a:rPr>
                          <m:t>h</m:t>
                        </m:r>
                      </m:sub>
                    </m:sSub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09" y="2384304"/>
                <a:ext cx="489654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66" t="-11842" b="-2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1"/>
          <p:cNvSpPr txBox="1">
            <a:spLocks/>
          </p:cNvSpPr>
          <p:nvPr/>
        </p:nvSpPr>
        <p:spPr>
          <a:xfrm>
            <a:off x="323528" y="0"/>
            <a:ext cx="8229600" cy="4766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/>
              <a:t>Parametrization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0121"/>
            <a:ext cx="5613953" cy="40870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23728" y="58061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660232" y="1556792"/>
            <a:ext cx="18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Parametrizations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7524328" y="1957482"/>
            <a:ext cx="0" cy="426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418058"/>
          </a:xfrm>
        </p:spPr>
        <p:txBody>
          <a:bodyPr>
            <a:noAutofit/>
          </a:bodyPr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0996" y="1592858"/>
            <a:ext cx="4038600" cy="1512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smtClean="0"/>
              <a:t>Most </a:t>
            </a:r>
            <a:r>
              <a:rPr lang="de-DE" sz="1800" dirty="0" err="1" smtClean="0"/>
              <a:t>existing</a:t>
            </a:r>
            <a:r>
              <a:rPr lang="de-DE" sz="1800" dirty="0" smtClean="0"/>
              <a:t> </a:t>
            </a:r>
            <a:r>
              <a:rPr lang="de-DE" sz="1800" dirty="0" err="1" smtClean="0"/>
              <a:t>parametrization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schemes</a:t>
            </a:r>
            <a:r>
              <a:rPr lang="de-DE" sz="1800" dirty="0" smtClean="0"/>
              <a:t> </a:t>
            </a:r>
            <a:r>
              <a:rPr lang="de-DE" sz="1800" dirty="0" err="1" smtClean="0"/>
              <a:t>cleary</a:t>
            </a:r>
            <a:r>
              <a:rPr lang="de-DE" sz="1800" dirty="0" smtClean="0"/>
              <a:t> </a:t>
            </a:r>
            <a:r>
              <a:rPr lang="de-DE" sz="1800" dirty="0" err="1" smtClean="0"/>
              <a:t>overestimate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heat</a:t>
            </a:r>
            <a:r>
              <a:rPr lang="de-DE" sz="1800" dirty="0" smtClean="0"/>
              <a:t> </a:t>
            </a:r>
            <a:r>
              <a:rPr lang="de-DE" sz="1800" dirty="0" err="1" smtClean="0"/>
              <a:t>loss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mixed</a:t>
            </a:r>
            <a:r>
              <a:rPr lang="de-DE" sz="1800" dirty="0" smtClean="0"/>
              <a:t> </a:t>
            </a:r>
            <a:r>
              <a:rPr lang="de-DE" sz="1800" dirty="0" err="1" smtClean="0"/>
              <a:t>layer</a:t>
            </a:r>
            <a:r>
              <a:rPr lang="de-DE" sz="1800" dirty="0" smtClean="0"/>
              <a:t>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diapycnal</a:t>
            </a:r>
            <a:r>
              <a:rPr lang="de-DE" sz="1800" dirty="0" smtClean="0"/>
              <a:t> </a:t>
            </a:r>
            <a:r>
              <a:rPr lang="de-DE" sz="1800" dirty="0" err="1" smtClean="0"/>
              <a:t>mixing</a:t>
            </a:r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996" y="4773826"/>
            <a:ext cx="4038600" cy="120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>
                <a:sym typeface="Wingdings" pitchFamily="2" charset="2"/>
              </a:rPr>
              <a:t> </a:t>
            </a:r>
            <a:r>
              <a:rPr lang="de-DE" sz="1800" dirty="0" err="1" smtClean="0">
                <a:sym typeface="Wingdings" pitchFamily="2" charset="2"/>
              </a:rPr>
              <a:t>Seasonal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p</a:t>
            </a:r>
            <a:r>
              <a:rPr lang="de-DE" sz="1800" dirty="0" err="1" smtClean="0">
                <a:sym typeface="Wingdings" pitchFamily="2" charset="2"/>
              </a:rPr>
              <a:t>arametrized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heat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loss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based</a:t>
            </a:r>
            <a:r>
              <a:rPr lang="de-DE" sz="1800" dirty="0">
                <a:sym typeface="Wingdings" pitchFamily="2" charset="2"/>
              </a:rPr>
              <a:t> on </a:t>
            </a:r>
            <a:r>
              <a:rPr lang="de-DE" sz="1800" dirty="0" err="1">
                <a:sym typeface="Wingdings" pitchFamily="2" charset="2"/>
              </a:rPr>
              <a:t>independent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data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set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with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>
                <a:sym typeface="Wingdings" pitchFamily="2" charset="2"/>
              </a:rPr>
              <a:t>new</a:t>
            </a:r>
            <a:r>
              <a:rPr lang="de-DE" sz="1800" dirty="0">
                <a:sym typeface="Wingdings" pitchFamily="2" charset="2"/>
              </a:rPr>
              <a:t> </a:t>
            </a:r>
            <a:r>
              <a:rPr lang="de-DE" sz="1800" dirty="0" smtClean="0">
                <a:sym typeface="Wingdings" pitchFamily="2" charset="2"/>
              </a:rPr>
              <a:t>fit </a:t>
            </a:r>
            <a:r>
              <a:rPr lang="de-DE" sz="1800" dirty="0" err="1" smtClean="0">
                <a:sym typeface="Wingdings" pitchFamily="2" charset="2"/>
              </a:rPr>
              <a:t>is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closest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to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 err="1" smtClean="0">
                <a:sym typeface="Wingdings" pitchFamily="2" charset="2"/>
              </a:rPr>
              <a:t>observations</a:t>
            </a:r>
            <a:endParaRPr lang="de-DE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4" y="439248"/>
            <a:ext cx="1152128" cy="2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diverg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255" y="116632"/>
            <a:ext cx="2438199" cy="204564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5940152" y="638498"/>
            <a:ext cx="576064" cy="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84" y="836712"/>
            <a:ext cx="3991431" cy="3024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97" y="3921787"/>
            <a:ext cx="3955404" cy="29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Parametrization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4725144"/>
            <a:ext cx="7955591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All individual </a:t>
            </a:r>
            <a:r>
              <a:rPr lang="de-DE" sz="1800" dirty="0" err="1" smtClean="0"/>
              <a:t>terms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mixed</a:t>
            </a:r>
            <a:r>
              <a:rPr lang="de-DE" sz="1800" dirty="0" smtClean="0"/>
              <a:t> </a:t>
            </a:r>
            <a:r>
              <a:rPr lang="de-DE" sz="1800" dirty="0" err="1" smtClean="0"/>
              <a:t>layer</a:t>
            </a:r>
            <a:r>
              <a:rPr lang="de-DE" sz="1800" dirty="0" smtClean="0"/>
              <a:t> </a:t>
            </a:r>
            <a:r>
              <a:rPr lang="de-DE" sz="1800" dirty="0" err="1" smtClean="0"/>
              <a:t>heat</a:t>
            </a:r>
            <a:r>
              <a:rPr lang="de-DE" sz="1800" dirty="0" smtClean="0"/>
              <a:t> </a:t>
            </a:r>
            <a:r>
              <a:rPr lang="de-DE" sz="1800" dirty="0" err="1" smtClean="0"/>
              <a:t>budget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10°W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equator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observations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PIRATA </a:t>
            </a:r>
            <a:r>
              <a:rPr lang="de-DE" sz="1800" dirty="0" err="1" smtClean="0"/>
              <a:t>buoy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climatological</a:t>
            </a:r>
            <a:r>
              <a:rPr lang="de-DE" sz="1800" dirty="0" smtClean="0"/>
              <a:t> </a:t>
            </a:r>
            <a:r>
              <a:rPr lang="de-DE" sz="1800" dirty="0" err="1" smtClean="0"/>
              <a:t>products</a:t>
            </a: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1" y="980728"/>
            <a:ext cx="4492991" cy="34433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446055" cy="340067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95936" y="58933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10°W, 0°N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5232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5445224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Arial"/>
                <a:cs typeface="Arial"/>
              </a:rPr>
              <a:t>Foltz</a:t>
            </a:r>
            <a:r>
              <a:rPr lang="de-DE" sz="1600" dirty="0" smtClean="0">
                <a:latin typeface="Arial"/>
                <a:cs typeface="Arial"/>
              </a:rPr>
              <a:t> et. al 2003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404664" y="0"/>
            <a:ext cx="8229600" cy="8367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Motivation: </a:t>
            </a:r>
            <a:r>
              <a:rPr lang="de-DE" sz="2400" dirty="0" err="1">
                <a:latin typeface="Arial"/>
                <a:ea typeface="+mj-ea"/>
                <a:cs typeface="Arial"/>
              </a:rPr>
              <a:t>M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ixed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layer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heat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budget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652120" y="1841242"/>
            <a:ext cx="3384376" cy="353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u="sng" dirty="0" err="1" smtClean="0">
                <a:latin typeface="Arial"/>
                <a:cs typeface="Arial"/>
              </a:rPr>
              <a:t>Contributions</a:t>
            </a:r>
            <a:r>
              <a:rPr lang="de-DE" sz="2000" u="sng" dirty="0" smtClean="0">
                <a:latin typeface="Arial"/>
                <a:cs typeface="Arial"/>
              </a:rPr>
              <a:t> </a:t>
            </a:r>
            <a:r>
              <a:rPr lang="de-DE" sz="2000" u="sng" dirty="0" err="1" smtClean="0">
                <a:latin typeface="Arial"/>
                <a:cs typeface="Arial"/>
              </a:rPr>
              <a:t>to</a:t>
            </a:r>
            <a:r>
              <a:rPr lang="de-DE" sz="2000" u="sng" dirty="0" smtClean="0">
                <a:latin typeface="Arial"/>
                <a:cs typeface="Arial"/>
              </a:rPr>
              <a:t> residual:</a:t>
            </a:r>
          </a:p>
          <a:p>
            <a:pPr>
              <a:lnSpc>
                <a:spcPct val="120000"/>
              </a:lnSpc>
            </a:pPr>
            <a:endParaRPr lang="de-DE" sz="900" u="sng" dirty="0" smtClean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</a:rPr>
              <a:t>coarse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resolution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surface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velocity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climatology</a:t>
            </a:r>
            <a:endParaRPr lang="de-DE" sz="20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de-DE" sz="900" dirty="0" smtClean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</a:rPr>
              <a:t>bad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data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coverage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for</a:t>
            </a:r>
            <a:r>
              <a:rPr lang="de-DE" sz="2000" dirty="0" smtClean="0">
                <a:latin typeface="Arial"/>
                <a:cs typeface="Arial"/>
              </a:rPr>
              <a:t> relative </a:t>
            </a:r>
            <a:r>
              <a:rPr lang="de-DE" sz="2000" dirty="0" err="1" smtClean="0">
                <a:latin typeface="Arial"/>
                <a:cs typeface="Arial"/>
              </a:rPr>
              <a:t>humidity</a:t>
            </a:r>
            <a:endParaRPr lang="de-DE" sz="20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de-DE" sz="900" dirty="0" smtClean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000" dirty="0" err="1">
                <a:latin typeface="Arial"/>
                <a:cs typeface="Arial"/>
              </a:rPr>
              <a:t>n</a:t>
            </a:r>
            <a:r>
              <a:rPr lang="de-DE" sz="2000" dirty="0" err="1" smtClean="0">
                <a:latin typeface="Arial"/>
                <a:cs typeface="Arial"/>
              </a:rPr>
              <a:t>eglection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diapycnal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flux</a:t>
            </a:r>
            <a:r>
              <a:rPr lang="de-DE" sz="2000" dirty="0">
                <a:latin typeface="Arial"/>
                <a:cs typeface="Arial"/>
              </a:rPr>
              <a:t> out </a:t>
            </a:r>
            <a:r>
              <a:rPr lang="de-DE" sz="2000" dirty="0" err="1">
                <a:latin typeface="Arial"/>
                <a:cs typeface="Arial"/>
              </a:rPr>
              <a:t>of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the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smtClean="0">
                <a:latin typeface="Arial"/>
                <a:cs typeface="Arial"/>
              </a:rPr>
              <a:t>ML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9" y="44624"/>
            <a:ext cx="3740872" cy="165618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212976"/>
            <a:ext cx="5486400" cy="23622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836712"/>
            <a:ext cx="5486400" cy="26289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83568" y="548680"/>
            <a:ext cx="237626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600" dirty="0">
                <a:latin typeface="Arial"/>
                <a:cs typeface="Arial"/>
              </a:rPr>
              <a:t>i</a:t>
            </a:r>
            <a:r>
              <a:rPr lang="de-DE" sz="1600" dirty="0" smtClean="0">
                <a:latin typeface="Arial"/>
                <a:cs typeface="Arial"/>
              </a:rPr>
              <a:t>ndividual </a:t>
            </a:r>
            <a:r>
              <a:rPr lang="de-DE" sz="1600" dirty="0" err="1" smtClean="0">
                <a:latin typeface="Arial"/>
                <a:cs typeface="Arial"/>
              </a:rPr>
              <a:t>contributions</a:t>
            </a:r>
            <a:r>
              <a:rPr lang="de-DE" sz="16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de-DE" sz="1600" dirty="0" err="1" smtClean="0">
                <a:latin typeface="Arial"/>
                <a:cs typeface="Arial"/>
              </a:rPr>
              <a:t>to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heat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balance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779912" y="548680"/>
            <a:ext cx="165618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600" dirty="0" err="1">
                <a:latin typeface="Arial"/>
                <a:cs typeface="Arial"/>
              </a:rPr>
              <a:t>S</a:t>
            </a:r>
            <a:r>
              <a:rPr lang="de-DE" sz="1600" dirty="0" err="1" smtClean="0">
                <a:latin typeface="Arial"/>
                <a:cs typeface="Arial"/>
              </a:rPr>
              <a:t>um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and</a:t>
            </a:r>
            <a:r>
              <a:rPr lang="de-DE" sz="1600" dirty="0" smtClean="0">
                <a:latin typeface="Arial"/>
                <a:cs typeface="Arial"/>
              </a:rPr>
              <a:t> </a:t>
            </a:r>
            <a:r>
              <a:rPr lang="de-DE" sz="1600" dirty="0" err="1" smtClean="0">
                <a:latin typeface="Arial"/>
                <a:cs typeface="Arial"/>
              </a:rPr>
              <a:t>local</a:t>
            </a:r>
            <a:r>
              <a:rPr lang="de-DE" sz="16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de-DE" sz="1600" dirty="0" err="1" smtClean="0">
                <a:latin typeface="Arial"/>
                <a:cs typeface="Arial"/>
              </a:rPr>
              <a:t>storage</a:t>
            </a:r>
            <a:endParaRPr lang="de-DE" sz="1600" dirty="0"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6136" y="4437112"/>
            <a:ext cx="316835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95536" y="44624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>
                <a:latin typeface="Arial"/>
                <a:cs typeface="Arial"/>
              </a:rPr>
              <a:t>Observational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program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44008" y="3789040"/>
            <a:ext cx="4355976" cy="313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repetitive </a:t>
            </a:r>
            <a:r>
              <a:rPr lang="de-DE" sz="2000" dirty="0" err="1" smtClean="0">
                <a:latin typeface="Arial"/>
                <a:cs typeface="Arial"/>
              </a:rPr>
              <a:t>microstructure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sections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within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the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cold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tongue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region</a:t>
            </a:r>
            <a:r>
              <a:rPr lang="de-DE" sz="2000" dirty="0" smtClean="0">
                <a:latin typeface="Arial"/>
                <a:cs typeface="Arial"/>
              </a:rPr>
              <a:t>: 11 </a:t>
            </a:r>
            <a:r>
              <a:rPr lang="de-DE" sz="2000" dirty="0" err="1" smtClean="0">
                <a:latin typeface="Arial"/>
                <a:cs typeface="Arial"/>
              </a:rPr>
              <a:t>cruises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during</a:t>
            </a:r>
            <a:r>
              <a:rPr lang="de-DE" sz="2000" dirty="0" smtClean="0">
                <a:latin typeface="Arial"/>
                <a:cs typeface="Arial"/>
              </a:rPr>
              <a:t> different </a:t>
            </a:r>
            <a:r>
              <a:rPr lang="de-DE" sz="2000" dirty="0" err="1" smtClean="0">
                <a:latin typeface="Arial"/>
                <a:cs typeface="Arial"/>
              </a:rPr>
              <a:t>seasons</a:t>
            </a:r>
            <a:endParaRPr lang="de-DE" sz="2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de-DE" sz="900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de-DE" sz="2000" dirty="0" smtClean="0">
                <a:latin typeface="Arial"/>
                <a:cs typeface="Arial"/>
              </a:rPr>
              <a:t>individual </a:t>
            </a:r>
            <a:r>
              <a:rPr lang="de-DE" sz="2000" dirty="0" err="1" smtClean="0">
                <a:latin typeface="Arial"/>
                <a:cs typeface="Arial"/>
              </a:rPr>
              <a:t>stations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with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at</a:t>
            </a:r>
            <a:r>
              <a:rPr lang="de-DE" sz="2000" dirty="0" smtClean="0">
                <a:latin typeface="Arial"/>
                <a:cs typeface="Arial"/>
              </a:rPr>
              <a:t> least 3 </a:t>
            </a:r>
            <a:r>
              <a:rPr lang="de-DE" sz="2000" dirty="0" err="1" smtClean="0">
                <a:latin typeface="Arial"/>
                <a:cs typeface="Arial"/>
              </a:rPr>
              <a:t>profiles</a:t>
            </a:r>
            <a:r>
              <a:rPr lang="de-DE" sz="2000" dirty="0" smtClean="0">
                <a:latin typeface="Arial"/>
                <a:cs typeface="Arial"/>
              </a:rPr>
              <a:t> (&gt;2000 </a:t>
            </a:r>
            <a:r>
              <a:rPr lang="de-DE" sz="2000" dirty="0" err="1" smtClean="0">
                <a:latin typeface="Arial"/>
                <a:cs typeface="Arial"/>
              </a:rPr>
              <a:t>profiles</a:t>
            </a:r>
            <a:r>
              <a:rPr lang="de-DE" sz="2000" dirty="0" smtClean="0">
                <a:latin typeface="Arial"/>
                <a:cs typeface="Arial"/>
              </a:rPr>
              <a:t>)</a:t>
            </a:r>
          </a:p>
          <a:p>
            <a:pPr marL="171450" indent="-171450">
              <a:lnSpc>
                <a:spcPct val="130000"/>
              </a:lnSpc>
              <a:buFont typeface="Arial"/>
              <a:buChar char="•"/>
            </a:pPr>
            <a:endParaRPr lang="de-DE" sz="900" dirty="0" smtClean="0"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</a:rPr>
              <a:t>shipboard</a:t>
            </a:r>
            <a:r>
              <a:rPr lang="de-DE" sz="2000" dirty="0" smtClean="0">
                <a:latin typeface="Arial"/>
                <a:cs typeface="Arial"/>
              </a:rPr>
              <a:t> ADCP </a:t>
            </a:r>
            <a:r>
              <a:rPr lang="de-DE" sz="2000" dirty="0" err="1" smtClean="0">
                <a:latin typeface="Arial"/>
                <a:cs typeface="Arial"/>
              </a:rPr>
              <a:t>measurements</a:t>
            </a:r>
            <a:endParaRPr lang="de-DE" sz="2000" dirty="0" smtClean="0">
              <a:latin typeface="Arial"/>
              <a:cs typeface="Arial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4" y="533078"/>
            <a:ext cx="3798230" cy="28959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07" y="512768"/>
            <a:ext cx="3997206" cy="2988240"/>
          </a:xfrm>
          <a:prstGeom prst="rect">
            <a:avLst/>
          </a:prstGeom>
        </p:spPr>
      </p:pic>
      <p:pic>
        <p:nvPicPr>
          <p:cNvPr id="8" name="Bild 7" descr="cruisetrack_no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828713" cy="338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95536" y="0"/>
            <a:ext cx="82296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Data Treatment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Grafik 20" descr="she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2963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img6_m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185043" cy="378904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6056" y="836712"/>
            <a:ext cx="381642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/>
                <a:cs typeface="Arial"/>
              </a:rPr>
              <a:t>CTD sensors   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en-US" dirty="0">
                <a:latin typeface="Arial"/>
                <a:cs typeface="Arial"/>
                <a:sym typeface="Wingdings" pitchFamily="2" charset="2"/>
              </a:rPr>
              <a:t>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 </a:t>
            </a:r>
            <a:r>
              <a:rPr lang="en-US" dirty="0" smtClean="0">
                <a:latin typeface="Arial"/>
                <a:cs typeface="Arial"/>
              </a:rPr>
              <a:t>T, C, p 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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Shear sensors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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/>
                <a:cs typeface="Arial"/>
              </a:rPr>
              <a:t>Dissipation </a:t>
            </a:r>
            <a:r>
              <a:rPr lang="en-US" dirty="0">
                <a:latin typeface="Arial"/>
                <a:cs typeface="Arial"/>
              </a:rPr>
              <a:t>rate of turbulent kinetic energy for isotropic turbulence is given by: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35777"/>
              </p:ext>
            </p:extLst>
          </p:nvPr>
        </p:nvGraphicFramePr>
        <p:xfrm>
          <a:off x="6084168" y="2924944"/>
          <a:ext cx="12446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Formel" r:id="rId6" imgW="1244520" imgH="609480" progId="Equation.3">
                  <p:embed/>
                </p:oleObj>
              </mc:Choice>
              <mc:Fallback>
                <p:oleObj name="Formel" r:id="rId6" imgW="1244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924944"/>
                        <a:ext cx="12446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732240" y="5877272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(</a:t>
            </a:r>
            <a:r>
              <a:rPr lang="de-DE" sz="1600" dirty="0">
                <a:cs typeface="Arial" pitchFamily="34" charset="0"/>
              </a:rPr>
              <a:t>Osborn </a:t>
            </a:r>
            <a:r>
              <a:rPr lang="de-DE" sz="1600" dirty="0" err="1">
                <a:cs typeface="Arial" pitchFamily="34" charset="0"/>
              </a:rPr>
              <a:t>and</a:t>
            </a:r>
            <a:r>
              <a:rPr lang="de-DE" sz="1600" dirty="0">
                <a:cs typeface="Arial" pitchFamily="34" charset="0"/>
              </a:rPr>
              <a:t> Cox, 1972)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30898"/>
              </p:ext>
            </p:extLst>
          </p:nvPr>
        </p:nvGraphicFramePr>
        <p:xfrm>
          <a:off x="7851775" y="736600"/>
          <a:ext cx="1066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Formel" r:id="rId8" imgW="1066680" imgH="545760" progId="Equation.3">
                  <p:embed/>
                </p:oleObj>
              </mc:Choice>
              <mc:Fallback>
                <p:oleObj name="Formel" r:id="rId8" imgW="10666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736600"/>
                        <a:ext cx="1066800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ieren 24"/>
          <p:cNvGrpSpPr>
            <a:grpSpLocks/>
          </p:cNvGrpSpPr>
          <p:nvPr/>
        </p:nvGrpSpPr>
        <p:grpSpPr bwMode="auto">
          <a:xfrm>
            <a:off x="3131840" y="4149081"/>
            <a:ext cx="6012160" cy="1046414"/>
            <a:chOff x="3108028" y="1615432"/>
            <a:chExt cx="6012160" cy="1046424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3396060" y="2047483"/>
            <a:ext cx="3735387" cy="614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" name="Formel" r:id="rId10" imgW="3860640" imgH="634680" progId="Equation.3">
                    <p:embed/>
                  </p:oleObj>
                </mc:Choice>
                <mc:Fallback>
                  <p:oleObj name="Formel" r:id="rId10" imgW="386064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6060" y="2047483"/>
                          <a:ext cx="3735387" cy="614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7500516" y="2140978"/>
              <a:ext cx="1619672" cy="338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dirty="0">
                  <a:cs typeface="Arial" pitchFamily="34" charset="0"/>
                </a:rPr>
                <a:t>(Osborn, 1980)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108028" y="1615432"/>
              <a:ext cx="6012160" cy="36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/>
                  <a:cs typeface="Arial"/>
                </a:rPr>
                <a:t>Eddy diffusivities for </a:t>
              </a:r>
              <a:r>
                <a:rPr lang="en-US" dirty="0" smtClean="0">
                  <a:latin typeface="Arial"/>
                  <a:cs typeface="Arial"/>
                </a:rPr>
                <a:t>mass </a:t>
              </a:r>
              <a:r>
                <a:rPr lang="en-US" dirty="0">
                  <a:latin typeface="Arial"/>
                  <a:cs typeface="Arial"/>
                </a:rPr>
                <a:t>can be </a:t>
              </a:r>
              <a:r>
                <a:rPr lang="en-US" dirty="0" smtClean="0">
                  <a:latin typeface="Arial"/>
                  <a:cs typeface="Arial"/>
                </a:rPr>
                <a:t>estimated as</a:t>
              </a:r>
              <a:r>
                <a:rPr lang="en-US" dirty="0">
                  <a:cs typeface="Arial" pitchFamily="34" charset="0"/>
                </a:rPr>
                <a:t>:</a:t>
              </a:r>
            </a:p>
          </p:txBody>
        </p:sp>
      </p:grpSp>
      <p:pic>
        <p:nvPicPr>
          <p:cNvPr id="13" name="Picture 16" descr="M62_2 0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836712"/>
            <a:ext cx="3168352" cy="2376264"/>
          </a:xfrm>
          <a:prstGeom prst="rect">
            <a:avLst/>
          </a:prstGeom>
          <a:noFill/>
        </p:spPr>
      </p:pic>
      <p:cxnSp>
        <p:nvCxnSpPr>
          <p:cNvPr id="15" name="Gerade Verbindung mit Pfeil 14"/>
          <p:cNvCxnSpPr/>
          <p:nvPr/>
        </p:nvCxnSpPr>
        <p:spPr>
          <a:xfrm flipV="1">
            <a:off x="2051720" y="1894520"/>
            <a:ext cx="576064" cy="5263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475656" y="38235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Arial"/>
                <a:cs typeface="Arial"/>
              </a:rPr>
              <a:t>From</a:t>
            </a:r>
            <a:r>
              <a:rPr lang="de-DE" dirty="0" smtClean="0">
                <a:latin typeface="Arial"/>
                <a:cs typeface="Arial"/>
              </a:rPr>
              <a:t> MSS </a:t>
            </a:r>
            <a:r>
              <a:rPr lang="de-DE" dirty="0" err="1" smtClean="0">
                <a:latin typeface="Arial"/>
                <a:cs typeface="Arial"/>
              </a:rPr>
              <a:t>measurements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diapycnal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heat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fluxes</a:t>
            </a:r>
            <a:endParaRPr lang="de-DE" dirty="0">
              <a:latin typeface="Arial"/>
              <a:cs typeface="Arial"/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71225"/>
              </p:ext>
            </p:extLst>
          </p:nvPr>
        </p:nvGraphicFramePr>
        <p:xfrm>
          <a:off x="7151836" y="1237828"/>
          <a:ext cx="4445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Formel" r:id="rId13" imgW="444240" imgH="495000" progId="Equation.3">
                  <p:embed/>
                </p:oleObj>
              </mc:Choice>
              <mc:Fallback>
                <p:oleObj name="Formel" r:id="rId13" imgW="44424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836" y="1237828"/>
                        <a:ext cx="4445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lipse 17"/>
          <p:cNvSpPr/>
          <p:nvPr/>
        </p:nvSpPr>
        <p:spPr>
          <a:xfrm>
            <a:off x="4283968" y="4606389"/>
            <a:ext cx="288032" cy="2627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788024" y="5877273"/>
            <a:ext cx="36004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44219"/>
              </p:ext>
            </p:extLst>
          </p:nvPr>
        </p:nvGraphicFramePr>
        <p:xfrm>
          <a:off x="3419872" y="5733256"/>
          <a:ext cx="2311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Formel" r:id="rId15" imgW="2311400" imgH="736600" progId="Equation.3">
                  <p:embed/>
                </p:oleObj>
              </mc:Choice>
              <mc:Fallback>
                <p:oleObj name="Formel" r:id="rId15" imgW="23114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733256"/>
                        <a:ext cx="23114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llipse 21"/>
          <p:cNvSpPr/>
          <p:nvPr/>
        </p:nvSpPr>
        <p:spPr>
          <a:xfrm>
            <a:off x="7092280" y="1124744"/>
            <a:ext cx="576064" cy="7248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804248" y="2920152"/>
            <a:ext cx="504056" cy="7248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0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-756592" y="0"/>
            <a:ext cx="8229600" cy="5486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/>
                <a:cs typeface="Arial"/>
              </a:rPr>
              <a:t>B</a:t>
            </a:r>
            <a:r>
              <a:rPr lang="de-DE" sz="2400" dirty="0" smtClean="0">
                <a:latin typeface="Arial"/>
                <a:cs typeface="Arial"/>
              </a:rPr>
              <a:t>ackground </a:t>
            </a:r>
            <a:r>
              <a:rPr lang="de-DE" sz="2400" dirty="0" err="1" smtClean="0">
                <a:latin typeface="Arial"/>
                <a:cs typeface="Arial"/>
              </a:rPr>
              <a:t>settings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within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the</a:t>
            </a:r>
            <a:r>
              <a:rPr lang="de-DE" sz="2400" dirty="0" smtClean="0">
                <a:latin typeface="Arial"/>
                <a:cs typeface="Arial"/>
              </a:rPr>
              <a:t> ACT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92080" y="18448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latin typeface="Arial"/>
                <a:cs typeface="Arial"/>
              </a:rPr>
              <a:t>3</a:t>
            </a:r>
            <a:r>
              <a:rPr lang="de-DE" u="sng" dirty="0" smtClean="0">
                <a:latin typeface="Arial"/>
                <a:cs typeface="Arial"/>
              </a:rPr>
              <a:t>°S-1.5°N</a:t>
            </a:r>
            <a:r>
              <a:rPr lang="de-DE" u="sng" dirty="0">
                <a:latin typeface="Arial"/>
                <a:cs typeface="Arial"/>
              </a:rPr>
              <a:t> </a:t>
            </a:r>
            <a:r>
              <a:rPr lang="de-DE" u="sng" dirty="0" smtClean="0">
                <a:latin typeface="Arial"/>
                <a:cs typeface="Arial"/>
              </a:rPr>
              <a:t>(</a:t>
            </a:r>
            <a:r>
              <a:rPr lang="de-DE" u="sng" dirty="0" err="1" smtClean="0">
                <a:latin typeface="Arial"/>
                <a:cs typeface="Arial"/>
              </a:rPr>
              <a:t>equatorial</a:t>
            </a:r>
            <a:r>
              <a:rPr lang="de-DE" u="sng" dirty="0" smtClean="0">
                <a:latin typeface="Arial"/>
                <a:cs typeface="Arial"/>
              </a:rPr>
              <a:t> ACT):</a:t>
            </a:r>
            <a:r>
              <a:rPr lang="de-DE" dirty="0" smtClean="0">
                <a:cs typeface="Arial" pitchFamily="34" charset="0"/>
                <a:sym typeface="Wingdings" pitchFamily="2" charset="2"/>
              </a:rPr>
              <a:t> </a:t>
            </a:r>
            <a:endParaRPr lang="de-DE" dirty="0" smtClean="0"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7369"/>
            <a:ext cx="2982750" cy="1779697"/>
          </a:xfrm>
          <a:prstGeom prst="rect">
            <a:avLst/>
          </a:prstGeom>
        </p:spPr>
      </p:pic>
      <p:pic>
        <p:nvPicPr>
          <p:cNvPr id="5" name="Grafik 4" descr="section_ege3_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529495"/>
            <a:ext cx="5144599" cy="2467457"/>
          </a:xfrm>
          <a:prstGeom prst="rect">
            <a:avLst/>
          </a:prstGeom>
        </p:spPr>
      </p:pic>
      <p:pic>
        <p:nvPicPr>
          <p:cNvPr id="6" name="Grafik 5" descr="section_ege3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2564904"/>
            <a:ext cx="5047071" cy="2452828"/>
          </a:xfrm>
          <a:prstGeom prst="rect">
            <a:avLst/>
          </a:prstGeom>
        </p:spPr>
      </p:pic>
      <p:pic>
        <p:nvPicPr>
          <p:cNvPr id="7" name="Grafik 6" descr="section_ege3_ep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43" y="4581128"/>
            <a:ext cx="5017813" cy="37353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92080" y="2399977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Arial"/>
                <a:cs typeface="Arial"/>
              </a:rPr>
              <a:t>elevated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shear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levels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</a:rPr>
              <a:t>          </a:t>
            </a:r>
            <a:r>
              <a:rPr lang="de-DE" dirty="0" smtClean="0">
                <a:cs typeface="Arial" pitchFamily="34" charset="0"/>
              </a:rPr>
              <a:t>(</a:t>
            </a:r>
            <a:r>
              <a:rPr lang="de-DE" dirty="0" smtClean="0">
                <a:latin typeface="Arial"/>
                <a:cs typeface="Arial"/>
              </a:rPr>
              <a:t>due </a:t>
            </a:r>
            <a:r>
              <a:rPr lang="de-DE" dirty="0" err="1" smtClean="0">
                <a:latin typeface="Arial"/>
                <a:cs typeface="Arial"/>
              </a:rPr>
              <a:t>to</a:t>
            </a:r>
            <a:r>
              <a:rPr lang="de-DE" dirty="0" smtClean="0">
                <a:latin typeface="Arial"/>
                <a:cs typeface="Arial"/>
              </a:rPr>
              <a:t> strong </a:t>
            </a:r>
            <a:r>
              <a:rPr lang="de-DE" dirty="0" err="1" smtClean="0">
                <a:latin typeface="Arial"/>
                <a:cs typeface="Arial"/>
              </a:rPr>
              <a:t>currents</a:t>
            </a:r>
            <a:r>
              <a:rPr lang="de-DE" dirty="0" smtClean="0">
                <a:latin typeface="Arial"/>
                <a:cs typeface="Arial"/>
              </a:rPr>
              <a:t> (</a:t>
            </a:r>
            <a:r>
              <a:rPr lang="de-DE" dirty="0" err="1" smtClean="0">
                <a:latin typeface="Arial"/>
                <a:cs typeface="Arial"/>
              </a:rPr>
              <a:t>EUC,cSEC,nSEC</a:t>
            </a:r>
            <a:r>
              <a:rPr lang="de-DE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92080" y="33569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 smtClean="0">
                <a:latin typeface="Arial"/>
                <a:cs typeface="Arial"/>
              </a:rPr>
              <a:t>enhanced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dissipation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rates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below</a:t>
            </a:r>
            <a:r>
              <a:rPr lang="de-DE" dirty="0" smtClean="0">
                <a:latin typeface="Arial"/>
                <a:cs typeface="Arial"/>
              </a:rPr>
              <a:t> MLD</a:t>
            </a:r>
          </a:p>
        </p:txBody>
      </p:sp>
      <p:sp>
        <p:nvSpPr>
          <p:cNvPr id="10" name="Textfeld 28"/>
          <p:cNvSpPr txBox="1">
            <a:spLocks noChangeArrowheads="1"/>
          </p:cNvSpPr>
          <p:nvPr/>
        </p:nvSpPr>
        <p:spPr bwMode="auto">
          <a:xfrm>
            <a:off x="3446562" y="1397670"/>
            <a:ext cx="67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EUC</a:t>
            </a:r>
          </a:p>
        </p:txBody>
      </p:sp>
      <p:sp>
        <p:nvSpPr>
          <p:cNvPr id="11" name="Textfeld 29"/>
          <p:cNvSpPr txBox="1">
            <a:spLocks noChangeArrowheads="1"/>
          </p:cNvSpPr>
          <p:nvPr/>
        </p:nvSpPr>
        <p:spPr bwMode="auto">
          <a:xfrm>
            <a:off x="2272432" y="923007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cSEC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feld 30"/>
          <p:cNvSpPr txBox="1">
            <a:spLocks noChangeArrowheads="1"/>
          </p:cNvSpPr>
          <p:nvPr/>
        </p:nvSpPr>
        <p:spPr bwMode="auto">
          <a:xfrm>
            <a:off x="3846612" y="908720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nSEC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92080" y="501317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>
                <a:latin typeface="Arial"/>
                <a:cs typeface="Arial"/>
              </a:rPr>
              <a:t>moderate </a:t>
            </a:r>
            <a:r>
              <a:rPr lang="de-DE" dirty="0" err="1">
                <a:latin typeface="Arial"/>
                <a:cs typeface="Arial"/>
              </a:rPr>
              <a:t>shear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levels</a:t>
            </a:r>
            <a:r>
              <a:rPr lang="de-DE" dirty="0">
                <a:latin typeface="Arial"/>
                <a:cs typeface="Arial"/>
              </a:rPr>
              <a:t> due </a:t>
            </a:r>
            <a:r>
              <a:rPr lang="de-DE" dirty="0" err="1">
                <a:latin typeface="Arial"/>
                <a:cs typeface="Arial"/>
              </a:rPr>
              <a:t>to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the</a:t>
            </a:r>
            <a:r>
              <a:rPr lang="de-DE" dirty="0">
                <a:latin typeface="Arial"/>
                <a:cs typeface="Arial"/>
              </a:rPr>
              <a:t> lack </a:t>
            </a:r>
            <a:r>
              <a:rPr lang="de-DE" dirty="0" err="1">
                <a:latin typeface="Arial"/>
                <a:cs typeface="Arial"/>
              </a:rPr>
              <a:t>of</a:t>
            </a:r>
            <a:r>
              <a:rPr lang="de-DE" dirty="0">
                <a:latin typeface="Arial"/>
                <a:cs typeface="Arial"/>
              </a:rPr>
              <a:t> strong </a:t>
            </a:r>
            <a:r>
              <a:rPr lang="de-DE" dirty="0" err="1" smtClean="0">
                <a:latin typeface="Arial"/>
                <a:cs typeface="Arial"/>
              </a:rPr>
              <a:t>currents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92080" y="5996347"/>
            <a:ext cx="302433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>
                <a:latin typeface="Arial"/>
                <a:cs typeface="Arial"/>
              </a:rPr>
              <a:t>background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dissipation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rates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err="1">
                <a:latin typeface="Arial"/>
                <a:cs typeface="Arial"/>
              </a:rPr>
              <a:t>below</a:t>
            </a:r>
            <a:r>
              <a:rPr lang="de-DE" dirty="0">
                <a:latin typeface="Arial"/>
                <a:cs typeface="Arial"/>
              </a:rPr>
              <a:t> MLD</a:t>
            </a: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292080" y="4437112"/>
            <a:ext cx="283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latin typeface="Arial"/>
                <a:cs typeface="Arial"/>
              </a:rPr>
              <a:t>10°S-4°S (southern ACT):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1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7540" y="0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 err="1" smtClean="0">
                <a:latin typeface="Arial"/>
                <a:cs typeface="Arial"/>
              </a:rPr>
              <a:t>Diapycnal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flux</a:t>
            </a:r>
            <a:r>
              <a:rPr lang="de-DE" sz="2400" dirty="0" smtClean="0">
                <a:latin typeface="Arial"/>
                <a:cs typeface="Arial"/>
              </a:rPr>
              <a:t>: Layer </a:t>
            </a:r>
            <a:r>
              <a:rPr lang="de-DE" sz="2400" dirty="0" err="1" smtClean="0">
                <a:latin typeface="Arial"/>
                <a:cs typeface="Arial"/>
              </a:rPr>
              <a:t>of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interest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2492896"/>
            <a:ext cx="388843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  <a:cs typeface="Arial"/>
              </a:rPr>
              <a:t>Divergent </a:t>
            </a:r>
            <a:r>
              <a:rPr lang="de-DE" sz="2000" dirty="0" err="1" smtClean="0">
                <a:latin typeface="Arial"/>
                <a:cs typeface="Arial"/>
              </a:rPr>
              <a:t>profile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of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diapycnal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heat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dirty="0" err="1" smtClean="0">
                <a:latin typeface="Arial"/>
                <a:cs typeface="Arial"/>
              </a:rPr>
              <a:t>flux</a:t>
            </a:r>
            <a:endParaRPr lang="de-DE" sz="2000" dirty="0" smtClean="0">
              <a:latin typeface="Arial"/>
              <a:cs typeface="Arial"/>
            </a:endParaRPr>
          </a:p>
          <a:p>
            <a:endParaRPr lang="de-DE" sz="2000" dirty="0" smtClean="0"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heat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loss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due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to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diapycnal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mixing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is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characterized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by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diapycnal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heat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flux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in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thin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layer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below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the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ML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de-DE" sz="2000" dirty="0" smtClean="0">
              <a:latin typeface="Arial"/>
              <a:cs typeface="Arial"/>
              <a:sym typeface="Wingdings" pitchFamily="2" charset="2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this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value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is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included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in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the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ML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heat</a:t>
            </a:r>
            <a:r>
              <a:rPr lang="de-DE" sz="2000" dirty="0" smtClean="0">
                <a:latin typeface="Arial"/>
                <a:cs typeface="Arial"/>
                <a:sym typeface="Wingdings" pitchFamily="2" charset="2"/>
              </a:rPr>
              <a:t> </a:t>
            </a:r>
            <a:r>
              <a:rPr lang="de-DE" sz="2000" dirty="0" err="1" smtClean="0">
                <a:latin typeface="Arial"/>
                <a:cs typeface="Arial"/>
                <a:sym typeface="Wingdings" pitchFamily="2" charset="2"/>
              </a:rPr>
              <a:t>budget</a:t>
            </a:r>
            <a:endParaRPr lang="de-DE" sz="2000" dirty="0" smtClean="0"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627784" y="2033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MLD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419872" y="2233197"/>
            <a:ext cx="57606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 descr="diverg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281918"/>
            <a:ext cx="4876398" cy="40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Arial"/>
                <a:cs typeface="Arial"/>
              </a:rPr>
              <a:t>Mixed </a:t>
            </a:r>
            <a:r>
              <a:rPr lang="de-DE" sz="2400" dirty="0" err="1" smtClean="0">
                <a:latin typeface="Arial"/>
                <a:cs typeface="Arial"/>
              </a:rPr>
              <a:t>layer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heat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budget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3770588"/>
            <a:ext cx="4248472" cy="325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 smtClean="0">
                <a:latin typeface="Arial"/>
                <a:cs typeface="Arial"/>
              </a:rPr>
              <a:t>3 </a:t>
            </a:r>
            <a:r>
              <a:rPr lang="de-DE" sz="1900" dirty="0" err="1" smtClean="0">
                <a:latin typeface="Arial"/>
                <a:cs typeface="Arial"/>
              </a:rPr>
              <a:t>phases</a:t>
            </a:r>
            <a:r>
              <a:rPr lang="de-DE" sz="1900" dirty="0" smtClean="0">
                <a:latin typeface="Arial"/>
                <a:cs typeface="Arial"/>
              </a:rPr>
              <a:t> </a:t>
            </a:r>
            <a:r>
              <a:rPr lang="de-DE" sz="1900" dirty="0" err="1" smtClean="0">
                <a:latin typeface="Arial"/>
                <a:cs typeface="Arial"/>
              </a:rPr>
              <a:t>of</a:t>
            </a:r>
            <a:r>
              <a:rPr lang="de-DE" sz="1900" dirty="0" smtClean="0">
                <a:latin typeface="Arial"/>
                <a:cs typeface="Arial"/>
              </a:rPr>
              <a:t> ACT </a:t>
            </a:r>
            <a:r>
              <a:rPr lang="de-DE" sz="1900" dirty="0" err="1" smtClean="0">
                <a:latin typeface="Arial"/>
                <a:cs typeface="Arial"/>
              </a:rPr>
              <a:t>development</a:t>
            </a:r>
            <a:r>
              <a:rPr lang="de-DE" sz="1900" dirty="0" smtClean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endParaRPr lang="de-DE" sz="1900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de-DE" sz="1900" dirty="0" smtClean="0">
                <a:latin typeface="Arial"/>
                <a:cs typeface="Arial"/>
              </a:rPr>
              <a:t>Absence  (</a:t>
            </a:r>
            <a:r>
              <a:rPr lang="de-DE" sz="1900" dirty="0" err="1" smtClean="0">
                <a:latin typeface="Arial"/>
                <a:cs typeface="Arial"/>
              </a:rPr>
              <a:t>January</a:t>
            </a:r>
            <a:r>
              <a:rPr lang="de-DE" sz="1900" dirty="0" smtClean="0">
                <a:latin typeface="Arial"/>
                <a:cs typeface="Arial"/>
              </a:rPr>
              <a:t>-April)</a:t>
            </a:r>
          </a:p>
          <a:p>
            <a:pPr marL="0" indent="0">
              <a:buNone/>
            </a:pPr>
            <a:endParaRPr lang="de-DE" sz="1900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de-DE" sz="1900" dirty="0" smtClean="0">
                <a:latin typeface="Arial"/>
                <a:cs typeface="Arial"/>
              </a:rPr>
              <a:t>Development  (May-August)</a:t>
            </a:r>
          </a:p>
          <a:p>
            <a:pPr marL="457200" indent="-457200">
              <a:buAutoNum type="arabicParenR"/>
            </a:pPr>
            <a:endParaRPr lang="de-DE" sz="1900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de-DE" sz="1900" dirty="0" err="1" smtClean="0">
                <a:latin typeface="Arial"/>
                <a:cs typeface="Arial"/>
              </a:rPr>
              <a:t>Mature</a:t>
            </a:r>
            <a:r>
              <a:rPr lang="de-DE" sz="1900" dirty="0" smtClean="0">
                <a:latin typeface="Arial"/>
                <a:cs typeface="Arial"/>
              </a:rPr>
              <a:t> </a:t>
            </a:r>
            <a:r>
              <a:rPr lang="de-DE" sz="1900" dirty="0" err="1" smtClean="0">
                <a:latin typeface="Arial"/>
                <a:cs typeface="Arial"/>
              </a:rPr>
              <a:t>phase</a:t>
            </a:r>
            <a:r>
              <a:rPr lang="de-DE" sz="1900" dirty="0" smtClean="0">
                <a:latin typeface="Arial"/>
                <a:cs typeface="Arial"/>
              </a:rPr>
              <a:t>  (September- </a:t>
            </a:r>
            <a:r>
              <a:rPr lang="de-DE" sz="1900" dirty="0" err="1" smtClean="0">
                <a:latin typeface="Arial"/>
                <a:cs typeface="Arial"/>
              </a:rPr>
              <a:t>December</a:t>
            </a:r>
            <a:r>
              <a:rPr lang="de-DE" sz="1900" dirty="0" smtClean="0">
                <a:latin typeface="Arial"/>
                <a:cs typeface="Arial"/>
              </a:rPr>
              <a:t>)</a:t>
            </a: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5289"/>
            <a:ext cx="4386549" cy="328808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76056" y="5042451"/>
            <a:ext cx="403244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3808" y="374131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  <a:cs typeface="Arial"/>
              </a:rPr>
              <a:t>0°N, 10°W</a:t>
            </a:r>
            <a:endParaRPr lang="de-DE" sz="2000" dirty="0">
              <a:latin typeface="Arial"/>
              <a:cs typeface="Arial"/>
            </a:endParaRPr>
          </a:p>
        </p:txBody>
      </p:sp>
      <p:grpSp>
        <p:nvGrpSpPr>
          <p:cNvPr id="7" name="Gruppierung 6"/>
          <p:cNvGrpSpPr/>
          <p:nvPr/>
        </p:nvGrpSpPr>
        <p:grpSpPr>
          <a:xfrm>
            <a:off x="35496" y="476672"/>
            <a:ext cx="4766316" cy="3024336"/>
            <a:chOff x="2339752" y="3861048"/>
            <a:chExt cx="4766316" cy="3024336"/>
          </a:xfrm>
        </p:grpSpPr>
        <p:pic>
          <p:nvPicPr>
            <p:cNvPr id="12" name="Grafik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861048"/>
              <a:ext cx="4766316" cy="3024336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4383553" y="5193193"/>
              <a:ext cx="252031" cy="252031"/>
            </a:xfrm>
            <a:prstGeom prst="rect">
              <a:avLst/>
            </a:prstGeom>
            <a:solidFill>
              <a:srgbClr val="FF0000"/>
            </a:solidFill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325645" y="5193193"/>
              <a:ext cx="252031" cy="252031"/>
            </a:xfrm>
            <a:prstGeom prst="rect">
              <a:avLst/>
            </a:prstGeom>
            <a:solidFill>
              <a:srgbClr val="FF0000"/>
            </a:solidFill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233860" y="5193193"/>
              <a:ext cx="252031" cy="252031"/>
            </a:xfrm>
            <a:prstGeom prst="rect">
              <a:avLst/>
            </a:prstGeom>
            <a:solidFill>
              <a:srgbClr val="FF0000"/>
            </a:solidFill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369764" y="6093296"/>
              <a:ext cx="252031" cy="252031"/>
            </a:xfrm>
            <a:prstGeom prst="rect">
              <a:avLst/>
            </a:prstGeom>
            <a:solidFill>
              <a:srgbClr val="FF0000"/>
            </a:solidFill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5076056" y="764704"/>
            <a:ext cx="3672408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dirty="0" smtClean="0">
                <a:latin typeface="Arial"/>
                <a:cs typeface="Arial"/>
              </a:rPr>
              <a:t>Evaluation </a:t>
            </a:r>
            <a:r>
              <a:rPr lang="de-DE" dirty="0" err="1" smtClean="0">
                <a:latin typeface="Arial"/>
                <a:cs typeface="Arial"/>
              </a:rPr>
              <a:t>at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4 PIRATA </a:t>
            </a:r>
            <a:r>
              <a:rPr lang="de-DE" dirty="0" err="1" smtClean="0">
                <a:latin typeface="Arial"/>
                <a:cs typeface="Arial"/>
              </a:rPr>
              <a:t>buoy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locations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within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the</a:t>
            </a:r>
            <a:r>
              <a:rPr lang="de-DE" dirty="0" smtClean="0">
                <a:latin typeface="Arial"/>
                <a:cs typeface="Arial"/>
              </a:rPr>
              <a:t> ACT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8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2899</Words>
  <Application>Microsoft Office PowerPoint</Application>
  <PresentationFormat>Bildschirmpräsentation (4:3)</PresentationFormat>
  <Paragraphs>329</Paragraphs>
  <Slides>36</Slides>
  <Notes>33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Larissa</vt:lpstr>
      <vt:lpstr>Formel</vt:lpstr>
      <vt:lpstr>Dokument</vt:lpstr>
      <vt:lpstr>Mixed layer heat and freshwater budgets: Improvements during TACE</vt:lpstr>
      <vt:lpstr>Motivation: Why look at Mixed Layer (ML) heat budgets in Tropics?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Mixed layer heat budget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Mixed layer heat budget</vt:lpstr>
      <vt:lpstr>Freshwater budget</vt:lpstr>
      <vt:lpstr>Freshwater budget</vt:lpstr>
      <vt:lpstr> Summary and Outlook </vt:lpstr>
      <vt:lpstr>PowerPoint-Präsentation</vt:lpstr>
      <vt:lpstr>Uncertainties</vt:lpstr>
      <vt:lpstr>Mixed layer heat budget</vt:lpstr>
      <vt:lpstr>PowerPoint-Präsentation</vt:lpstr>
      <vt:lpstr>PowerPoint-Präsentation</vt:lpstr>
      <vt:lpstr>PowerPoint-Präsentation</vt:lpstr>
      <vt:lpstr>Uncertainties</vt:lpstr>
      <vt:lpstr>Parametrization</vt:lpstr>
      <vt:lpstr>Parametrization</vt:lpstr>
      <vt:lpstr>PowerPoint-Präsentation</vt:lpstr>
      <vt:lpstr>Parametrization</vt:lpstr>
      <vt:lpstr>Parametrization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Hummels, Rebecca</dc:creator>
  <cp:lastModifiedBy>Schmidt, Barbara</cp:lastModifiedBy>
  <cp:revision>254</cp:revision>
  <dcterms:created xsi:type="dcterms:W3CDTF">2012-01-23T10:27:47Z</dcterms:created>
  <dcterms:modified xsi:type="dcterms:W3CDTF">2014-10-08T10:01:19Z</dcterms:modified>
</cp:coreProperties>
</file>