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sldIdLst>
    <p:sldId id="256" r:id="rId2"/>
    <p:sldId id="258" r:id="rId3"/>
    <p:sldId id="282" r:id="rId4"/>
    <p:sldId id="295" r:id="rId5"/>
    <p:sldId id="296" r:id="rId6"/>
    <p:sldId id="297" r:id="rId7"/>
    <p:sldId id="260" r:id="rId8"/>
    <p:sldId id="261" r:id="rId9"/>
    <p:sldId id="263" r:id="rId10"/>
    <p:sldId id="268" r:id="rId11"/>
    <p:sldId id="269" r:id="rId12"/>
    <p:sldId id="270" r:id="rId13"/>
    <p:sldId id="271" r:id="rId14"/>
    <p:sldId id="272" r:id="rId15"/>
    <p:sldId id="284" r:id="rId16"/>
    <p:sldId id="283" r:id="rId17"/>
    <p:sldId id="285" r:id="rId18"/>
    <p:sldId id="286" r:id="rId19"/>
    <p:sldId id="273" r:id="rId20"/>
    <p:sldId id="262" r:id="rId21"/>
    <p:sldId id="276" r:id="rId22"/>
    <p:sldId id="294" r:id="rId23"/>
    <p:sldId id="278" r:id="rId24"/>
    <p:sldId id="279" r:id="rId25"/>
    <p:sldId id="293" r:id="rId26"/>
    <p:sldId id="281" r:id="rId27"/>
    <p:sldId id="290" r:id="rId28"/>
    <p:sldId id="277" r:id="rId29"/>
    <p:sldId id="291" r:id="rId3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8" autoAdjust="0"/>
    <p:restoredTop sz="74536" autoAdjust="0"/>
  </p:normalViewPr>
  <p:slideViewPr>
    <p:cSldViewPr>
      <p:cViewPr varScale="1">
        <p:scale>
          <a:sx n="58" d="100"/>
          <a:sy n="58" d="100"/>
        </p:scale>
        <p:origin x="-14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6D196-3F6F-4D87-A59D-6B7E47CDC1A6}" type="datetimeFigureOut">
              <a:rPr lang="de-DE" smtClean="0"/>
              <a:t>02.09.2012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CF5FF-D2A5-4778-B2EE-4E87831553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8839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Finde ich noch meine Notizen was ich eigentlich</a:t>
            </a:r>
            <a:r>
              <a:rPr lang="de-DE" baseline="0" dirty="0" smtClean="0"/>
              <a:t> bei meinem </a:t>
            </a:r>
            <a:r>
              <a:rPr lang="de-DE" baseline="0" dirty="0" err="1" smtClean="0"/>
              <a:t>Diss</a:t>
            </a:r>
            <a:r>
              <a:rPr lang="de-DE" baseline="0" dirty="0" smtClean="0"/>
              <a:t> Vortrag gesagt habe??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CF5FF-D2A5-4778-B2EE-4E87831553D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9524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Was sehen</a:t>
            </a:r>
            <a:r>
              <a:rPr lang="de-DE" baseline="0" dirty="0" smtClean="0"/>
              <a:t> wir alles? Dieses Bild wird genau erläutert die anderen dann schneller</a:t>
            </a:r>
          </a:p>
          <a:p>
            <a:endParaRPr lang="de-DE" baseline="0" dirty="0" smtClean="0"/>
          </a:p>
          <a:p>
            <a:r>
              <a:rPr lang="de-DE" baseline="0" dirty="0" err="1" smtClean="0"/>
              <a:t>Atmospheric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forcing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shown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absorved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shortwave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latent </a:t>
            </a:r>
            <a:r>
              <a:rPr lang="de-DE" baseline="0" dirty="0" err="1" smtClean="0"/>
              <a:t>heat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flux</a:t>
            </a:r>
            <a:r>
              <a:rPr lang="de-DE" baseline="0" dirty="0" smtClean="0"/>
              <a:t>, sensible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outgoing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longwave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rather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constant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throughout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year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Oceanic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terms</a:t>
            </a:r>
            <a:r>
              <a:rPr lang="de-DE" baseline="0" dirty="0" smtClean="0"/>
              <a:t>: </a:t>
            </a:r>
            <a:r>
              <a:rPr lang="de-DE" baseline="0" dirty="0" err="1" smtClean="0"/>
              <a:t>entrainment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green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advection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devided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into</a:t>
            </a:r>
            <a:r>
              <a:rPr lang="de-DE" baseline="0" dirty="0" smtClean="0"/>
              <a:t> zonal (</a:t>
            </a:r>
            <a:r>
              <a:rPr lang="de-DE" baseline="0" dirty="0" err="1" smtClean="0"/>
              <a:t>grey</a:t>
            </a:r>
            <a:r>
              <a:rPr lang="de-DE" baseline="0" dirty="0" smtClean="0"/>
              <a:t>)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meridional (orange)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eddy</a:t>
            </a:r>
            <a:r>
              <a:rPr lang="de-DE" baseline="0" dirty="0" smtClean="0"/>
              <a:t> (</a:t>
            </a:r>
            <a:r>
              <a:rPr lang="de-DE" baseline="0" dirty="0" err="1" smtClean="0"/>
              <a:t>cyan</a:t>
            </a:r>
            <a:r>
              <a:rPr lang="de-DE" baseline="0" dirty="0" smtClean="0"/>
              <a:t>) </a:t>
            </a:r>
            <a:r>
              <a:rPr lang="de-DE" baseline="0" dirty="0" err="1" smtClean="0"/>
              <a:t>advection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diaypcnal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contribution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estimated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described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previously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red</a:t>
            </a:r>
            <a:r>
              <a:rPr lang="de-DE" baseline="0" dirty="0" smtClean="0"/>
              <a:t>;</a:t>
            </a:r>
          </a:p>
          <a:p>
            <a:endParaRPr lang="de-DE" baseline="0" dirty="0" smtClean="0"/>
          </a:p>
          <a:p>
            <a:r>
              <a:rPr lang="de-DE" baseline="0" dirty="0" err="1" smtClean="0"/>
              <a:t>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location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warming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ML </a:t>
            </a:r>
            <a:r>
              <a:rPr lang="de-DE" baseline="0" dirty="0" err="1" smtClean="0"/>
              <a:t>within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development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phase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ACT 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achiedved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…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CF5FF-D2A5-4778-B2EE-4E87831553D3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8906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compare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sum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individual </a:t>
            </a:r>
            <a:r>
              <a:rPr lang="de-DE" dirty="0" err="1" smtClean="0"/>
              <a:t>contributing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explained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before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observed</a:t>
            </a:r>
            <a:r>
              <a:rPr lang="de-DE" dirty="0" smtClean="0"/>
              <a:t> </a:t>
            </a:r>
            <a:r>
              <a:rPr lang="de-DE" dirty="0" err="1" smtClean="0"/>
              <a:t>heat</a:t>
            </a:r>
            <a:r>
              <a:rPr lang="de-DE" dirty="0" smtClean="0"/>
              <a:t> </a:t>
            </a:r>
            <a:r>
              <a:rPr lang="de-DE" dirty="0" err="1" smtClean="0"/>
              <a:t>storage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different </a:t>
            </a:r>
            <a:r>
              <a:rPr lang="de-DE" baseline="0" dirty="0" err="1" smtClean="0"/>
              <a:t>locations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find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…. 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Unfortunately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estimates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turbulent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sparse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despite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extensive </a:t>
            </a:r>
            <a:r>
              <a:rPr lang="de-DE" baseline="0" dirty="0" err="1" smtClean="0"/>
              <a:t>observational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program</a:t>
            </a:r>
            <a:r>
              <a:rPr lang="de-DE" baseline="0" dirty="0" smtClean="0"/>
              <a:t>.  </a:t>
            </a:r>
            <a:r>
              <a:rPr lang="de-DE" baseline="0" dirty="0" err="1" smtClean="0"/>
              <a:t>Hence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question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arises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about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quality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parametrization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schemes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estimating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quantity</a:t>
            </a:r>
            <a:r>
              <a:rPr lang="de-DE" baseline="0" dirty="0" smtClean="0"/>
              <a:t> via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other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parameters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dirty="0" err="1" smtClean="0"/>
              <a:t>Within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equatorial</a:t>
            </a:r>
            <a:r>
              <a:rPr lang="de-DE" dirty="0" smtClean="0"/>
              <a:t> </a:t>
            </a:r>
            <a:r>
              <a:rPr lang="de-DE" dirty="0" err="1" smtClean="0"/>
              <a:t>region</a:t>
            </a:r>
            <a:r>
              <a:rPr lang="de-DE" dirty="0" smtClean="0"/>
              <a:t> turbulent </a:t>
            </a:r>
            <a:r>
              <a:rPr lang="de-DE" dirty="0" err="1" smtClean="0"/>
              <a:t>mixing</a:t>
            </a:r>
            <a:r>
              <a:rPr lang="de-DE" dirty="0" smtClean="0"/>
              <a:t> </a:t>
            </a:r>
            <a:r>
              <a:rPr lang="de-DE" dirty="0" err="1" smtClean="0"/>
              <a:t>intensity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associated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shear</a:t>
            </a:r>
            <a:r>
              <a:rPr lang="de-DE" dirty="0" smtClean="0"/>
              <a:t> </a:t>
            </a:r>
            <a:r>
              <a:rPr lang="de-DE" dirty="0" err="1" smtClean="0"/>
              <a:t>instabilities</a:t>
            </a:r>
            <a:r>
              <a:rPr lang="de-DE" dirty="0" smtClean="0"/>
              <a:t> </a:t>
            </a:r>
            <a:r>
              <a:rPr lang="de-DE" dirty="0" err="1" smtClean="0"/>
              <a:t>caused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large </a:t>
            </a:r>
            <a:r>
              <a:rPr lang="de-DE" dirty="0" err="1" smtClean="0"/>
              <a:t>scale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. Can</a:t>
            </a:r>
            <a:r>
              <a:rPr lang="de-DE" baseline="0" dirty="0" smtClean="0"/>
              <a:t> turbulent </a:t>
            </a:r>
            <a:r>
              <a:rPr lang="de-DE" baseline="0" dirty="0" err="1" smtClean="0"/>
              <a:t>mixing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intensity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estimated</a:t>
            </a:r>
            <a:r>
              <a:rPr lang="de-DE" baseline="0" dirty="0" smtClean="0"/>
              <a:t> via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dirty="0" err="1" smtClean="0">
                <a:sym typeface="Wingdings" pitchFamily="2" charset="2"/>
              </a:rPr>
              <a:t>variability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of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shear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and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stratification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within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this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region</a:t>
            </a:r>
            <a:r>
              <a:rPr lang="de-DE" dirty="0" smtClean="0">
                <a:sym typeface="Wingdings" pitchFamily="2" charset="2"/>
              </a:rPr>
              <a:t>?</a:t>
            </a:r>
            <a:r>
              <a:rPr lang="de-DE" baseline="0" dirty="0" smtClean="0">
                <a:sym typeface="Wingdings" pitchFamily="2" charset="2"/>
              </a:rPr>
              <a:t> </a:t>
            </a:r>
            <a:endParaRPr lang="de-DE" dirty="0" smtClean="0"/>
          </a:p>
          <a:p>
            <a:endParaRPr lang="de-DE" baseline="0" dirty="0" smtClean="0"/>
          </a:p>
          <a:p>
            <a:r>
              <a:rPr lang="de-DE" baseline="0" dirty="0" err="1" smtClean="0"/>
              <a:t>motivation</a:t>
            </a:r>
            <a:r>
              <a:rPr lang="de-DE" baseline="0" dirty="0" smtClean="0"/>
              <a:t> dass dies klappen könnte ist folgendes zumindest also unter der Ml</a:t>
            </a:r>
          </a:p>
          <a:p>
            <a:endParaRPr lang="de-DE" baseline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CF5FF-D2A5-4778-B2EE-4E87831553D3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1894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If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look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at</a:t>
            </a:r>
            <a:r>
              <a:rPr lang="de-DE" baseline="0" dirty="0" smtClean="0"/>
              <a:t> an </a:t>
            </a:r>
            <a:r>
              <a:rPr lang="de-DE" baseline="0" dirty="0" err="1" smtClean="0"/>
              <a:t>exemplary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section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across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ACT </a:t>
            </a:r>
            <a:r>
              <a:rPr lang="de-DE" baseline="0" dirty="0" err="1" smtClean="0"/>
              <a:t>along</a:t>
            </a:r>
            <a:r>
              <a:rPr lang="de-DE" baseline="0" dirty="0" smtClean="0"/>
              <a:t> 10°W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find…</a:t>
            </a:r>
          </a:p>
          <a:p>
            <a:endParaRPr lang="de-DE" baseline="0" dirty="0" smtClean="0"/>
          </a:p>
          <a:p>
            <a:r>
              <a:rPr lang="de-DE" baseline="0" dirty="0" smtClean="0"/>
              <a:t>So </a:t>
            </a:r>
            <a:r>
              <a:rPr lang="de-DE" baseline="0" dirty="0" err="1" smtClean="0"/>
              <a:t>lets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…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CF5FF-D2A5-4778-B2EE-4E87831553D3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4887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Remember</a:t>
            </a:r>
            <a:r>
              <a:rPr lang="de-DE" dirty="0" smtClean="0"/>
              <a:t> </a:t>
            </a:r>
            <a:r>
              <a:rPr lang="de-DE" dirty="0" err="1" smtClean="0"/>
              <a:t>now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there</a:t>
            </a:r>
            <a:r>
              <a:rPr lang="de-DE" dirty="0" smtClean="0"/>
              <a:t> was still a large residual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at</a:t>
            </a:r>
            <a:r>
              <a:rPr lang="de-DE" baseline="0" dirty="0" smtClean="0"/>
              <a:t> 23°W , </a:t>
            </a:r>
            <a:r>
              <a:rPr lang="de-DE" baseline="0" dirty="0" err="1" smtClean="0"/>
              <a:t>where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diapycnal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flux</a:t>
            </a:r>
            <a:r>
              <a:rPr lang="de-DE" baseline="0" dirty="0" smtClean="0"/>
              <a:t> was </a:t>
            </a:r>
            <a:r>
              <a:rPr lang="de-DE" baseline="0" dirty="0" err="1" smtClean="0"/>
              <a:t>estimated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twice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observations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CF5FF-D2A5-4778-B2EE-4E87831553D3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6576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CF5FF-D2A5-4778-B2EE-4E87831553D3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6514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Axchtung</a:t>
            </a:r>
            <a:r>
              <a:rPr lang="de-DE" dirty="0" smtClean="0"/>
              <a:t> Erwähnen Focus on </a:t>
            </a:r>
            <a:r>
              <a:rPr lang="de-DE" dirty="0" err="1" smtClean="0"/>
              <a:t>below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baseline="0" dirty="0" smtClean="0"/>
              <a:t> ML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CF5FF-D2A5-4778-B2EE-4E87831553D3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552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Vorher</a:t>
            </a:r>
            <a:r>
              <a:rPr lang="de-DE" baseline="0" dirty="0" smtClean="0"/>
              <a:t> sagen: SST </a:t>
            </a:r>
            <a:r>
              <a:rPr lang="de-DE" baseline="0" dirty="0" err="1" smtClean="0"/>
              <a:t>variability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tropical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Atlantic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an </a:t>
            </a:r>
            <a:r>
              <a:rPr lang="de-DE" baseline="0" dirty="0" err="1" smtClean="0"/>
              <a:t>important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factor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climate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variability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especially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surrounding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continents</a:t>
            </a:r>
            <a:r>
              <a:rPr lang="de-DE" baseline="0" dirty="0" smtClean="0"/>
              <a:t>. An </a:t>
            </a:r>
            <a:r>
              <a:rPr lang="de-DE" baseline="0" dirty="0" err="1" smtClean="0"/>
              <a:t>important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feature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SST </a:t>
            </a:r>
            <a:r>
              <a:rPr lang="de-DE" baseline="0" dirty="0" err="1" smtClean="0"/>
              <a:t>variability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region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Atlantic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tongue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shown</a:t>
            </a:r>
            <a:r>
              <a:rPr lang="de-DE" baseline="0" dirty="0" smtClean="0"/>
              <a:t> in ist </a:t>
            </a:r>
            <a:r>
              <a:rPr lang="de-DE" baseline="0" dirty="0" err="1" smtClean="0"/>
              <a:t>full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extent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figure</a:t>
            </a:r>
            <a:r>
              <a:rPr lang="de-DE" baseline="0" dirty="0" smtClean="0"/>
              <a:t>. The </a:t>
            </a:r>
            <a:r>
              <a:rPr lang="de-DE" baseline="0" dirty="0" err="1" smtClean="0"/>
              <a:t>interannual</a:t>
            </a:r>
            <a:r>
              <a:rPr lang="de-DE" baseline="0" dirty="0" smtClean="0"/>
              <a:t> …. </a:t>
            </a:r>
            <a:r>
              <a:rPr lang="de-DE" baseline="0" dirty="0" err="1" smtClean="0"/>
              <a:t>However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dominating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signal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timeseries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SST </a:t>
            </a:r>
            <a:r>
              <a:rPr lang="de-DE" baseline="0" dirty="0" err="1" smtClean="0"/>
              <a:t>variability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seasonal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cycle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understand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all …. </a:t>
            </a:r>
            <a:r>
              <a:rPr lang="de-DE" baseline="0" dirty="0" err="1" smtClean="0"/>
              <a:t>Several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former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studies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adressed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task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investigating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individual </a:t>
            </a:r>
            <a:r>
              <a:rPr lang="de-DE" baseline="0" dirty="0" err="1" smtClean="0"/>
              <a:t>contributions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mixed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layer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budget</a:t>
            </a:r>
            <a:r>
              <a:rPr lang="de-DE" baseline="0" dirty="0" smtClean="0"/>
              <a:t>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CF5FF-D2A5-4778-B2EE-4E87831553D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7487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Hier also sagen die ersten beiden Punkte brauchen nicht viel </a:t>
            </a:r>
            <a:r>
              <a:rPr lang="de-DE" dirty="0" err="1" smtClean="0"/>
              <a:t>erläuterung</a:t>
            </a:r>
            <a:r>
              <a:rPr lang="de-DE" dirty="0" smtClean="0"/>
              <a:t>, der letzte ein wenig mehr, wie wir dies</a:t>
            </a:r>
            <a:r>
              <a:rPr lang="de-DE" baseline="0" dirty="0" smtClean="0"/>
              <a:t> gemessen haben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CF5FF-D2A5-4778-B2EE-4E87831553D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1873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Hier also sagen die ersten beiden Punkte brauchen nicht viel </a:t>
            </a:r>
            <a:r>
              <a:rPr lang="de-DE" dirty="0" err="1" smtClean="0"/>
              <a:t>erläuterung</a:t>
            </a:r>
            <a:r>
              <a:rPr lang="de-DE" dirty="0" smtClean="0"/>
              <a:t>, der letzte ein wenig mehr, wie wir dies</a:t>
            </a:r>
            <a:r>
              <a:rPr lang="de-DE" baseline="0" dirty="0" smtClean="0"/>
              <a:t> gemessen haben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CF5FF-D2A5-4778-B2EE-4E87831553D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1873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Hier also sagen die ersten beiden Punkte brauchen nicht viel </a:t>
            </a:r>
            <a:r>
              <a:rPr lang="de-DE" dirty="0" err="1" smtClean="0"/>
              <a:t>erläuterung</a:t>
            </a:r>
            <a:r>
              <a:rPr lang="de-DE" dirty="0" smtClean="0"/>
              <a:t>, der letzte ein wenig mehr, wie wir dies</a:t>
            </a:r>
            <a:r>
              <a:rPr lang="de-DE" baseline="0" dirty="0" smtClean="0"/>
              <a:t> gemessen haben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CF5FF-D2A5-4778-B2EE-4E87831553D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1873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Hier also sagen die ersten beiden Punkte brauchen nicht viel </a:t>
            </a:r>
            <a:r>
              <a:rPr lang="de-DE" dirty="0" err="1" smtClean="0"/>
              <a:t>erläuterung</a:t>
            </a:r>
            <a:r>
              <a:rPr lang="de-DE" dirty="0" smtClean="0"/>
              <a:t>, der letzte ein wenig mehr, wie wir dies</a:t>
            </a:r>
            <a:r>
              <a:rPr lang="de-DE" baseline="0" dirty="0" smtClean="0"/>
              <a:t> gemessen haben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CF5FF-D2A5-4778-B2EE-4E87831553D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1873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CF5FF-D2A5-4778-B2EE-4E87831553D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6389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Now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want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investigate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individual </a:t>
            </a:r>
            <a:r>
              <a:rPr lang="de-DE" baseline="0" dirty="0" err="1" smtClean="0"/>
              <a:t>contributions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ML </a:t>
            </a:r>
            <a:r>
              <a:rPr lang="de-DE" baseline="0" dirty="0" err="1" smtClean="0"/>
              <a:t>heat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budget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characteristic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locations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ACT </a:t>
            </a:r>
            <a:r>
              <a:rPr lang="de-DE" baseline="0" dirty="0" err="1" smtClean="0"/>
              <a:t>region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atmospheric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oceanic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parameters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monitored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Pirata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buoys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CF5FF-D2A5-4778-B2EE-4E87831553D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3196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blabla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CF5FF-D2A5-4778-B2EE-4E87831553D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1957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B977-21B6-4A99-B573-4D52317E6B09}" type="datetimeFigureOut">
              <a:rPr lang="de-DE" smtClean="0"/>
              <a:t>02.09.2012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9166-28F5-4A00-A212-8922C592EE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8483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B977-21B6-4A99-B573-4D52317E6B09}" type="datetimeFigureOut">
              <a:rPr lang="de-DE" smtClean="0"/>
              <a:t>02.09.2012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9166-28F5-4A00-A212-8922C592EE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4299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B977-21B6-4A99-B573-4D52317E6B09}" type="datetimeFigureOut">
              <a:rPr lang="de-DE" smtClean="0"/>
              <a:t>02.09.2012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9166-28F5-4A00-A212-8922C592EE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513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B977-21B6-4A99-B573-4D52317E6B09}" type="datetimeFigureOut">
              <a:rPr lang="de-DE" smtClean="0"/>
              <a:t>02.09.2012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9166-28F5-4A00-A212-8922C592EE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6499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B977-21B6-4A99-B573-4D52317E6B09}" type="datetimeFigureOut">
              <a:rPr lang="de-DE" smtClean="0"/>
              <a:t>02.09.2012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9166-28F5-4A00-A212-8922C592EE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7216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B977-21B6-4A99-B573-4D52317E6B09}" type="datetimeFigureOut">
              <a:rPr lang="de-DE" smtClean="0"/>
              <a:t>02.09.2012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9166-28F5-4A00-A212-8922C592EE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0774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B977-21B6-4A99-B573-4D52317E6B09}" type="datetimeFigureOut">
              <a:rPr lang="de-DE" smtClean="0"/>
              <a:t>02.09.2012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9166-28F5-4A00-A212-8922C592EE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3534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B977-21B6-4A99-B573-4D52317E6B09}" type="datetimeFigureOut">
              <a:rPr lang="de-DE" smtClean="0"/>
              <a:t>02.09.2012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9166-28F5-4A00-A212-8922C592EE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1233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B977-21B6-4A99-B573-4D52317E6B09}" type="datetimeFigureOut">
              <a:rPr lang="de-DE" smtClean="0"/>
              <a:t>02.09.2012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9166-28F5-4A00-A212-8922C592EE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878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B977-21B6-4A99-B573-4D52317E6B09}" type="datetimeFigureOut">
              <a:rPr lang="de-DE" smtClean="0"/>
              <a:t>02.09.2012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9166-28F5-4A00-A212-8922C592EE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5640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B977-21B6-4A99-B573-4D52317E6B09}" type="datetimeFigureOut">
              <a:rPr lang="de-DE" smtClean="0"/>
              <a:t>02.09.2012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9166-28F5-4A00-A212-8922C592EE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0381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EB977-21B6-4A99-B573-4D52317E6B09}" type="datetimeFigureOut">
              <a:rPr lang="de-DE" smtClean="0"/>
              <a:t>02.09.2012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49166-28F5-4A00-A212-8922C592EE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0400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gif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37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9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2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5.wmf"/><Relationship Id="rId3" Type="http://schemas.openxmlformats.org/officeDocument/2006/relationships/image" Target="../media/image18.jpeg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11" Type="http://schemas.openxmlformats.org/officeDocument/2006/relationships/image" Target="../media/image20.jpe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16.wmf"/><Relationship Id="rId10" Type="http://schemas.openxmlformats.org/officeDocument/2006/relationships/image" Target="../media/image14.wmf"/><Relationship Id="rId4" Type="http://schemas.openxmlformats.org/officeDocument/2006/relationships/image" Target="../media/image19.jpeg"/><Relationship Id="rId9" Type="http://schemas.openxmlformats.org/officeDocument/2006/relationships/oleObject" Target="../embeddings/oleObject3.bin"/><Relationship Id="rId1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5" descr="logo_EN_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83768" cy="134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71800" cy="1417821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470025"/>
          </a:xfrm>
        </p:spPr>
        <p:txBody>
          <a:bodyPr>
            <a:noAutofit/>
          </a:bodyPr>
          <a:lstStyle/>
          <a:p>
            <a:r>
              <a:rPr lang="de-DE" sz="2800" b="1" dirty="0" err="1" smtClean="0"/>
              <a:t>About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the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contribution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of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the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diapycnal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heat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flux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to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the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heat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budget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of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the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mixed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layer</a:t>
            </a:r>
            <a:endParaRPr lang="de-DE" sz="2800" b="1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83568" y="3573016"/>
            <a:ext cx="7823200" cy="124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 dirty="0" smtClean="0">
                <a:latin typeface="Arial" pitchFamily="34" charset="0"/>
                <a:cs typeface="Arial" pitchFamily="34" charset="0"/>
              </a:rPr>
              <a:t>Rebecca Hummels</a:t>
            </a:r>
            <a:r>
              <a:rPr lang="de-DE" sz="2000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, Marcus Dengler</a:t>
            </a:r>
            <a:r>
              <a:rPr lang="de-DE" sz="2000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Bernard 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Bourles</a:t>
            </a:r>
            <a:r>
              <a:rPr lang="de-DE" sz="2000" baseline="30000" dirty="0">
                <a:latin typeface="Arial" pitchFamily="34" charset="0"/>
                <a:cs typeface="Arial" pitchFamily="34" charset="0"/>
              </a:rPr>
              <a:t>2</a:t>
            </a:r>
          </a:p>
          <a:p>
            <a:r>
              <a:rPr lang="de-DE" baseline="30000" dirty="0">
                <a:latin typeface="Arial" pitchFamily="34" charset="0"/>
                <a:cs typeface="Arial" pitchFamily="34" charset="0"/>
              </a:rPr>
              <a:t> </a:t>
            </a:r>
            <a:endParaRPr lang="de-DE" sz="1200" dirty="0"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115000"/>
              </a:lnSpc>
            </a:pPr>
            <a:r>
              <a:rPr lang="de-DE" sz="1600" baseline="30000" dirty="0">
                <a:latin typeface="Arial" pitchFamily="34" charset="0"/>
                <a:cs typeface="Arial" pitchFamily="34" charset="0"/>
              </a:rPr>
              <a:t>      </a:t>
            </a:r>
            <a:r>
              <a:rPr lang="de-DE" sz="1600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de-DE" sz="1600" i="1" dirty="0" smtClean="0">
                <a:latin typeface="Arial" pitchFamily="34" charset="0"/>
                <a:cs typeface="Arial" pitchFamily="34" charset="0"/>
              </a:rPr>
              <a:t>GEOMAR Helmholtz Zentrum für Ozeanforschung</a:t>
            </a:r>
            <a:r>
              <a:rPr lang="de-DE" sz="16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DE" sz="1600" i="1" dirty="0">
                <a:latin typeface="Arial" pitchFamily="34" charset="0"/>
                <a:cs typeface="Arial" pitchFamily="34" charset="0"/>
              </a:rPr>
              <a:t>Kiel, Germany</a:t>
            </a:r>
          </a:p>
          <a:p>
            <a:pPr algn="ctr" eaLnBrk="0" hangingPunct="0">
              <a:lnSpc>
                <a:spcPct val="115000"/>
              </a:lnSpc>
            </a:pPr>
            <a:r>
              <a:rPr lang="de-DE" sz="1600" baseline="30000" dirty="0">
                <a:latin typeface="Arial" pitchFamily="34" charset="0"/>
                <a:cs typeface="Arial" pitchFamily="34" charset="0"/>
              </a:rPr>
              <a:t>      2</a:t>
            </a:r>
            <a:r>
              <a:rPr lang="de-DE" sz="1600" i="1" dirty="0">
                <a:latin typeface="Arial" pitchFamily="34" charset="0"/>
                <a:cs typeface="Arial" pitchFamily="34" charset="0"/>
              </a:rPr>
              <a:t>LEGOS, IRD, CRHOB, Cotonou, Benin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51520" y="6309320"/>
            <a:ext cx="8713787" cy="3397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latin typeface="+mj-lt"/>
              </a:rPr>
              <a:t>TAV Meeting</a:t>
            </a:r>
            <a:r>
              <a:rPr lang="en-US" sz="1400" dirty="0" smtClean="0">
                <a:latin typeface="+mj-lt"/>
                <a:cs typeface="+mn-cs"/>
              </a:rPr>
              <a:t> 2012, Kiel, Germany,  11.09.2012</a:t>
            </a:r>
            <a:endParaRPr lang="en-US" sz="1400" dirty="0"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48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624501" y="0"/>
            <a:ext cx="80113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400" dirty="0" err="1" smtClean="0">
                <a:latin typeface="+mj-lt"/>
                <a:cs typeface="Arial" pitchFamily="34" charset="0"/>
              </a:rPr>
              <a:t>Diapycnal</a:t>
            </a:r>
            <a:r>
              <a:rPr lang="de-DE" sz="2400" dirty="0" smtClean="0">
                <a:latin typeface="+mj-lt"/>
                <a:cs typeface="Arial" pitchFamily="34" charset="0"/>
              </a:rPr>
              <a:t> </a:t>
            </a:r>
            <a:r>
              <a:rPr lang="de-DE" sz="2400" dirty="0" err="1" smtClean="0">
                <a:latin typeface="+mj-lt"/>
                <a:cs typeface="Arial" pitchFamily="34" charset="0"/>
              </a:rPr>
              <a:t>heat</a:t>
            </a:r>
            <a:r>
              <a:rPr lang="de-DE" sz="2400" dirty="0" smtClean="0">
                <a:latin typeface="+mj-lt"/>
                <a:cs typeface="Arial" pitchFamily="34" charset="0"/>
              </a:rPr>
              <a:t> </a:t>
            </a:r>
            <a:r>
              <a:rPr lang="de-DE" sz="2400" dirty="0" err="1" smtClean="0">
                <a:latin typeface="+mj-lt"/>
                <a:cs typeface="Arial" pitchFamily="34" charset="0"/>
              </a:rPr>
              <a:t>flux</a:t>
            </a:r>
            <a:r>
              <a:rPr lang="de-DE" sz="2400" dirty="0" smtClean="0">
                <a:latin typeface="+mj-lt"/>
                <a:cs typeface="Arial" pitchFamily="34" charset="0"/>
              </a:rPr>
              <a:t> out </a:t>
            </a:r>
            <a:r>
              <a:rPr lang="de-DE" sz="2400" dirty="0" err="1" smtClean="0">
                <a:latin typeface="+mj-lt"/>
                <a:cs typeface="Arial" pitchFamily="34" charset="0"/>
              </a:rPr>
              <a:t>of</a:t>
            </a:r>
            <a:r>
              <a:rPr lang="de-DE" sz="2400" dirty="0" smtClean="0">
                <a:latin typeface="+mj-lt"/>
                <a:cs typeface="Arial" pitchFamily="34" charset="0"/>
              </a:rPr>
              <a:t> ML: </a:t>
            </a:r>
            <a:r>
              <a:rPr lang="de-DE" sz="2400" dirty="0" err="1" smtClean="0">
                <a:latin typeface="+mj-lt"/>
                <a:cs typeface="Arial" pitchFamily="34" charset="0"/>
              </a:rPr>
              <a:t>Seasonal</a:t>
            </a:r>
            <a:r>
              <a:rPr lang="de-DE" sz="2400" dirty="0" smtClean="0">
                <a:latin typeface="+mj-lt"/>
                <a:cs typeface="Arial" pitchFamily="34" charset="0"/>
              </a:rPr>
              <a:t> </a:t>
            </a:r>
            <a:r>
              <a:rPr lang="de-DE" sz="2400" dirty="0" err="1" smtClean="0">
                <a:latin typeface="+mj-lt"/>
                <a:cs typeface="Arial" pitchFamily="34" charset="0"/>
              </a:rPr>
              <a:t>and</a:t>
            </a:r>
            <a:r>
              <a:rPr lang="de-DE" sz="2400" dirty="0" smtClean="0">
                <a:latin typeface="+mj-lt"/>
                <a:cs typeface="Arial" pitchFamily="34" charset="0"/>
              </a:rPr>
              <a:t> regional </a:t>
            </a:r>
            <a:r>
              <a:rPr lang="de-DE" sz="2400" dirty="0" err="1" smtClean="0">
                <a:latin typeface="+mj-lt"/>
                <a:cs typeface="Arial" pitchFamily="34" charset="0"/>
              </a:rPr>
              <a:t>variability</a:t>
            </a:r>
            <a:endParaRPr lang="de-DE" sz="2400" dirty="0">
              <a:latin typeface="+mj-lt"/>
              <a:cs typeface="Arial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835696" y="5373216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err="1">
                <a:cs typeface="Arial" pitchFamily="34" charset="0"/>
              </a:rPr>
              <a:t>H</a:t>
            </a:r>
            <a:r>
              <a:rPr lang="de-DE" u="sng" dirty="0" err="1" smtClean="0">
                <a:cs typeface="Arial" pitchFamily="34" charset="0"/>
              </a:rPr>
              <a:t>eat</a:t>
            </a:r>
            <a:r>
              <a:rPr lang="de-DE" u="sng" dirty="0" smtClean="0">
                <a:cs typeface="Arial" pitchFamily="34" charset="0"/>
              </a:rPr>
              <a:t> </a:t>
            </a:r>
            <a:r>
              <a:rPr lang="de-DE" u="sng" dirty="0" err="1" smtClean="0">
                <a:cs typeface="Arial" pitchFamily="34" charset="0"/>
              </a:rPr>
              <a:t>loss</a:t>
            </a:r>
            <a:r>
              <a:rPr lang="de-DE" u="sng" dirty="0" smtClean="0">
                <a:cs typeface="Arial" pitchFamily="34" charset="0"/>
              </a:rPr>
              <a:t> </a:t>
            </a:r>
            <a:r>
              <a:rPr lang="de-DE" u="sng" dirty="0" err="1">
                <a:cs typeface="Arial" pitchFamily="34" charset="0"/>
              </a:rPr>
              <a:t>of</a:t>
            </a:r>
            <a:r>
              <a:rPr lang="de-DE" u="sng" dirty="0">
                <a:cs typeface="Arial" pitchFamily="34" charset="0"/>
              </a:rPr>
              <a:t> </a:t>
            </a:r>
            <a:r>
              <a:rPr lang="de-DE" u="sng" dirty="0" err="1">
                <a:cs typeface="Arial" pitchFamily="34" charset="0"/>
              </a:rPr>
              <a:t>the</a:t>
            </a:r>
            <a:r>
              <a:rPr lang="de-DE" u="sng" dirty="0">
                <a:cs typeface="Arial" pitchFamily="34" charset="0"/>
              </a:rPr>
              <a:t> </a:t>
            </a:r>
            <a:r>
              <a:rPr lang="de-DE" u="sng" dirty="0" smtClean="0">
                <a:cs typeface="Arial" pitchFamily="34" charset="0"/>
              </a:rPr>
              <a:t>MLD due </a:t>
            </a:r>
            <a:r>
              <a:rPr lang="de-DE" u="sng" dirty="0" err="1" smtClean="0">
                <a:cs typeface="Arial" pitchFamily="34" charset="0"/>
              </a:rPr>
              <a:t>to</a:t>
            </a:r>
            <a:r>
              <a:rPr lang="de-DE" u="sng" dirty="0" smtClean="0">
                <a:cs typeface="Arial" pitchFamily="34" charset="0"/>
              </a:rPr>
              <a:t> turbulent </a:t>
            </a:r>
            <a:r>
              <a:rPr lang="de-DE" u="sng" dirty="0" err="1" smtClean="0">
                <a:cs typeface="Arial" pitchFamily="34" charset="0"/>
              </a:rPr>
              <a:t>mixing</a:t>
            </a:r>
            <a:r>
              <a:rPr lang="de-DE" u="sng" dirty="0" smtClean="0">
                <a:cs typeface="Arial" pitchFamily="34" charset="0"/>
              </a:rPr>
              <a:t> </a:t>
            </a:r>
            <a:r>
              <a:rPr lang="de-DE" u="sng" dirty="0" err="1" smtClean="0">
                <a:cs typeface="Arial" pitchFamily="34" charset="0"/>
              </a:rPr>
              <a:t>is</a:t>
            </a:r>
            <a:r>
              <a:rPr lang="de-DE" u="sng" dirty="0" smtClean="0">
                <a:cs typeface="Arial" pitchFamily="34" charset="0"/>
              </a:rPr>
              <a:t> </a:t>
            </a:r>
            <a:r>
              <a:rPr lang="de-DE" u="sng" dirty="0" err="1" smtClean="0">
                <a:cs typeface="Arial" pitchFamily="34" charset="0"/>
              </a:rPr>
              <a:t>elevated</a:t>
            </a:r>
            <a:r>
              <a:rPr lang="de-DE" u="sng" dirty="0" smtClean="0">
                <a:cs typeface="Arial" pitchFamily="34" charset="0"/>
              </a:rPr>
              <a:t> :</a:t>
            </a:r>
          </a:p>
          <a:p>
            <a:endParaRPr lang="de-DE" u="sng" dirty="0" smtClean="0"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within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the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equatorial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region</a:t>
            </a:r>
            <a:endParaRPr lang="de-DE" dirty="0" smtClean="0"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cs typeface="Arial" pitchFamily="34" charset="0"/>
              </a:rPr>
              <a:t> in </a:t>
            </a:r>
            <a:r>
              <a:rPr lang="de-DE" dirty="0" err="1" smtClean="0">
                <a:cs typeface="Arial" pitchFamily="34" charset="0"/>
              </a:rPr>
              <a:t>the</a:t>
            </a:r>
            <a:r>
              <a:rPr lang="de-DE" dirty="0" smtClean="0">
                <a:cs typeface="Arial" pitchFamily="34" charset="0"/>
              </a:rPr>
              <a:t> western </a:t>
            </a:r>
            <a:r>
              <a:rPr lang="de-DE" dirty="0" err="1" smtClean="0">
                <a:cs typeface="Arial" pitchFamily="34" charset="0"/>
              </a:rPr>
              <a:t>equatorial</a:t>
            </a:r>
            <a:r>
              <a:rPr lang="de-DE" dirty="0" smtClean="0">
                <a:cs typeface="Arial" pitchFamily="34" charset="0"/>
              </a:rPr>
              <a:t> ACT </a:t>
            </a:r>
            <a:r>
              <a:rPr lang="de-DE" dirty="0" err="1" smtClean="0">
                <a:cs typeface="Arial" pitchFamily="34" charset="0"/>
              </a:rPr>
              <a:t>compared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to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the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east</a:t>
            </a:r>
            <a:endParaRPr lang="de-DE" dirty="0">
              <a:cs typeface="Arial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148064" y="699840"/>
            <a:ext cx="1152128" cy="200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MLD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7" name="Grafik 6" descr="divergen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1255" y="377224"/>
            <a:ext cx="2438199" cy="2045649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>
          <a:xfrm>
            <a:off x="5940152" y="899090"/>
            <a:ext cx="576064" cy="79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Grafik 3" descr="heatfluxmap_june_vortra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9663" y="1268760"/>
            <a:ext cx="7426753" cy="389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48064" y="699840"/>
            <a:ext cx="1152128" cy="200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MLD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6" name="Grafik 5" descr="divergen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1255" y="377224"/>
            <a:ext cx="2438199" cy="2045649"/>
          </a:xfrm>
          <a:prstGeom prst="rect">
            <a:avLst/>
          </a:prstGeom>
        </p:spPr>
      </p:pic>
      <p:cxnSp>
        <p:nvCxnSpPr>
          <p:cNvPr id="7" name="Gerade Verbindung mit Pfeil 6"/>
          <p:cNvCxnSpPr/>
          <p:nvPr/>
        </p:nvCxnSpPr>
        <p:spPr>
          <a:xfrm>
            <a:off x="5940152" y="899090"/>
            <a:ext cx="576064" cy="79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624501" y="0"/>
            <a:ext cx="80113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400" dirty="0" err="1" smtClean="0">
                <a:cs typeface="Arial" pitchFamily="34" charset="0"/>
              </a:rPr>
              <a:t>Diapycnal</a:t>
            </a:r>
            <a:r>
              <a:rPr lang="de-DE" sz="2400" dirty="0" smtClean="0">
                <a:cs typeface="Arial" pitchFamily="34" charset="0"/>
              </a:rPr>
              <a:t> </a:t>
            </a:r>
            <a:r>
              <a:rPr lang="de-DE" sz="2400" dirty="0" err="1" smtClean="0">
                <a:cs typeface="Arial" pitchFamily="34" charset="0"/>
              </a:rPr>
              <a:t>heat</a:t>
            </a:r>
            <a:r>
              <a:rPr lang="de-DE" sz="2400" dirty="0" smtClean="0">
                <a:cs typeface="Arial" pitchFamily="34" charset="0"/>
              </a:rPr>
              <a:t> </a:t>
            </a:r>
            <a:r>
              <a:rPr lang="de-DE" sz="2400" dirty="0" err="1" smtClean="0">
                <a:cs typeface="Arial" pitchFamily="34" charset="0"/>
              </a:rPr>
              <a:t>flux</a:t>
            </a:r>
            <a:r>
              <a:rPr lang="de-DE" sz="2400" dirty="0" smtClean="0">
                <a:cs typeface="Arial" pitchFamily="34" charset="0"/>
              </a:rPr>
              <a:t> out </a:t>
            </a:r>
            <a:r>
              <a:rPr lang="de-DE" sz="2400" dirty="0" err="1" smtClean="0">
                <a:cs typeface="Arial" pitchFamily="34" charset="0"/>
              </a:rPr>
              <a:t>of</a:t>
            </a:r>
            <a:r>
              <a:rPr lang="de-DE" sz="2400" dirty="0" smtClean="0">
                <a:cs typeface="Arial" pitchFamily="34" charset="0"/>
              </a:rPr>
              <a:t> ML: </a:t>
            </a:r>
            <a:r>
              <a:rPr lang="de-DE" sz="2400" dirty="0" err="1" smtClean="0">
                <a:cs typeface="Arial" pitchFamily="34" charset="0"/>
              </a:rPr>
              <a:t>Seasonal</a:t>
            </a:r>
            <a:r>
              <a:rPr lang="de-DE" sz="2400" dirty="0" smtClean="0">
                <a:cs typeface="Arial" pitchFamily="34" charset="0"/>
              </a:rPr>
              <a:t> </a:t>
            </a:r>
            <a:r>
              <a:rPr lang="de-DE" sz="2400" dirty="0" err="1" smtClean="0">
                <a:cs typeface="Arial" pitchFamily="34" charset="0"/>
              </a:rPr>
              <a:t>and</a:t>
            </a:r>
            <a:r>
              <a:rPr lang="de-DE" sz="2400" dirty="0" smtClean="0">
                <a:cs typeface="Arial" pitchFamily="34" charset="0"/>
              </a:rPr>
              <a:t> regional </a:t>
            </a:r>
            <a:r>
              <a:rPr lang="de-DE" sz="2400" dirty="0" err="1" smtClean="0">
                <a:cs typeface="Arial" pitchFamily="34" charset="0"/>
              </a:rPr>
              <a:t>variability</a:t>
            </a:r>
            <a:endParaRPr lang="de-DE" sz="2400" dirty="0">
              <a:cs typeface="Arial" pitchFamily="34" charset="0"/>
            </a:endParaRPr>
          </a:p>
        </p:txBody>
      </p:sp>
      <p:pic>
        <p:nvPicPr>
          <p:cNvPr id="4" name="Grafik 3" descr="heatfluxmap_september_vortra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164" y="1318330"/>
            <a:ext cx="7368236" cy="391087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835696" y="5373216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err="1">
                <a:cs typeface="Arial" pitchFamily="34" charset="0"/>
              </a:rPr>
              <a:t>H</a:t>
            </a:r>
            <a:r>
              <a:rPr lang="de-DE" u="sng" dirty="0" err="1" smtClean="0">
                <a:cs typeface="Arial" pitchFamily="34" charset="0"/>
              </a:rPr>
              <a:t>eat</a:t>
            </a:r>
            <a:r>
              <a:rPr lang="de-DE" u="sng" dirty="0" smtClean="0">
                <a:cs typeface="Arial" pitchFamily="34" charset="0"/>
              </a:rPr>
              <a:t> </a:t>
            </a:r>
            <a:r>
              <a:rPr lang="de-DE" u="sng" dirty="0" err="1" smtClean="0">
                <a:cs typeface="Arial" pitchFamily="34" charset="0"/>
              </a:rPr>
              <a:t>loss</a:t>
            </a:r>
            <a:r>
              <a:rPr lang="de-DE" u="sng" dirty="0" smtClean="0">
                <a:cs typeface="Arial" pitchFamily="34" charset="0"/>
              </a:rPr>
              <a:t> </a:t>
            </a:r>
            <a:r>
              <a:rPr lang="de-DE" u="sng" dirty="0" err="1">
                <a:cs typeface="Arial" pitchFamily="34" charset="0"/>
              </a:rPr>
              <a:t>of</a:t>
            </a:r>
            <a:r>
              <a:rPr lang="de-DE" u="sng" dirty="0">
                <a:cs typeface="Arial" pitchFamily="34" charset="0"/>
              </a:rPr>
              <a:t> </a:t>
            </a:r>
            <a:r>
              <a:rPr lang="de-DE" u="sng" dirty="0" err="1">
                <a:cs typeface="Arial" pitchFamily="34" charset="0"/>
              </a:rPr>
              <a:t>the</a:t>
            </a:r>
            <a:r>
              <a:rPr lang="de-DE" u="sng" dirty="0">
                <a:cs typeface="Arial" pitchFamily="34" charset="0"/>
              </a:rPr>
              <a:t> </a:t>
            </a:r>
            <a:r>
              <a:rPr lang="de-DE" u="sng" dirty="0" smtClean="0">
                <a:cs typeface="Arial" pitchFamily="34" charset="0"/>
              </a:rPr>
              <a:t>MLD due </a:t>
            </a:r>
            <a:r>
              <a:rPr lang="de-DE" u="sng" dirty="0" err="1" smtClean="0">
                <a:cs typeface="Arial" pitchFamily="34" charset="0"/>
              </a:rPr>
              <a:t>to</a:t>
            </a:r>
            <a:r>
              <a:rPr lang="de-DE" u="sng" dirty="0" smtClean="0">
                <a:cs typeface="Arial" pitchFamily="34" charset="0"/>
              </a:rPr>
              <a:t> turbulent </a:t>
            </a:r>
            <a:r>
              <a:rPr lang="de-DE" u="sng" dirty="0" err="1" smtClean="0">
                <a:cs typeface="Arial" pitchFamily="34" charset="0"/>
              </a:rPr>
              <a:t>mixing</a:t>
            </a:r>
            <a:r>
              <a:rPr lang="de-DE" u="sng" dirty="0" smtClean="0">
                <a:cs typeface="Arial" pitchFamily="34" charset="0"/>
              </a:rPr>
              <a:t> </a:t>
            </a:r>
            <a:r>
              <a:rPr lang="de-DE" u="sng" dirty="0" err="1" smtClean="0">
                <a:cs typeface="Arial" pitchFamily="34" charset="0"/>
              </a:rPr>
              <a:t>is</a:t>
            </a:r>
            <a:r>
              <a:rPr lang="de-DE" u="sng" dirty="0" smtClean="0">
                <a:cs typeface="Arial" pitchFamily="34" charset="0"/>
              </a:rPr>
              <a:t> </a:t>
            </a:r>
            <a:r>
              <a:rPr lang="de-DE" u="sng" dirty="0" err="1" smtClean="0">
                <a:cs typeface="Arial" pitchFamily="34" charset="0"/>
              </a:rPr>
              <a:t>elevated</a:t>
            </a:r>
            <a:r>
              <a:rPr lang="de-DE" u="sng" dirty="0" smtClean="0">
                <a:cs typeface="Arial" pitchFamily="34" charset="0"/>
              </a:rPr>
              <a:t> :</a:t>
            </a:r>
          </a:p>
          <a:p>
            <a:endParaRPr lang="de-DE" u="sng" dirty="0" smtClean="0"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within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the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equatorial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region</a:t>
            </a:r>
            <a:endParaRPr lang="de-DE" dirty="0" smtClean="0"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cs typeface="Arial" pitchFamily="34" charset="0"/>
              </a:rPr>
              <a:t> in </a:t>
            </a:r>
            <a:r>
              <a:rPr lang="de-DE" dirty="0" err="1" smtClean="0">
                <a:cs typeface="Arial" pitchFamily="34" charset="0"/>
              </a:rPr>
              <a:t>the</a:t>
            </a:r>
            <a:r>
              <a:rPr lang="de-DE" dirty="0" smtClean="0">
                <a:cs typeface="Arial" pitchFamily="34" charset="0"/>
              </a:rPr>
              <a:t> western </a:t>
            </a:r>
            <a:r>
              <a:rPr lang="de-DE" dirty="0" err="1" smtClean="0">
                <a:cs typeface="Arial" pitchFamily="34" charset="0"/>
              </a:rPr>
              <a:t>equatorial</a:t>
            </a:r>
            <a:r>
              <a:rPr lang="de-DE" dirty="0" smtClean="0">
                <a:cs typeface="Arial" pitchFamily="34" charset="0"/>
              </a:rPr>
              <a:t> ACT </a:t>
            </a:r>
            <a:r>
              <a:rPr lang="de-DE" dirty="0" err="1" smtClean="0">
                <a:cs typeface="Arial" pitchFamily="34" charset="0"/>
              </a:rPr>
              <a:t>compared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to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the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east</a:t>
            </a:r>
            <a:endParaRPr lang="de-DE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11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624499" y="0"/>
            <a:ext cx="80113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400" dirty="0" err="1" smtClean="0">
                <a:cs typeface="Arial" pitchFamily="34" charset="0"/>
              </a:rPr>
              <a:t>Diapycnal</a:t>
            </a:r>
            <a:r>
              <a:rPr lang="de-DE" sz="2400" dirty="0" smtClean="0">
                <a:cs typeface="Arial" pitchFamily="34" charset="0"/>
              </a:rPr>
              <a:t> </a:t>
            </a:r>
            <a:r>
              <a:rPr lang="de-DE" sz="2400" dirty="0" err="1" smtClean="0">
                <a:cs typeface="Arial" pitchFamily="34" charset="0"/>
              </a:rPr>
              <a:t>heat</a:t>
            </a:r>
            <a:r>
              <a:rPr lang="de-DE" sz="2400" dirty="0" smtClean="0">
                <a:cs typeface="Arial" pitchFamily="34" charset="0"/>
              </a:rPr>
              <a:t> </a:t>
            </a:r>
            <a:r>
              <a:rPr lang="de-DE" sz="2400" dirty="0" err="1" smtClean="0">
                <a:cs typeface="Arial" pitchFamily="34" charset="0"/>
              </a:rPr>
              <a:t>flux</a:t>
            </a:r>
            <a:r>
              <a:rPr lang="de-DE" sz="2400" dirty="0" smtClean="0">
                <a:cs typeface="Arial" pitchFamily="34" charset="0"/>
              </a:rPr>
              <a:t> out </a:t>
            </a:r>
            <a:r>
              <a:rPr lang="de-DE" sz="2400" dirty="0" err="1" smtClean="0">
                <a:cs typeface="Arial" pitchFamily="34" charset="0"/>
              </a:rPr>
              <a:t>of</a:t>
            </a:r>
            <a:r>
              <a:rPr lang="de-DE" sz="2400" dirty="0" smtClean="0">
                <a:cs typeface="Arial" pitchFamily="34" charset="0"/>
              </a:rPr>
              <a:t> ML: </a:t>
            </a:r>
            <a:r>
              <a:rPr lang="de-DE" sz="2400" dirty="0" err="1" smtClean="0">
                <a:cs typeface="Arial" pitchFamily="34" charset="0"/>
              </a:rPr>
              <a:t>Seasonal</a:t>
            </a:r>
            <a:r>
              <a:rPr lang="de-DE" sz="2400" dirty="0" smtClean="0">
                <a:cs typeface="Arial" pitchFamily="34" charset="0"/>
              </a:rPr>
              <a:t> </a:t>
            </a:r>
            <a:r>
              <a:rPr lang="de-DE" sz="2400" dirty="0" err="1" smtClean="0">
                <a:cs typeface="Arial" pitchFamily="34" charset="0"/>
              </a:rPr>
              <a:t>and</a:t>
            </a:r>
            <a:r>
              <a:rPr lang="de-DE" sz="2400" dirty="0" smtClean="0">
                <a:cs typeface="Arial" pitchFamily="34" charset="0"/>
              </a:rPr>
              <a:t> regional </a:t>
            </a:r>
            <a:r>
              <a:rPr lang="de-DE" sz="2400" dirty="0" err="1" smtClean="0">
                <a:cs typeface="Arial" pitchFamily="34" charset="0"/>
              </a:rPr>
              <a:t>variability</a:t>
            </a:r>
            <a:endParaRPr lang="de-DE" sz="2400" dirty="0">
              <a:cs typeface="Arial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148064" y="699840"/>
            <a:ext cx="1152128" cy="200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MLD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6" name="Grafik 5" descr="divergen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1255" y="377224"/>
            <a:ext cx="2438199" cy="2045649"/>
          </a:xfrm>
          <a:prstGeom prst="rect">
            <a:avLst/>
          </a:prstGeom>
        </p:spPr>
      </p:pic>
      <p:cxnSp>
        <p:nvCxnSpPr>
          <p:cNvPr id="7" name="Gerade Verbindung mit Pfeil 6"/>
          <p:cNvCxnSpPr/>
          <p:nvPr/>
        </p:nvCxnSpPr>
        <p:spPr>
          <a:xfrm>
            <a:off x="5940152" y="899090"/>
            <a:ext cx="576064" cy="79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Grafik 3" descr="heatfluxmap_november_vortra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412776"/>
            <a:ext cx="7446258" cy="3871859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835696" y="5373216"/>
            <a:ext cx="5688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err="1">
                <a:cs typeface="Arial" pitchFamily="34" charset="0"/>
              </a:rPr>
              <a:t>H</a:t>
            </a:r>
            <a:r>
              <a:rPr lang="de-DE" u="sng" dirty="0" err="1" smtClean="0">
                <a:cs typeface="Arial" pitchFamily="34" charset="0"/>
              </a:rPr>
              <a:t>eat</a:t>
            </a:r>
            <a:r>
              <a:rPr lang="de-DE" u="sng" dirty="0" smtClean="0">
                <a:cs typeface="Arial" pitchFamily="34" charset="0"/>
              </a:rPr>
              <a:t> </a:t>
            </a:r>
            <a:r>
              <a:rPr lang="de-DE" u="sng" dirty="0" err="1" smtClean="0">
                <a:cs typeface="Arial" pitchFamily="34" charset="0"/>
              </a:rPr>
              <a:t>loss</a:t>
            </a:r>
            <a:r>
              <a:rPr lang="de-DE" u="sng" dirty="0" smtClean="0">
                <a:cs typeface="Arial" pitchFamily="34" charset="0"/>
              </a:rPr>
              <a:t> </a:t>
            </a:r>
            <a:r>
              <a:rPr lang="de-DE" u="sng" dirty="0" err="1">
                <a:cs typeface="Arial" pitchFamily="34" charset="0"/>
              </a:rPr>
              <a:t>of</a:t>
            </a:r>
            <a:r>
              <a:rPr lang="de-DE" u="sng" dirty="0">
                <a:cs typeface="Arial" pitchFamily="34" charset="0"/>
              </a:rPr>
              <a:t> </a:t>
            </a:r>
            <a:r>
              <a:rPr lang="de-DE" u="sng" dirty="0" err="1">
                <a:cs typeface="Arial" pitchFamily="34" charset="0"/>
              </a:rPr>
              <a:t>the</a:t>
            </a:r>
            <a:r>
              <a:rPr lang="de-DE" u="sng" dirty="0">
                <a:cs typeface="Arial" pitchFamily="34" charset="0"/>
              </a:rPr>
              <a:t> </a:t>
            </a:r>
            <a:r>
              <a:rPr lang="de-DE" u="sng" dirty="0" smtClean="0">
                <a:cs typeface="Arial" pitchFamily="34" charset="0"/>
              </a:rPr>
              <a:t>MLD due </a:t>
            </a:r>
            <a:r>
              <a:rPr lang="de-DE" u="sng" dirty="0" err="1" smtClean="0">
                <a:cs typeface="Arial" pitchFamily="34" charset="0"/>
              </a:rPr>
              <a:t>to</a:t>
            </a:r>
            <a:r>
              <a:rPr lang="de-DE" u="sng" dirty="0" smtClean="0">
                <a:cs typeface="Arial" pitchFamily="34" charset="0"/>
              </a:rPr>
              <a:t> turbulent </a:t>
            </a:r>
            <a:r>
              <a:rPr lang="de-DE" u="sng" dirty="0" err="1" smtClean="0">
                <a:cs typeface="Arial" pitchFamily="34" charset="0"/>
              </a:rPr>
              <a:t>mixing</a:t>
            </a:r>
            <a:r>
              <a:rPr lang="de-DE" u="sng" dirty="0" smtClean="0">
                <a:cs typeface="Arial" pitchFamily="34" charset="0"/>
              </a:rPr>
              <a:t> </a:t>
            </a:r>
            <a:r>
              <a:rPr lang="de-DE" u="sng" dirty="0" err="1" smtClean="0">
                <a:cs typeface="Arial" pitchFamily="34" charset="0"/>
              </a:rPr>
              <a:t>is</a:t>
            </a:r>
            <a:r>
              <a:rPr lang="de-DE" u="sng" dirty="0" smtClean="0">
                <a:cs typeface="Arial" pitchFamily="34" charset="0"/>
              </a:rPr>
              <a:t> </a:t>
            </a:r>
            <a:r>
              <a:rPr lang="de-DE" u="sng" dirty="0" err="1" smtClean="0">
                <a:cs typeface="Arial" pitchFamily="34" charset="0"/>
              </a:rPr>
              <a:t>elevated</a:t>
            </a:r>
            <a:r>
              <a:rPr lang="de-DE" u="sng" dirty="0" smtClean="0">
                <a:cs typeface="Arial" pitchFamily="34" charset="0"/>
              </a:rPr>
              <a:t> :</a:t>
            </a:r>
          </a:p>
          <a:p>
            <a:endParaRPr lang="de-DE" u="sng" dirty="0" smtClean="0"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within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the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equatorial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region</a:t>
            </a:r>
            <a:endParaRPr lang="de-DE" dirty="0" smtClean="0"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cs typeface="Arial" pitchFamily="34" charset="0"/>
              </a:rPr>
              <a:t> in </a:t>
            </a:r>
            <a:r>
              <a:rPr lang="de-DE" dirty="0" err="1" smtClean="0">
                <a:cs typeface="Arial" pitchFamily="34" charset="0"/>
              </a:rPr>
              <a:t>the</a:t>
            </a:r>
            <a:r>
              <a:rPr lang="de-DE" dirty="0" smtClean="0">
                <a:cs typeface="Arial" pitchFamily="34" charset="0"/>
              </a:rPr>
              <a:t> western </a:t>
            </a:r>
            <a:r>
              <a:rPr lang="de-DE" dirty="0" err="1" smtClean="0">
                <a:cs typeface="Arial" pitchFamily="34" charset="0"/>
              </a:rPr>
              <a:t>equatorial</a:t>
            </a:r>
            <a:r>
              <a:rPr lang="de-DE" dirty="0" smtClean="0">
                <a:cs typeface="Arial" pitchFamily="34" charset="0"/>
              </a:rPr>
              <a:t> ACT </a:t>
            </a:r>
            <a:r>
              <a:rPr lang="de-DE" dirty="0" err="1" smtClean="0">
                <a:cs typeface="Arial" pitchFamily="34" charset="0"/>
              </a:rPr>
              <a:t>compared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to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the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east</a:t>
            </a:r>
            <a:endParaRPr lang="de-DE" dirty="0" smtClean="0"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dirty="0">
                <a:cs typeface="Arial" pitchFamily="34" charset="0"/>
              </a:rPr>
              <a:t> </a:t>
            </a:r>
            <a:r>
              <a:rPr lang="de-DE" dirty="0" smtClean="0">
                <a:cs typeface="Arial" pitchFamily="34" charset="0"/>
              </a:rPr>
              <a:t>in </a:t>
            </a:r>
            <a:r>
              <a:rPr lang="de-DE" dirty="0" err="1" smtClean="0">
                <a:cs typeface="Arial" pitchFamily="34" charset="0"/>
              </a:rPr>
              <a:t>early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summer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compared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to</a:t>
            </a:r>
            <a:r>
              <a:rPr lang="de-DE" dirty="0" smtClean="0">
                <a:cs typeface="Arial" pitchFamily="34" charset="0"/>
              </a:rPr>
              <a:t> September </a:t>
            </a:r>
            <a:r>
              <a:rPr lang="de-DE" dirty="0" err="1" smtClean="0">
                <a:cs typeface="Arial" pitchFamily="34" charset="0"/>
              </a:rPr>
              <a:t>and</a:t>
            </a:r>
            <a:r>
              <a:rPr lang="de-DE" dirty="0" smtClean="0">
                <a:cs typeface="Arial" pitchFamily="34" charset="0"/>
              </a:rPr>
              <a:t> November</a:t>
            </a:r>
            <a:endParaRPr lang="de-DE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82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4572000" y="2204864"/>
            <a:ext cx="4032448" cy="6480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62074"/>
          </a:xfrm>
        </p:spPr>
        <p:txBody>
          <a:bodyPr>
            <a:normAutofit/>
          </a:bodyPr>
          <a:lstStyle/>
          <a:p>
            <a:r>
              <a:rPr lang="de-DE" sz="2400" dirty="0" smtClean="0"/>
              <a:t>Mixed </a:t>
            </a:r>
            <a:r>
              <a:rPr lang="de-DE" sz="2400" dirty="0" err="1" smtClean="0"/>
              <a:t>layer</a:t>
            </a:r>
            <a:r>
              <a:rPr lang="de-DE" sz="2400" dirty="0" smtClean="0"/>
              <a:t> </a:t>
            </a:r>
            <a:r>
              <a:rPr lang="de-DE" sz="2400" dirty="0" err="1" smtClean="0"/>
              <a:t>heat</a:t>
            </a:r>
            <a:r>
              <a:rPr lang="de-DE" sz="2400" dirty="0" smtClean="0"/>
              <a:t> </a:t>
            </a:r>
            <a:r>
              <a:rPr lang="de-DE" sz="2400" dirty="0" err="1" smtClean="0"/>
              <a:t>budget</a:t>
            </a:r>
            <a:endParaRPr lang="de-DE" sz="240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0" y="721971"/>
            <a:ext cx="4248472" cy="32588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 smtClean="0"/>
              <a:t>3 </a:t>
            </a:r>
            <a:r>
              <a:rPr lang="de-DE" dirty="0" err="1" smtClean="0"/>
              <a:t>phases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ACT </a:t>
            </a:r>
            <a:r>
              <a:rPr lang="de-DE" dirty="0" err="1" smtClean="0"/>
              <a:t>development</a:t>
            </a:r>
            <a:r>
              <a:rPr lang="de-DE" dirty="0" smtClean="0"/>
              <a:t>:</a:t>
            </a:r>
          </a:p>
          <a:p>
            <a:pPr marL="0" indent="0">
              <a:buNone/>
            </a:pPr>
            <a:endParaRPr lang="de-DE" dirty="0"/>
          </a:p>
          <a:p>
            <a:pPr marL="457200" indent="-457200">
              <a:buAutoNum type="arabicParenR"/>
            </a:pPr>
            <a:r>
              <a:rPr lang="de-DE" dirty="0" smtClean="0"/>
              <a:t>Absence  (</a:t>
            </a:r>
            <a:r>
              <a:rPr lang="de-DE" dirty="0" err="1" smtClean="0"/>
              <a:t>January</a:t>
            </a:r>
            <a:r>
              <a:rPr lang="de-DE" dirty="0" smtClean="0"/>
              <a:t>-April)</a:t>
            </a:r>
          </a:p>
          <a:p>
            <a:pPr marL="457200" indent="-457200">
              <a:buAutoNum type="arabicParenR"/>
            </a:pPr>
            <a:endParaRPr lang="de-DE" dirty="0"/>
          </a:p>
          <a:p>
            <a:pPr marL="457200" indent="-457200">
              <a:buAutoNum type="arabicParenR"/>
            </a:pPr>
            <a:r>
              <a:rPr lang="de-DE" dirty="0" smtClean="0"/>
              <a:t>Development  (May-August)</a:t>
            </a:r>
          </a:p>
          <a:p>
            <a:pPr marL="457200" indent="-457200">
              <a:buAutoNum type="arabicParenR"/>
            </a:pPr>
            <a:endParaRPr lang="de-DE" dirty="0"/>
          </a:p>
          <a:p>
            <a:pPr marL="457200" indent="-457200">
              <a:buAutoNum type="arabicParenR"/>
            </a:pPr>
            <a:r>
              <a:rPr lang="de-DE" dirty="0" err="1" smtClean="0"/>
              <a:t>Mature</a:t>
            </a:r>
            <a:r>
              <a:rPr lang="de-DE" dirty="0" smtClean="0"/>
              <a:t> </a:t>
            </a:r>
            <a:r>
              <a:rPr lang="de-DE" dirty="0" err="1" smtClean="0"/>
              <a:t>phase</a:t>
            </a:r>
            <a:r>
              <a:rPr lang="de-DE" dirty="0" smtClean="0"/>
              <a:t>  (September- </a:t>
            </a:r>
            <a:r>
              <a:rPr lang="de-DE" dirty="0" err="1" smtClean="0"/>
              <a:t>December</a:t>
            </a:r>
            <a:r>
              <a:rPr lang="de-DE" dirty="0" smtClean="0"/>
              <a:t>)</a:t>
            </a:r>
          </a:p>
          <a:p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92696"/>
            <a:ext cx="4386549" cy="3288087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843808" y="90872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10°W, 0°N</a:t>
            </a:r>
            <a:endParaRPr lang="de-DE" sz="2000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017" y="4190705"/>
            <a:ext cx="4433184" cy="264511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261" y="4115946"/>
            <a:ext cx="1933099" cy="279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8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251520" y="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/>
              <a:t>Mixed </a:t>
            </a:r>
            <a:r>
              <a:rPr lang="de-DE" sz="2400" dirty="0" err="1" smtClean="0"/>
              <a:t>layer</a:t>
            </a:r>
            <a:r>
              <a:rPr lang="de-DE" sz="2400" dirty="0" smtClean="0"/>
              <a:t> </a:t>
            </a:r>
            <a:r>
              <a:rPr lang="de-DE" sz="2400" dirty="0" err="1" smtClean="0"/>
              <a:t>heat</a:t>
            </a:r>
            <a:r>
              <a:rPr lang="de-DE" sz="2400" dirty="0" smtClean="0"/>
              <a:t> </a:t>
            </a:r>
            <a:r>
              <a:rPr lang="de-DE" sz="2400" dirty="0" err="1" smtClean="0"/>
              <a:t>budget</a:t>
            </a:r>
            <a:endParaRPr lang="de-DE" sz="24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5" y="1052737"/>
            <a:ext cx="2880319" cy="215904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052736"/>
            <a:ext cx="2880320" cy="215904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504" y="1083103"/>
            <a:ext cx="2799295" cy="209830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138" y="-27384"/>
            <a:ext cx="2534373" cy="151216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5" y="3699936"/>
            <a:ext cx="2904725" cy="2177336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3779912" y="79664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10°W, 0°N</a:t>
            </a:r>
            <a:endParaRPr lang="de-DE" sz="2000" b="1" dirty="0"/>
          </a:p>
        </p:txBody>
      </p:sp>
      <p:sp>
        <p:nvSpPr>
          <p:cNvPr id="15" name="Textfeld 14"/>
          <p:cNvSpPr txBox="1"/>
          <p:nvPr/>
        </p:nvSpPr>
        <p:spPr>
          <a:xfrm>
            <a:off x="827584" y="79664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23°W, 0°N</a:t>
            </a:r>
            <a:endParaRPr lang="de-DE" sz="2000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5796136" y="762145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0°E, 0°N</a:t>
            </a:r>
            <a:endParaRPr lang="de-DE" sz="2000" b="1" dirty="0"/>
          </a:p>
        </p:txBody>
      </p:sp>
      <p:sp>
        <p:nvSpPr>
          <p:cNvPr id="17" name="Textfeld 16"/>
          <p:cNvSpPr txBox="1"/>
          <p:nvPr/>
        </p:nvSpPr>
        <p:spPr>
          <a:xfrm>
            <a:off x="3707904" y="3460938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10°W, 10°S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174551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251520" y="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/>
              <a:t>Mixed </a:t>
            </a:r>
            <a:r>
              <a:rPr lang="de-DE" sz="2400" dirty="0" err="1" smtClean="0"/>
              <a:t>layer</a:t>
            </a:r>
            <a:r>
              <a:rPr lang="de-DE" sz="2400" dirty="0" smtClean="0"/>
              <a:t> </a:t>
            </a:r>
            <a:r>
              <a:rPr lang="de-DE" sz="2400" dirty="0" err="1" smtClean="0"/>
              <a:t>heat</a:t>
            </a:r>
            <a:r>
              <a:rPr lang="de-DE" sz="2400" dirty="0" smtClean="0"/>
              <a:t> </a:t>
            </a:r>
            <a:r>
              <a:rPr lang="de-DE" sz="2400" dirty="0" err="1" smtClean="0"/>
              <a:t>budget</a:t>
            </a:r>
            <a:endParaRPr lang="de-DE" sz="24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284984"/>
            <a:ext cx="2829270" cy="212077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504" y="1083103"/>
            <a:ext cx="2799296" cy="209830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138" y="-27384"/>
            <a:ext cx="2534373" cy="151216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065" y="1039541"/>
            <a:ext cx="2929087" cy="2195597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259632" y="5405759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Warming</a:t>
            </a:r>
            <a:r>
              <a:rPr lang="de-DE" dirty="0" smtClean="0"/>
              <a:t>:	</a:t>
            </a:r>
            <a:r>
              <a:rPr lang="de-DE" dirty="0" err="1" smtClean="0"/>
              <a:t>atmospheric</a:t>
            </a:r>
            <a:r>
              <a:rPr lang="de-DE" dirty="0" smtClean="0"/>
              <a:t> </a:t>
            </a:r>
            <a:r>
              <a:rPr lang="de-DE" dirty="0" err="1" smtClean="0"/>
              <a:t>forcing</a:t>
            </a:r>
            <a:r>
              <a:rPr lang="de-DE" dirty="0" smtClean="0"/>
              <a:t>, </a:t>
            </a:r>
            <a:r>
              <a:rPr lang="de-DE" dirty="0" err="1" smtClean="0"/>
              <a:t>eddy</a:t>
            </a:r>
            <a:r>
              <a:rPr lang="de-DE" dirty="0" smtClean="0"/>
              <a:t> </a:t>
            </a:r>
            <a:r>
              <a:rPr lang="de-DE" dirty="0" err="1" smtClean="0"/>
              <a:t>advection</a:t>
            </a:r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Cooling</a:t>
            </a:r>
            <a:r>
              <a:rPr lang="de-DE" dirty="0" smtClean="0"/>
              <a:t>: 	</a:t>
            </a:r>
            <a:r>
              <a:rPr lang="de-DE" dirty="0" err="1" smtClean="0"/>
              <a:t>subsurface</a:t>
            </a:r>
            <a:r>
              <a:rPr lang="de-DE" dirty="0" smtClean="0"/>
              <a:t> </a:t>
            </a:r>
            <a:r>
              <a:rPr lang="de-DE" dirty="0" err="1" smtClean="0"/>
              <a:t>processes</a:t>
            </a:r>
            <a:r>
              <a:rPr lang="de-DE" dirty="0" smtClean="0"/>
              <a:t> (</a:t>
            </a:r>
            <a:r>
              <a:rPr lang="de-DE" dirty="0" err="1" smtClean="0"/>
              <a:t>entrainment</a:t>
            </a:r>
            <a:r>
              <a:rPr lang="de-DE" dirty="0" smtClean="0"/>
              <a:t>, </a:t>
            </a:r>
            <a:r>
              <a:rPr lang="de-DE" u="sng" dirty="0" err="1" smtClean="0"/>
              <a:t>diapycnal</a:t>
            </a:r>
            <a:r>
              <a:rPr lang="de-DE" dirty="0" smtClean="0"/>
              <a:t>), </a:t>
            </a:r>
            <a:r>
              <a:rPr lang="de-DE" u="sng" dirty="0" smtClean="0"/>
              <a:t>zonal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	meridional </a:t>
            </a:r>
            <a:r>
              <a:rPr lang="de-DE" dirty="0" err="1" smtClean="0"/>
              <a:t>heat</a:t>
            </a:r>
            <a:r>
              <a:rPr lang="de-DE" dirty="0" smtClean="0"/>
              <a:t> </a:t>
            </a:r>
            <a:r>
              <a:rPr lang="de-DE" dirty="0" err="1" smtClean="0"/>
              <a:t>advection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150" y="984425"/>
            <a:ext cx="5788161" cy="4338712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3683520" y="839486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23°W, 0°N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389636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251520" y="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/>
              <a:t>Mixed </a:t>
            </a:r>
            <a:r>
              <a:rPr lang="de-DE" sz="2400" dirty="0" err="1" smtClean="0"/>
              <a:t>layer</a:t>
            </a:r>
            <a:r>
              <a:rPr lang="de-DE" sz="2400" dirty="0" smtClean="0"/>
              <a:t> </a:t>
            </a:r>
            <a:r>
              <a:rPr lang="de-DE" sz="2400" dirty="0" err="1" smtClean="0"/>
              <a:t>heat</a:t>
            </a:r>
            <a:r>
              <a:rPr lang="de-DE" sz="2400" dirty="0" smtClean="0"/>
              <a:t> </a:t>
            </a:r>
            <a:r>
              <a:rPr lang="de-DE" sz="2400" dirty="0" err="1" smtClean="0"/>
              <a:t>budget</a:t>
            </a:r>
            <a:endParaRPr lang="de-DE" sz="24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284984"/>
            <a:ext cx="2829270" cy="212077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052736"/>
            <a:ext cx="2880320" cy="2159042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504" y="1083103"/>
            <a:ext cx="2799296" cy="209830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138" y="-27384"/>
            <a:ext cx="2534373" cy="151216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053" y="1052737"/>
            <a:ext cx="5807250" cy="4353021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3779912" y="1052736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10°W, 0°N</a:t>
            </a:r>
            <a:endParaRPr lang="de-DE" sz="20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1259632" y="5405759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Warming</a:t>
            </a:r>
            <a:r>
              <a:rPr lang="de-DE" dirty="0" smtClean="0"/>
              <a:t>:	</a:t>
            </a:r>
            <a:r>
              <a:rPr lang="de-DE" dirty="0" err="1" smtClean="0"/>
              <a:t>atmospheric</a:t>
            </a:r>
            <a:r>
              <a:rPr lang="de-DE" dirty="0" smtClean="0"/>
              <a:t> </a:t>
            </a:r>
            <a:r>
              <a:rPr lang="de-DE" dirty="0" err="1" smtClean="0"/>
              <a:t>forcing</a:t>
            </a:r>
            <a:r>
              <a:rPr lang="de-DE" dirty="0" smtClean="0"/>
              <a:t>, </a:t>
            </a:r>
            <a:r>
              <a:rPr lang="de-DE" dirty="0" err="1" smtClean="0"/>
              <a:t>eddy</a:t>
            </a:r>
            <a:r>
              <a:rPr lang="de-DE" dirty="0" smtClean="0"/>
              <a:t> </a:t>
            </a:r>
            <a:r>
              <a:rPr lang="de-DE" dirty="0" err="1" smtClean="0"/>
              <a:t>advection</a:t>
            </a:r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Cooling</a:t>
            </a:r>
            <a:r>
              <a:rPr lang="de-DE" dirty="0" smtClean="0"/>
              <a:t>: 	</a:t>
            </a:r>
            <a:r>
              <a:rPr lang="de-DE" dirty="0" err="1" smtClean="0"/>
              <a:t>subsurface</a:t>
            </a:r>
            <a:r>
              <a:rPr lang="de-DE" dirty="0" smtClean="0"/>
              <a:t> </a:t>
            </a:r>
            <a:r>
              <a:rPr lang="de-DE" dirty="0" err="1" smtClean="0"/>
              <a:t>processes</a:t>
            </a:r>
            <a:r>
              <a:rPr lang="de-DE" dirty="0" smtClean="0"/>
              <a:t> (</a:t>
            </a:r>
            <a:r>
              <a:rPr lang="de-DE" dirty="0" err="1" smtClean="0"/>
              <a:t>entrainment</a:t>
            </a:r>
            <a:r>
              <a:rPr lang="de-DE" dirty="0" smtClean="0"/>
              <a:t>, </a:t>
            </a:r>
            <a:r>
              <a:rPr lang="de-DE" u="sng" dirty="0" err="1" smtClean="0"/>
              <a:t>diapycnal</a:t>
            </a:r>
            <a:r>
              <a:rPr lang="de-DE" dirty="0" smtClean="0"/>
              <a:t>), zonal </a:t>
            </a:r>
            <a:r>
              <a:rPr lang="de-DE" dirty="0" err="1" smtClean="0"/>
              <a:t>and</a:t>
            </a:r>
            <a:r>
              <a:rPr lang="de-DE" dirty="0" smtClean="0"/>
              <a:t> 	meridional </a:t>
            </a:r>
            <a:r>
              <a:rPr lang="de-DE" dirty="0" err="1" smtClean="0"/>
              <a:t>heat</a:t>
            </a:r>
            <a:r>
              <a:rPr lang="de-DE" dirty="0" smtClean="0"/>
              <a:t> </a:t>
            </a:r>
            <a:r>
              <a:rPr lang="de-DE" dirty="0" err="1" smtClean="0"/>
              <a:t>advection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100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251520" y="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/>
              <a:t>Mixed </a:t>
            </a:r>
            <a:r>
              <a:rPr lang="de-DE" sz="2400" dirty="0" err="1" smtClean="0"/>
              <a:t>layer</a:t>
            </a:r>
            <a:r>
              <a:rPr lang="de-DE" sz="2400" dirty="0" smtClean="0"/>
              <a:t> </a:t>
            </a:r>
            <a:r>
              <a:rPr lang="de-DE" sz="2400" dirty="0" err="1" smtClean="0"/>
              <a:t>heat</a:t>
            </a:r>
            <a:r>
              <a:rPr lang="de-DE" sz="2400" dirty="0" smtClean="0"/>
              <a:t> </a:t>
            </a:r>
            <a:r>
              <a:rPr lang="de-DE" sz="2400" dirty="0" err="1" smtClean="0"/>
              <a:t>budget</a:t>
            </a:r>
            <a:endParaRPr lang="de-DE" sz="24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284984"/>
            <a:ext cx="2829270" cy="212077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138" y="-27384"/>
            <a:ext cx="2534373" cy="151216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065" y="1039541"/>
            <a:ext cx="2929087" cy="2195597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259632" y="5405759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Warming</a:t>
            </a:r>
            <a:r>
              <a:rPr lang="de-DE" dirty="0" smtClean="0"/>
              <a:t>:	</a:t>
            </a:r>
            <a:r>
              <a:rPr lang="de-DE" dirty="0" err="1" smtClean="0"/>
              <a:t>atmospheric</a:t>
            </a:r>
            <a:r>
              <a:rPr lang="de-DE" dirty="0" smtClean="0"/>
              <a:t> </a:t>
            </a:r>
            <a:r>
              <a:rPr lang="de-DE" dirty="0" err="1" smtClean="0"/>
              <a:t>forcing</a:t>
            </a:r>
            <a:r>
              <a:rPr lang="de-DE" dirty="0" smtClean="0"/>
              <a:t> (</a:t>
            </a:r>
            <a:r>
              <a:rPr lang="de-DE" dirty="0" err="1" smtClean="0"/>
              <a:t>strongly</a:t>
            </a:r>
            <a:r>
              <a:rPr lang="de-DE" dirty="0" smtClean="0"/>
              <a:t> </a:t>
            </a:r>
            <a:r>
              <a:rPr lang="de-DE" dirty="0" err="1" smtClean="0"/>
              <a:t>reduced</a:t>
            </a:r>
            <a:r>
              <a:rPr lang="de-DE" dirty="0" smtClean="0"/>
              <a:t>), </a:t>
            </a:r>
            <a:r>
              <a:rPr lang="de-DE" dirty="0" err="1" smtClean="0"/>
              <a:t>eddy</a:t>
            </a:r>
            <a:r>
              <a:rPr lang="de-DE" dirty="0" smtClean="0"/>
              <a:t> </a:t>
            </a:r>
            <a:r>
              <a:rPr lang="de-DE" dirty="0" err="1" smtClean="0"/>
              <a:t>advection</a:t>
            </a:r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Cooling</a:t>
            </a:r>
            <a:r>
              <a:rPr lang="de-DE" dirty="0" smtClean="0"/>
              <a:t>: 	</a:t>
            </a:r>
            <a:r>
              <a:rPr lang="de-DE" dirty="0" err="1" smtClean="0"/>
              <a:t>subsurface</a:t>
            </a:r>
            <a:r>
              <a:rPr lang="de-DE" dirty="0" smtClean="0"/>
              <a:t> </a:t>
            </a:r>
            <a:r>
              <a:rPr lang="de-DE" dirty="0" err="1" smtClean="0"/>
              <a:t>processes</a:t>
            </a:r>
            <a:r>
              <a:rPr lang="de-DE" dirty="0" smtClean="0"/>
              <a:t> (</a:t>
            </a:r>
            <a:r>
              <a:rPr lang="de-DE" dirty="0" err="1" smtClean="0"/>
              <a:t>entrainment</a:t>
            </a:r>
            <a:r>
              <a:rPr lang="de-DE" dirty="0" smtClean="0"/>
              <a:t>, </a:t>
            </a:r>
            <a:r>
              <a:rPr lang="de-DE" u="sng" dirty="0" err="1" smtClean="0"/>
              <a:t>diapycnal</a:t>
            </a:r>
            <a:r>
              <a:rPr lang="de-DE" dirty="0" smtClean="0"/>
              <a:t>) </a:t>
            </a:r>
            <a:r>
              <a:rPr lang="de-DE" dirty="0" err="1" smtClean="0"/>
              <a:t>and</a:t>
            </a:r>
            <a:r>
              <a:rPr lang="de-DE" dirty="0" smtClean="0"/>
              <a:t> 	meridional </a:t>
            </a:r>
            <a:r>
              <a:rPr lang="de-DE" dirty="0" err="1" smtClean="0"/>
              <a:t>heat</a:t>
            </a:r>
            <a:r>
              <a:rPr lang="de-DE" dirty="0" smtClean="0"/>
              <a:t> </a:t>
            </a:r>
            <a:r>
              <a:rPr lang="de-DE" dirty="0" err="1" smtClean="0"/>
              <a:t>advection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3" y="1043619"/>
            <a:ext cx="2894081" cy="2169357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86" y="1034503"/>
            <a:ext cx="5788161" cy="4338712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3923928" y="940658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0°E, 0°N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292616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251520" y="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/>
              <a:t>Mixed </a:t>
            </a:r>
            <a:r>
              <a:rPr lang="de-DE" sz="2400" dirty="0" err="1" smtClean="0"/>
              <a:t>layer</a:t>
            </a:r>
            <a:r>
              <a:rPr lang="de-DE" sz="2400" dirty="0" smtClean="0"/>
              <a:t> </a:t>
            </a:r>
            <a:r>
              <a:rPr lang="de-DE" sz="2400" dirty="0" err="1" smtClean="0"/>
              <a:t>heat</a:t>
            </a:r>
            <a:r>
              <a:rPr lang="de-DE" sz="2400" dirty="0" smtClean="0"/>
              <a:t> </a:t>
            </a:r>
            <a:r>
              <a:rPr lang="de-DE" sz="2400" dirty="0" err="1" smtClean="0"/>
              <a:t>budget</a:t>
            </a:r>
            <a:endParaRPr lang="de-DE" sz="24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065" y="1039541"/>
            <a:ext cx="2929087" cy="2195597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259632" y="5405759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Warming</a:t>
            </a:r>
            <a:r>
              <a:rPr lang="de-DE" dirty="0" smtClean="0"/>
              <a:t>:	</a:t>
            </a:r>
            <a:r>
              <a:rPr lang="de-DE" dirty="0" err="1" smtClean="0"/>
              <a:t>eddy</a:t>
            </a:r>
            <a:r>
              <a:rPr lang="de-DE" dirty="0" smtClean="0"/>
              <a:t> </a:t>
            </a:r>
            <a:r>
              <a:rPr lang="de-DE" dirty="0" err="1" smtClean="0"/>
              <a:t>advection</a:t>
            </a:r>
            <a:r>
              <a:rPr lang="de-DE" dirty="0" smtClean="0"/>
              <a:t>, meridional </a:t>
            </a:r>
            <a:r>
              <a:rPr lang="de-DE" dirty="0" err="1" smtClean="0"/>
              <a:t>heat</a:t>
            </a:r>
            <a:r>
              <a:rPr lang="de-DE" dirty="0" smtClean="0"/>
              <a:t> </a:t>
            </a:r>
            <a:r>
              <a:rPr lang="de-DE" dirty="0" err="1" smtClean="0"/>
              <a:t>advection</a:t>
            </a:r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Cooling</a:t>
            </a:r>
            <a:r>
              <a:rPr lang="de-DE" dirty="0" smtClean="0"/>
              <a:t>: 	</a:t>
            </a:r>
            <a:r>
              <a:rPr lang="de-DE" u="sng" dirty="0" err="1" smtClean="0"/>
              <a:t>atmospheric</a:t>
            </a:r>
            <a:r>
              <a:rPr lang="de-DE" u="sng" dirty="0" smtClean="0"/>
              <a:t> </a:t>
            </a:r>
            <a:r>
              <a:rPr lang="de-DE" u="sng" dirty="0" err="1" smtClean="0"/>
              <a:t>forcing</a:t>
            </a:r>
            <a:r>
              <a:rPr lang="de-DE" dirty="0" smtClean="0"/>
              <a:t>, </a:t>
            </a:r>
            <a:r>
              <a:rPr lang="de-DE" dirty="0" err="1" smtClean="0"/>
              <a:t>subsurface</a:t>
            </a:r>
            <a:r>
              <a:rPr lang="de-DE" dirty="0" smtClean="0"/>
              <a:t> </a:t>
            </a:r>
            <a:r>
              <a:rPr lang="de-DE" dirty="0" err="1" smtClean="0"/>
              <a:t>processes</a:t>
            </a:r>
            <a:r>
              <a:rPr lang="de-DE" dirty="0" smtClean="0"/>
              <a:t> (</a:t>
            </a:r>
            <a:r>
              <a:rPr lang="de-DE" dirty="0" err="1" smtClean="0"/>
              <a:t>entrainment</a:t>
            </a:r>
            <a:r>
              <a:rPr lang="de-DE" u="sng" dirty="0" smtClean="0"/>
              <a:t>, </a:t>
            </a:r>
            <a:r>
              <a:rPr lang="de-DE" dirty="0" smtClean="0"/>
              <a:t>	</a:t>
            </a:r>
            <a:r>
              <a:rPr lang="de-DE" dirty="0" err="1" smtClean="0"/>
              <a:t>diapycnal</a:t>
            </a:r>
            <a:r>
              <a:rPr lang="de-DE" dirty="0" smtClean="0"/>
              <a:t>) </a:t>
            </a:r>
            <a:r>
              <a:rPr lang="de-DE" dirty="0" err="1" smtClean="0"/>
              <a:t>and</a:t>
            </a:r>
            <a:r>
              <a:rPr lang="de-DE" dirty="0" smtClean="0"/>
              <a:t> zonal </a:t>
            </a:r>
            <a:r>
              <a:rPr lang="de-DE" dirty="0" err="1" smtClean="0"/>
              <a:t>heat</a:t>
            </a:r>
            <a:r>
              <a:rPr lang="de-DE" dirty="0" smtClean="0"/>
              <a:t> </a:t>
            </a:r>
            <a:r>
              <a:rPr lang="de-DE" dirty="0" err="1" smtClean="0"/>
              <a:t>advection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3" y="1043619"/>
            <a:ext cx="2894081" cy="2169357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034729"/>
            <a:ext cx="2916122" cy="218587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138" y="-27384"/>
            <a:ext cx="2534373" cy="1512167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4045" y="1044828"/>
            <a:ext cx="5816187" cy="4359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635896" y="940658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10°W, 10°S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112851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62074"/>
          </a:xfrm>
        </p:spPr>
        <p:txBody>
          <a:bodyPr>
            <a:normAutofit/>
          </a:bodyPr>
          <a:lstStyle/>
          <a:p>
            <a:r>
              <a:rPr lang="de-DE" sz="2400" dirty="0" smtClean="0"/>
              <a:t>Mixed </a:t>
            </a:r>
            <a:r>
              <a:rPr lang="de-DE" sz="2400" dirty="0" err="1" smtClean="0"/>
              <a:t>layer</a:t>
            </a:r>
            <a:r>
              <a:rPr lang="de-DE" sz="2400" dirty="0" smtClean="0"/>
              <a:t> </a:t>
            </a:r>
            <a:r>
              <a:rPr lang="de-DE" sz="2400" dirty="0" err="1" smtClean="0"/>
              <a:t>heat</a:t>
            </a:r>
            <a:r>
              <a:rPr lang="de-DE" sz="2400" dirty="0" smtClean="0"/>
              <a:t> </a:t>
            </a:r>
            <a:r>
              <a:rPr lang="de-DE" sz="2400" dirty="0" err="1" smtClean="0"/>
              <a:t>budget</a:t>
            </a:r>
            <a:endParaRPr lang="de-DE" sz="24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957" y="3574272"/>
            <a:ext cx="2784179" cy="208697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3992"/>
            <a:ext cx="2784179" cy="208697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998" y="1053992"/>
            <a:ext cx="2784179" cy="208697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261" y="1040424"/>
            <a:ext cx="2784179" cy="208697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138" y="-27384"/>
            <a:ext cx="2534373" cy="1512168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51520" y="5807005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lang="de-DE" dirty="0" err="1" smtClean="0"/>
              <a:t>Besides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23°W,0°N </a:t>
            </a:r>
            <a:r>
              <a:rPr lang="de-DE" dirty="0" err="1" smtClean="0"/>
              <a:t>closed</a:t>
            </a:r>
            <a:r>
              <a:rPr lang="de-DE" dirty="0" smtClean="0"/>
              <a:t> ML </a:t>
            </a:r>
            <a:r>
              <a:rPr lang="de-DE" dirty="0" err="1" smtClean="0"/>
              <a:t>heat</a:t>
            </a:r>
            <a:r>
              <a:rPr lang="de-DE" dirty="0" smtClean="0"/>
              <a:t> </a:t>
            </a:r>
            <a:r>
              <a:rPr lang="de-DE" dirty="0" err="1" smtClean="0"/>
              <a:t>budget</a:t>
            </a:r>
            <a:r>
              <a:rPr lang="de-DE" dirty="0" smtClean="0"/>
              <a:t> </a:t>
            </a:r>
            <a:r>
              <a:rPr lang="de-DE" dirty="0" err="1" smtClean="0"/>
              <a:t>within</a:t>
            </a:r>
            <a:r>
              <a:rPr lang="de-DE" dirty="0" smtClean="0"/>
              <a:t> </a:t>
            </a:r>
            <a:r>
              <a:rPr lang="de-DE" dirty="0" err="1" smtClean="0"/>
              <a:t>uncertainties</a:t>
            </a:r>
            <a:r>
              <a:rPr lang="de-DE" dirty="0" smtClean="0"/>
              <a:t> </a:t>
            </a:r>
            <a:r>
              <a:rPr lang="de-DE" dirty="0" err="1" smtClean="0"/>
              <a:t>during</a:t>
            </a:r>
            <a:r>
              <a:rPr lang="de-DE" dirty="0" smtClean="0"/>
              <a:t> </a:t>
            </a:r>
            <a:r>
              <a:rPr lang="de-DE" dirty="0" err="1" smtClean="0"/>
              <a:t>sampled</a:t>
            </a:r>
            <a:r>
              <a:rPr lang="de-DE" dirty="0" smtClean="0"/>
              <a:t> </a:t>
            </a:r>
            <a:r>
              <a:rPr lang="de-DE" dirty="0" err="1" smtClean="0"/>
              <a:t>periods</a:t>
            </a:r>
            <a:endParaRPr lang="de-DE" dirty="0" smtClean="0"/>
          </a:p>
        </p:txBody>
      </p:sp>
      <p:sp>
        <p:nvSpPr>
          <p:cNvPr id="12" name="Textfeld 11"/>
          <p:cNvSpPr txBox="1"/>
          <p:nvPr/>
        </p:nvSpPr>
        <p:spPr>
          <a:xfrm>
            <a:off x="3779912" y="79664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10°W, 0°N</a:t>
            </a:r>
            <a:endParaRPr lang="de-DE" sz="20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827584" y="79664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23°W, 0°N</a:t>
            </a:r>
            <a:endParaRPr lang="de-DE" sz="2000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5796136" y="762145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0°E, 0°N</a:t>
            </a:r>
            <a:endParaRPr lang="de-DE" sz="2000" b="1" dirty="0"/>
          </a:p>
        </p:txBody>
      </p:sp>
      <p:sp>
        <p:nvSpPr>
          <p:cNvPr id="15" name="Textfeld 14"/>
          <p:cNvSpPr txBox="1"/>
          <p:nvPr/>
        </p:nvSpPr>
        <p:spPr>
          <a:xfrm>
            <a:off x="3707904" y="331692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10°W, 10°S</a:t>
            </a:r>
            <a:endParaRPr lang="de-DE" sz="2000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251520" y="618184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lang="de-DE" dirty="0" err="1" smtClean="0"/>
              <a:t>Diapycnal</a:t>
            </a:r>
            <a:r>
              <a:rPr lang="de-DE" dirty="0" smtClean="0"/>
              <a:t> </a:t>
            </a:r>
            <a:r>
              <a:rPr lang="de-DE" dirty="0" err="1" smtClean="0"/>
              <a:t>heat</a:t>
            </a:r>
            <a:r>
              <a:rPr lang="de-DE" dirty="0" smtClean="0"/>
              <a:t> </a:t>
            </a:r>
            <a:r>
              <a:rPr lang="de-DE" dirty="0" err="1" smtClean="0"/>
              <a:t>flux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an </a:t>
            </a:r>
            <a:r>
              <a:rPr lang="de-DE" dirty="0" err="1" smtClean="0"/>
              <a:t>important</a:t>
            </a:r>
            <a:r>
              <a:rPr lang="de-DE" dirty="0" smtClean="0"/>
              <a:t> </a:t>
            </a:r>
            <a:r>
              <a:rPr lang="de-DE" dirty="0" err="1" smtClean="0"/>
              <a:t>cooling</a:t>
            </a:r>
            <a:r>
              <a:rPr lang="de-DE" dirty="0" smtClean="0"/>
              <a:t> </a:t>
            </a:r>
            <a:r>
              <a:rPr lang="de-DE" dirty="0" err="1" smtClean="0"/>
              <a:t>term</a:t>
            </a:r>
            <a:r>
              <a:rPr lang="de-DE" dirty="0" smtClean="0"/>
              <a:t> </a:t>
            </a:r>
            <a:r>
              <a:rPr lang="de-DE" dirty="0" err="1" smtClean="0"/>
              <a:t>within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entire</a:t>
            </a:r>
            <a:r>
              <a:rPr lang="de-DE" dirty="0" smtClean="0"/>
              <a:t> </a:t>
            </a:r>
            <a:r>
              <a:rPr lang="de-DE" dirty="0" err="1" smtClean="0"/>
              <a:t>equatorial</a:t>
            </a:r>
            <a:r>
              <a:rPr lang="de-DE" dirty="0" smtClean="0"/>
              <a:t> ACT </a:t>
            </a:r>
            <a:r>
              <a:rPr lang="de-DE" dirty="0" err="1" smtClean="0"/>
              <a:t>region</a:t>
            </a:r>
            <a:r>
              <a:rPr lang="de-DE" dirty="0" smtClean="0"/>
              <a:t> </a:t>
            </a:r>
            <a:r>
              <a:rPr lang="de-DE" dirty="0" err="1" smtClean="0"/>
              <a:t>within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development</a:t>
            </a:r>
            <a:r>
              <a:rPr lang="de-DE" dirty="0" smtClean="0"/>
              <a:t> </a:t>
            </a:r>
            <a:r>
              <a:rPr lang="de-DE" dirty="0" err="1" smtClean="0"/>
              <a:t>phase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ACT</a:t>
            </a:r>
          </a:p>
        </p:txBody>
      </p:sp>
    </p:spTree>
    <p:extLst>
      <p:ext uri="{BB962C8B-B14F-4D97-AF65-F5344CB8AC3E}">
        <p14:creationId xmlns:p14="http://schemas.microsoft.com/office/powerpoint/2010/main" val="86639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082928" y="1580599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understanding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of</a:t>
            </a:r>
            <a:r>
              <a:rPr lang="de-DE" dirty="0" smtClean="0">
                <a:cs typeface="Arial" pitchFamily="34" charset="0"/>
              </a:rPr>
              <a:t> all </a:t>
            </a:r>
            <a:r>
              <a:rPr lang="de-DE" dirty="0" err="1" smtClean="0">
                <a:cs typeface="Arial" pitchFamily="34" charset="0"/>
              </a:rPr>
              <a:t>contributing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processes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shaping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seasonal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cycle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of</a:t>
            </a:r>
            <a:r>
              <a:rPr lang="de-DE" dirty="0" smtClean="0">
                <a:cs typeface="Arial" pitchFamily="34" charset="0"/>
              </a:rPr>
              <a:t> SST </a:t>
            </a:r>
            <a:r>
              <a:rPr lang="de-DE" dirty="0" err="1" smtClean="0">
                <a:cs typeface="Arial" pitchFamily="34" charset="0"/>
              </a:rPr>
              <a:t>is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necessary</a:t>
            </a:r>
            <a:endParaRPr lang="de-DE" dirty="0">
              <a:cs typeface="Arial" pitchFamily="34" charset="0"/>
            </a:endParaRPr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Motivation: SST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variability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 in </a:t>
            </a:r>
            <a:r>
              <a:rPr kumimoji="0" lang="de-DE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the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 </a:t>
            </a:r>
            <a:r>
              <a:rPr kumimoji="0" lang="de-DE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Atlantic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 </a:t>
            </a:r>
            <a:r>
              <a:rPr kumimoji="0" lang="de-DE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Cold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 </a:t>
            </a:r>
            <a:r>
              <a:rPr kumimoji="0" lang="de-DE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Tongue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 (ACT) </a:t>
            </a:r>
            <a:r>
              <a:rPr kumimoji="0" lang="de-DE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region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4" y="3212976"/>
            <a:ext cx="2289224" cy="2953999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24253" y="3922214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interannual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variability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of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cold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tongue</a:t>
            </a:r>
            <a:r>
              <a:rPr lang="de-DE" dirty="0" smtClean="0">
                <a:cs typeface="Arial" pitchFamily="34" charset="0"/>
              </a:rPr>
              <a:t> SSTs </a:t>
            </a:r>
            <a:r>
              <a:rPr lang="de-DE" dirty="0" err="1" smtClean="0">
                <a:cs typeface="Arial" pitchFamily="34" charset="0"/>
              </a:rPr>
              <a:t>is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tied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to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interannual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variations</a:t>
            </a:r>
            <a:r>
              <a:rPr lang="de-DE" dirty="0" smtClean="0">
                <a:cs typeface="Arial" pitchFamily="34" charset="0"/>
              </a:rPr>
              <a:t> in </a:t>
            </a:r>
            <a:r>
              <a:rPr lang="de-DE" dirty="0" err="1" smtClean="0">
                <a:cs typeface="Arial" pitchFamily="34" charset="0"/>
              </a:rPr>
              <a:t>rainfall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over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the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adjacent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continents</a:t>
            </a:r>
            <a:endParaRPr lang="de-DE" dirty="0">
              <a:cs typeface="Arial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93" y="476672"/>
            <a:ext cx="4663138" cy="278232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107339"/>
            <a:ext cx="2924010" cy="310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09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-756592" y="0"/>
            <a:ext cx="8229600" cy="54868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>
                <a:cs typeface="Arial" pitchFamily="34" charset="0"/>
              </a:rPr>
              <a:t>B</a:t>
            </a:r>
            <a:r>
              <a:rPr lang="de-DE" sz="2400" dirty="0" smtClean="0">
                <a:cs typeface="Arial" pitchFamily="34" charset="0"/>
              </a:rPr>
              <a:t>ackground </a:t>
            </a:r>
            <a:r>
              <a:rPr lang="de-DE" sz="2400" dirty="0" err="1" smtClean="0">
                <a:cs typeface="Arial" pitchFamily="34" charset="0"/>
              </a:rPr>
              <a:t>settings</a:t>
            </a:r>
            <a:r>
              <a:rPr lang="de-DE" sz="2400" dirty="0" smtClean="0">
                <a:cs typeface="Arial" pitchFamily="34" charset="0"/>
              </a:rPr>
              <a:t> </a:t>
            </a:r>
            <a:r>
              <a:rPr lang="de-DE" sz="2400" dirty="0" err="1" smtClean="0">
                <a:cs typeface="Arial" pitchFamily="34" charset="0"/>
              </a:rPr>
              <a:t>within</a:t>
            </a:r>
            <a:r>
              <a:rPr lang="de-DE" sz="2400" dirty="0" smtClean="0">
                <a:cs typeface="Arial" pitchFamily="34" charset="0"/>
              </a:rPr>
              <a:t> </a:t>
            </a:r>
            <a:r>
              <a:rPr lang="de-DE" sz="2400" dirty="0" err="1" smtClean="0">
                <a:cs typeface="Arial" pitchFamily="34" charset="0"/>
              </a:rPr>
              <a:t>the</a:t>
            </a:r>
            <a:r>
              <a:rPr lang="de-DE" sz="2400" dirty="0" smtClean="0">
                <a:cs typeface="Arial" pitchFamily="34" charset="0"/>
              </a:rPr>
              <a:t> ACT</a:t>
            </a:r>
            <a:endParaRPr lang="de-DE" sz="2400" dirty="0">
              <a:cs typeface="Arial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292080" y="1844824"/>
            <a:ext cx="41044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smtClean="0">
                <a:cs typeface="Arial" pitchFamily="34" charset="0"/>
              </a:rPr>
              <a:t>4°S-2°N</a:t>
            </a:r>
            <a:r>
              <a:rPr lang="de-DE" u="sng" dirty="0">
                <a:cs typeface="Arial" pitchFamily="34" charset="0"/>
              </a:rPr>
              <a:t> </a:t>
            </a:r>
            <a:r>
              <a:rPr lang="de-DE" u="sng" dirty="0" smtClean="0">
                <a:cs typeface="Arial" pitchFamily="34" charset="0"/>
              </a:rPr>
              <a:t>(</a:t>
            </a:r>
            <a:r>
              <a:rPr lang="de-DE" u="sng" dirty="0" err="1" smtClean="0">
                <a:cs typeface="Arial" pitchFamily="34" charset="0"/>
              </a:rPr>
              <a:t>equatorial</a:t>
            </a:r>
            <a:r>
              <a:rPr lang="de-DE" u="sng" dirty="0" smtClean="0">
                <a:cs typeface="Arial" pitchFamily="34" charset="0"/>
              </a:rPr>
              <a:t> ACT):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cs typeface="Arial" pitchFamily="34" charset="0"/>
              </a:rPr>
              <a:t>Flat MLDs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cs typeface="Arial" pitchFamily="34" charset="0"/>
              </a:rPr>
              <a:t>strong </a:t>
            </a:r>
            <a:r>
              <a:rPr lang="de-DE" dirty="0" err="1" smtClean="0">
                <a:cs typeface="Arial" pitchFamily="34" charset="0"/>
              </a:rPr>
              <a:t>currents</a:t>
            </a:r>
            <a:r>
              <a:rPr lang="de-DE" dirty="0" smtClean="0">
                <a:cs typeface="Arial" pitchFamily="34" charset="0"/>
              </a:rPr>
              <a:t> (</a:t>
            </a:r>
            <a:r>
              <a:rPr lang="de-DE" dirty="0" err="1" smtClean="0">
                <a:cs typeface="Arial" pitchFamily="34" charset="0"/>
              </a:rPr>
              <a:t>EUC,cSEC,nSEC</a:t>
            </a:r>
            <a:r>
              <a:rPr lang="de-DE" dirty="0" smtClean="0">
                <a:cs typeface="Arial" pitchFamily="34" charset="0"/>
              </a:rPr>
              <a:t>)</a:t>
            </a:r>
          </a:p>
          <a:p>
            <a:endParaRPr lang="de-DE" dirty="0" smtClean="0">
              <a:cs typeface="Arial" pitchFamily="34" charset="0"/>
            </a:endParaRPr>
          </a:p>
          <a:p>
            <a:endParaRPr lang="de-DE" dirty="0" smtClean="0">
              <a:cs typeface="Arial" pitchFamily="34" charset="0"/>
            </a:endParaRPr>
          </a:p>
          <a:p>
            <a:endParaRPr lang="de-DE" dirty="0" smtClean="0">
              <a:cs typeface="Arial" pitchFamily="34" charset="0"/>
            </a:endParaRPr>
          </a:p>
          <a:p>
            <a:endParaRPr lang="de-DE" dirty="0" smtClean="0">
              <a:cs typeface="Arial" pitchFamily="34" charset="0"/>
            </a:endParaRPr>
          </a:p>
          <a:p>
            <a:endParaRPr lang="de-DE" dirty="0" smtClean="0">
              <a:cs typeface="Arial" pitchFamily="34" charset="0"/>
            </a:endParaRPr>
          </a:p>
          <a:p>
            <a:r>
              <a:rPr lang="de-DE" u="sng" dirty="0" smtClean="0">
                <a:cs typeface="Arial" pitchFamily="34" charset="0"/>
              </a:rPr>
              <a:t>10°S-4°S (southern ACT):</a:t>
            </a:r>
          </a:p>
          <a:p>
            <a:pPr>
              <a:buFont typeface="Arial" pitchFamily="34" charset="0"/>
              <a:buChar char="•"/>
            </a:pPr>
            <a:r>
              <a:rPr lang="de-DE" dirty="0" err="1" smtClean="0">
                <a:cs typeface="Arial" pitchFamily="34" charset="0"/>
              </a:rPr>
              <a:t>Deep</a:t>
            </a:r>
            <a:r>
              <a:rPr lang="de-DE" dirty="0" smtClean="0">
                <a:cs typeface="Arial" pitchFamily="34" charset="0"/>
              </a:rPr>
              <a:t> MLDs</a:t>
            </a:r>
          </a:p>
          <a:p>
            <a:pPr>
              <a:buFont typeface="Arial" pitchFamily="34" charset="0"/>
              <a:buChar char="•"/>
            </a:pPr>
            <a:r>
              <a:rPr lang="de-DE" dirty="0" err="1" smtClean="0">
                <a:cs typeface="Arial" pitchFamily="34" charset="0"/>
              </a:rPr>
              <a:t>No</a:t>
            </a:r>
            <a:r>
              <a:rPr lang="de-DE" dirty="0" smtClean="0">
                <a:cs typeface="Arial" pitchFamily="34" charset="0"/>
              </a:rPr>
              <a:t> strong </a:t>
            </a:r>
            <a:r>
              <a:rPr lang="de-DE" dirty="0" err="1" smtClean="0">
                <a:cs typeface="Arial" pitchFamily="34" charset="0"/>
              </a:rPr>
              <a:t>current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bands</a:t>
            </a:r>
            <a:endParaRPr lang="de-DE" dirty="0" smtClean="0">
              <a:cs typeface="Arial" pitchFamily="34" charset="0"/>
            </a:endParaRPr>
          </a:p>
          <a:p>
            <a:endParaRPr lang="de-DE" dirty="0" smtClean="0">
              <a:cs typeface="Arial" pitchFamily="34" charset="0"/>
            </a:endParaRPr>
          </a:p>
          <a:p>
            <a:endParaRPr lang="de-DE" dirty="0" smtClean="0">
              <a:cs typeface="Arial" pitchFamily="34" charset="0"/>
            </a:endParaRPr>
          </a:p>
          <a:p>
            <a:endParaRPr lang="de-DE" dirty="0" smtClean="0">
              <a:cs typeface="Arial" pitchFamily="34" charset="0"/>
            </a:endParaRPr>
          </a:p>
          <a:p>
            <a:endParaRPr lang="de-DE" dirty="0" smtClean="0">
              <a:cs typeface="Arial" pitchFamily="34" charset="0"/>
            </a:endParaRPr>
          </a:p>
          <a:p>
            <a:r>
              <a:rPr lang="de-DE" dirty="0" smtClean="0">
                <a:cs typeface="Arial" pitchFamily="34" charset="0"/>
                <a:sym typeface="Wingdings" pitchFamily="2" charset="2"/>
              </a:rPr>
              <a:t> </a:t>
            </a:r>
            <a:endParaRPr lang="de-DE" dirty="0" smtClean="0">
              <a:cs typeface="Arial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-7369"/>
            <a:ext cx="2982750" cy="1779697"/>
          </a:xfrm>
          <a:prstGeom prst="rect">
            <a:avLst/>
          </a:prstGeom>
        </p:spPr>
      </p:pic>
      <p:pic>
        <p:nvPicPr>
          <p:cNvPr id="5" name="Grafik 4" descr="section_ege3_u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496" y="529495"/>
            <a:ext cx="5144599" cy="2467457"/>
          </a:xfrm>
          <a:prstGeom prst="rect">
            <a:avLst/>
          </a:prstGeom>
        </p:spPr>
      </p:pic>
      <p:pic>
        <p:nvPicPr>
          <p:cNvPr id="6" name="Grafik 5" descr="section_ege3_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496" y="2564904"/>
            <a:ext cx="5047071" cy="2452828"/>
          </a:xfrm>
          <a:prstGeom prst="rect">
            <a:avLst/>
          </a:prstGeom>
        </p:spPr>
      </p:pic>
      <p:pic>
        <p:nvPicPr>
          <p:cNvPr id="7" name="Grafik 6" descr="section_ege3_ep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243" y="4581128"/>
            <a:ext cx="5017813" cy="37353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5292080" y="2708920"/>
                <a:ext cx="3096344" cy="3173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Arial" pitchFamily="34" charset="0"/>
                  <a:buChar char="•"/>
                </a:pPr>
                <a:r>
                  <a:rPr lang="de-DE" dirty="0" smtClean="0">
                    <a:cs typeface="Arial" pitchFamily="34" charset="0"/>
                  </a:rPr>
                  <a:t>Elevated </a:t>
                </a:r>
                <a:r>
                  <a:rPr lang="de-DE" dirty="0" err="1" smtClean="0">
                    <a:cs typeface="Arial" pitchFamily="34" charset="0"/>
                  </a:rPr>
                  <a:t>shear</a:t>
                </a:r>
                <a:r>
                  <a:rPr lang="de-DE" dirty="0" smtClean="0">
                    <a:cs typeface="Arial" pitchFamily="34" charset="0"/>
                  </a:rPr>
                  <a:t> </a:t>
                </a:r>
                <a:r>
                  <a:rPr lang="de-DE" dirty="0" err="1" smtClean="0">
                    <a:cs typeface="Arial" pitchFamily="34" charset="0"/>
                  </a:rPr>
                  <a:t>levels</a:t>
                </a:r>
                <a:r>
                  <a:rPr lang="de-DE" dirty="0" smtClean="0">
                    <a:cs typeface="Arial" pitchFamily="34" charset="0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  <a:cs typeface="Arial" pitchFamily="34" charset="0"/>
                          </a:rPr>
                          <m:t>𝑆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p>
                    </m:sSup>
                    <m:r>
                      <a:rPr lang="de-DE" b="0" i="1" smtClean="0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de-DE" b="0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b="0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skw"/>
                                <m:ctrlPr>
                                  <a:rPr lang="de-DE" b="0" i="1" smtClean="0">
                                    <a:latin typeface="Cambria Math"/>
                                    <a:cs typeface="Arial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smtClean="0">
                                    <a:latin typeface="Cambria Math"/>
                                    <a:cs typeface="Arial" pitchFamily="34" charset="0"/>
                                  </a:rPr>
                                  <m:t>𝑑𝑢</m:t>
                                </m:r>
                              </m:num>
                              <m:den>
                                <m:r>
                                  <a:rPr lang="de-DE" b="0" i="1" smtClean="0">
                                    <a:latin typeface="Cambria Math"/>
                                    <a:cs typeface="Arial" pitchFamily="34" charset="0"/>
                                  </a:rPr>
                                  <m:t>𝑑𝑧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de-DE" b="0" i="1" smtClean="0"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p>
                    </m:sSup>
                    <m:r>
                      <a:rPr lang="de-DE" b="0" i="1" smtClean="0">
                        <a:latin typeface="Cambria Math"/>
                        <a:cs typeface="Arial" pitchFamily="34" charset="0"/>
                      </a:rPr>
                      <m:t>+</m:t>
                    </m:r>
                    <m:sSup>
                      <m:sSupPr>
                        <m:ctrlPr>
                          <a:rPr lang="de-DE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i="1">
                                <a:latin typeface="Cambria Math"/>
                                <a:cs typeface="Arial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skw"/>
                                <m:ctrlPr>
                                  <a:rPr lang="de-DE" i="1">
                                    <a:latin typeface="Cambria Math"/>
                                    <a:cs typeface="Arial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de-DE" i="1">
                                    <a:latin typeface="Cambria Math"/>
                                    <a:cs typeface="Arial" pitchFamily="34" charset="0"/>
                                  </a:rPr>
                                  <m:t>𝑑</m:t>
                                </m:r>
                                <m:r>
                                  <a:rPr lang="de-DE" b="0" i="1" smtClean="0">
                                    <a:latin typeface="Cambria Math"/>
                                    <a:cs typeface="Arial" pitchFamily="34" charset="0"/>
                                  </a:rPr>
                                  <m:t>𝑣</m:t>
                                </m:r>
                              </m:num>
                              <m:den>
                                <m:r>
                                  <a:rPr lang="de-DE" i="1">
                                    <a:latin typeface="Cambria Math"/>
                                    <a:cs typeface="Arial" pitchFamily="34" charset="0"/>
                                  </a:rPr>
                                  <m:t>𝑑𝑧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de-DE" i="1"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de-DE" dirty="0" smtClean="0">
                  <a:cs typeface="Arial" pitchFamily="34" charset="0"/>
                </a:endParaRPr>
              </a:p>
              <a:p>
                <a:pPr>
                  <a:buFont typeface="Arial" pitchFamily="34" charset="0"/>
                  <a:buChar char="•"/>
                </a:pPr>
                <a:endParaRPr lang="de-DE" dirty="0" smtClean="0">
                  <a:cs typeface="Arial" pitchFamily="34" charset="0"/>
                </a:endParaRPr>
              </a:p>
              <a:p>
                <a:pPr>
                  <a:buFont typeface="Arial" pitchFamily="34" charset="0"/>
                  <a:buChar char="•"/>
                </a:pPr>
                <a:endParaRPr lang="de-DE" dirty="0" smtClean="0">
                  <a:cs typeface="Arial" pitchFamily="34" charset="0"/>
                </a:endParaRPr>
              </a:p>
              <a:p>
                <a:endParaRPr lang="de-DE" dirty="0" smtClean="0">
                  <a:cs typeface="Arial" pitchFamily="34" charset="0"/>
                </a:endParaRPr>
              </a:p>
              <a:p>
                <a:pPr>
                  <a:buFont typeface="Arial" pitchFamily="34" charset="0"/>
                  <a:buChar char="•"/>
                </a:pPr>
                <a:endParaRPr lang="de-DE" dirty="0" smtClean="0">
                  <a:cs typeface="Arial" pitchFamily="34" charset="0"/>
                </a:endParaRPr>
              </a:p>
              <a:p>
                <a:pPr>
                  <a:buFont typeface="Arial" pitchFamily="34" charset="0"/>
                  <a:buChar char="•"/>
                </a:pPr>
                <a:endParaRPr lang="de-DE" dirty="0" smtClean="0">
                  <a:cs typeface="Arial" pitchFamily="34" charset="0"/>
                </a:endParaRPr>
              </a:p>
              <a:p>
                <a:endParaRPr lang="de-DE" dirty="0" smtClean="0">
                  <a:cs typeface="Arial" pitchFamily="34" charset="0"/>
                </a:endParaRPr>
              </a:p>
              <a:p>
                <a:pPr>
                  <a:buFont typeface="Arial" pitchFamily="34" charset="0"/>
                  <a:buChar char="•"/>
                </a:pPr>
                <a:r>
                  <a:rPr lang="de-DE" dirty="0" smtClean="0">
                    <a:cs typeface="Arial" pitchFamily="34" charset="0"/>
                  </a:rPr>
                  <a:t>Moderate </a:t>
                </a:r>
                <a:r>
                  <a:rPr lang="de-DE" dirty="0" err="1" smtClean="0">
                    <a:cs typeface="Arial" pitchFamily="34" charset="0"/>
                  </a:rPr>
                  <a:t>shear</a:t>
                </a:r>
                <a:r>
                  <a:rPr lang="de-DE" dirty="0" smtClean="0">
                    <a:cs typeface="Arial" pitchFamily="34" charset="0"/>
                  </a:rPr>
                  <a:t> </a:t>
                </a:r>
                <a:r>
                  <a:rPr lang="de-DE" dirty="0" err="1" smtClean="0">
                    <a:cs typeface="Arial" pitchFamily="34" charset="0"/>
                  </a:rPr>
                  <a:t>levels</a:t>
                </a:r>
                <a:endParaRPr lang="de-DE" dirty="0" smtClean="0">
                  <a:cs typeface="Arial" pitchFamily="34" charset="0"/>
                </a:endParaRPr>
              </a:p>
              <a:p>
                <a:pPr>
                  <a:buFont typeface="Arial" pitchFamily="34" charset="0"/>
                  <a:buChar char="•"/>
                </a:pPr>
                <a:endParaRPr lang="de-DE" dirty="0" smtClean="0">
                  <a:cs typeface="Arial" pitchFamily="34" charset="0"/>
                </a:endParaRPr>
              </a:p>
              <a:p>
                <a:pPr>
                  <a:buFont typeface="Arial" pitchFamily="34" charset="0"/>
                  <a:buChar char="•"/>
                </a:pPr>
                <a:endParaRPr lang="de-DE" dirty="0" smtClean="0"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2708920"/>
                <a:ext cx="3096344" cy="3173241"/>
              </a:xfrm>
              <a:prstGeom prst="rect">
                <a:avLst/>
              </a:prstGeom>
              <a:blipFill rotWithShape="1">
                <a:blip r:embed="rId7"/>
                <a:stretch>
                  <a:fillRect l="-1575" t="-479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feld 8"/>
          <p:cNvSpPr txBox="1"/>
          <p:nvPr/>
        </p:nvSpPr>
        <p:spPr>
          <a:xfrm>
            <a:off x="5292080" y="3068960"/>
            <a:ext cx="38519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de-DE" dirty="0" smtClean="0"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cs typeface="Arial" pitchFamily="34" charset="0"/>
              </a:rPr>
              <a:t>Enhanced </a:t>
            </a:r>
            <a:r>
              <a:rPr lang="de-DE" dirty="0" err="1" smtClean="0">
                <a:cs typeface="Arial" pitchFamily="34" charset="0"/>
              </a:rPr>
              <a:t>dissipation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rates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below</a:t>
            </a:r>
            <a:r>
              <a:rPr lang="de-DE" dirty="0" smtClean="0">
                <a:cs typeface="Arial" pitchFamily="34" charset="0"/>
              </a:rPr>
              <a:t> MLD</a:t>
            </a:r>
          </a:p>
          <a:p>
            <a:pPr>
              <a:buFont typeface="Arial" pitchFamily="34" charset="0"/>
              <a:buChar char="•"/>
            </a:pPr>
            <a:endParaRPr lang="de-DE" dirty="0" smtClean="0"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de-DE" dirty="0" smtClean="0"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de-DE" dirty="0" smtClean="0">
              <a:cs typeface="Arial" pitchFamily="34" charset="0"/>
            </a:endParaRPr>
          </a:p>
          <a:p>
            <a:endParaRPr lang="de-DE" dirty="0">
              <a:cs typeface="Arial" pitchFamily="34" charset="0"/>
            </a:endParaRPr>
          </a:p>
          <a:p>
            <a:endParaRPr lang="de-DE" dirty="0" smtClean="0"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de-DE" dirty="0" smtClean="0"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cs typeface="Arial" pitchFamily="34" charset="0"/>
              </a:rPr>
              <a:t>Background </a:t>
            </a:r>
            <a:r>
              <a:rPr lang="de-DE" dirty="0" err="1" smtClean="0">
                <a:cs typeface="Arial" pitchFamily="34" charset="0"/>
              </a:rPr>
              <a:t>dissipation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rates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below</a:t>
            </a:r>
            <a:r>
              <a:rPr lang="de-DE" dirty="0" smtClean="0">
                <a:cs typeface="Arial" pitchFamily="34" charset="0"/>
              </a:rPr>
              <a:t> MLD</a:t>
            </a:r>
          </a:p>
          <a:p>
            <a:pPr>
              <a:buFont typeface="Arial" pitchFamily="34" charset="0"/>
              <a:buChar char="•"/>
            </a:pPr>
            <a:endParaRPr lang="de-DE" dirty="0" smtClean="0">
              <a:cs typeface="Arial" pitchFamily="34" charset="0"/>
            </a:endParaRPr>
          </a:p>
        </p:txBody>
      </p:sp>
      <p:sp>
        <p:nvSpPr>
          <p:cNvPr id="10" name="Textfeld 28"/>
          <p:cNvSpPr txBox="1">
            <a:spLocks noChangeArrowheads="1"/>
          </p:cNvSpPr>
          <p:nvPr/>
        </p:nvSpPr>
        <p:spPr bwMode="auto">
          <a:xfrm>
            <a:off x="3446562" y="1397670"/>
            <a:ext cx="671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EUC</a:t>
            </a:r>
          </a:p>
        </p:txBody>
      </p:sp>
      <p:sp>
        <p:nvSpPr>
          <p:cNvPr id="11" name="Textfeld 29"/>
          <p:cNvSpPr txBox="1">
            <a:spLocks noChangeArrowheads="1"/>
          </p:cNvSpPr>
          <p:nvPr/>
        </p:nvSpPr>
        <p:spPr bwMode="auto">
          <a:xfrm>
            <a:off x="2272432" y="923007"/>
            <a:ext cx="78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cSEC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feld 30"/>
          <p:cNvSpPr txBox="1">
            <a:spLocks noChangeArrowheads="1"/>
          </p:cNvSpPr>
          <p:nvPr/>
        </p:nvSpPr>
        <p:spPr bwMode="auto">
          <a:xfrm>
            <a:off x="3846612" y="908720"/>
            <a:ext cx="800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nSEC</a:t>
            </a:r>
          </a:p>
        </p:txBody>
      </p:sp>
    </p:spTree>
    <p:extLst>
      <p:ext uri="{BB962C8B-B14F-4D97-AF65-F5344CB8AC3E}">
        <p14:creationId xmlns:p14="http://schemas.microsoft.com/office/powerpoint/2010/main" val="113048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648"/>
            <a:ext cx="8229600" cy="490066"/>
          </a:xfrm>
        </p:spPr>
        <p:txBody>
          <a:bodyPr/>
          <a:lstStyle/>
          <a:p>
            <a:r>
              <a:rPr lang="de-DE" sz="2400" dirty="0" err="1" smtClean="0"/>
              <a:t>Parametrization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980728"/>
            <a:ext cx="8291264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 err="1" smtClean="0"/>
              <a:t>Existing</a:t>
            </a:r>
            <a:r>
              <a:rPr lang="de-DE" sz="2000" dirty="0" smtClean="0"/>
              <a:t> </a:t>
            </a:r>
            <a:r>
              <a:rPr lang="de-DE" sz="2000" dirty="0" err="1" smtClean="0"/>
              <a:t>parametrization</a:t>
            </a:r>
            <a:r>
              <a:rPr lang="de-DE" sz="2000" dirty="0"/>
              <a:t> </a:t>
            </a:r>
            <a:r>
              <a:rPr lang="de-DE" sz="2000" dirty="0" err="1" smtClean="0"/>
              <a:t>schemes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equatorial</a:t>
            </a:r>
            <a:r>
              <a:rPr lang="de-DE" sz="2000" dirty="0" smtClean="0"/>
              <a:t> </a:t>
            </a:r>
            <a:r>
              <a:rPr lang="de-DE" sz="2000" dirty="0" err="1" smtClean="0"/>
              <a:t>region</a:t>
            </a:r>
            <a:r>
              <a:rPr lang="de-DE" sz="2000" dirty="0" smtClean="0"/>
              <a:t> </a:t>
            </a:r>
            <a:r>
              <a:rPr lang="de-DE" sz="2000" dirty="0" err="1" smtClean="0"/>
              <a:t>are</a:t>
            </a:r>
            <a:r>
              <a:rPr lang="de-DE" sz="2000" dirty="0" smtClean="0"/>
              <a:t> </a:t>
            </a:r>
            <a:r>
              <a:rPr lang="de-DE" sz="2000" dirty="0" err="1" smtClean="0"/>
              <a:t>based</a:t>
            </a:r>
            <a:r>
              <a:rPr lang="de-DE" sz="2000" dirty="0" smtClean="0"/>
              <a:t> on a simple </a:t>
            </a:r>
            <a:r>
              <a:rPr lang="de-DE" sz="2000" dirty="0" err="1" smtClean="0"/>
              <a:t>Ri</a:t>
            </a:r>
            <a:r>
              <a:rPr lang="de-DE" sz="2000" dirty="0" smtClean="0"/>
              <a:t> (N²/S²) </a:t>
            </a:r>
            <a:r>
              <a:rPr lang="de-DE" sz="2000" dirty="0" err="1" smtClean="0"/>
              <a:t>dependence</a:t>
            </a:r>
            <a:r>
              <a:rPr lang="de-DE" sz="2000" dirty="0" smtClean="0"/>
              <a:t>:</a:t>
            </a:r>
          </a:p>
          <a:p>
            <a:pPr marL="0" indent="0">
              <a:buNone/>
            </a:pPr>
            <a:endParaRPr lang="de-DE" sz="2000" dirty="0" smtClean="0"/>
          </a:p>
          <a:p>
            <a:r>
              <a:rPr lang="de-DE" sz="1800" dirty="0" err="1" smtClean="0"/>
              <a:t>Pacanowski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Philander</a:t>
            </a:r>
            <a:r>
              <a:rPr lang="de-DE" sz="1800" dirty="0" smtClean="0"/>
              <a:t> 1981</a:t>
            </a:r>
          </a:p>
          <a:p>
            <a:r>
              <a:rPr lang="de-DE" sz="1800" dirty="0"/>
              <a:t>Peters 1988 (2 different </a:t>
            </a:r>
            <a:r>
              <a:rPr lang="de-DE" sz="1800" dirty="0" err="1" smtClean="0"/>
              <a:t>formulations</a:t>
            </a:r>
            <a:r>
              <a:rPr lang="de-DE" sz="1800" dirty="0" smtClean="0"/>
              <a:t>)</a:t>
            </a:r>
          </a:p>
          <a:p>
            <a:r>
              <a:rPr lang="de-DE" sz="1800" dirty="0" smtClean="0"/>
              <a:t>KPP (Large et al 1994)</a:t>
            </a:r>
          </a:p>
          <a:p>
            <a:r>
              <a:rPr lang="de-DE" sz="1800" dirty="0" err="1" smtClean="0"/>
              <a:t>Zaron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Moum</a:t>
            </a:r>
            <a:r>
              <a:rPr lang="de-DE" sz="1800" dirty="0" smtClean="0"/>
              <a:t> 2009 (2 different </a:t>
            </a:r>
          </a:p>
          <a:p>
            <a:pPr marL="0" indent="0">
              <a:buNone/>
            </a:pPr>
            <a:r>
              <a:rPr lang="de-DE" sz="1800" dirty="0"/>
              <a:t> </a:t>
            </a:r>
            <a:r>
              <a:rPr lang="de-DE" sz="1800" dirty="0" smtClean="0"/>
              <a:t>      </a:t>
            </a:r>
            <a:r>
              <a:rPr lang="de-DE" sz="1800" dirty="0" err="1" smtClean="0"/>
              <a:t>formulations</a:t>
            </a:r>
            <a:r>
              <a:rPr lang="de-DE" sz="1800" dirty="0" smtClean="0"/>
              <a:t>)</a:t>
            </a:r>
          </a:p>
          <a:p>
            <a:endParaRPr lang="de-DE" sz="1800" dirty="0" smtClean="0"/>
          </a:p>
          <a:p>
            <a:endParaRPr lang="de-DE" sz="1800" dirty="0"/>
          </a:p>
          <a:p>
            <a:endParaRPr lang="de-DE" sz="1800" dirty="0" smtClean="0"/>
          </a:p>
          <a:p>
            <a:endParaRPr lang="de-DE" sz="1800" dirty="0"/>
          </a:p>
          <a:p>
            <a:endParaRPr lang="de-DE" sz="1800" dirty="0" smtClean="0"/>
          </a:p>
          <a:p>
            <a:endParaRPr lang="de-DE" sz="1800" dirty="0"/>
          </a:p>
          <a:p>
            <a:r>
              <a:rPr lang="de-DE" sz="1800" dirty="0" err="1" smtClean="0"/>
              <a:t>Propose</a:t>
            </a:r>
            <a:r>
              <a:rPr lang="de-DE" sz="1800" dirty="0" smtClean="0"/>
              <a:t> a simple </a:t>
            </a:r>
            <a:r>
              <a:rPr lang="de-DE" sz="1800" dirty="0" err="1" smtClean="0"/>
              <a:t>dependence</a:t>
            </a:r>
            <a:r>
              <a:rPr lang="de-DE" sz="1800" dirty="0" smtClean="0"/>
              <a:t> </a:t>
            </a:r>
            <a:r>
              <a:rPr lang="de-DE" sz="1800" dirty="0" err="1" smtClean="0"/>
              <a:t>fitted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observational</a:t>
            </a:r>
            <a:r>
              <a:rPr lang="de-DE" sz="1800" dirty="0" smtClean="0"/>
              <a:t> </a:t>
            </a:r>
            <a:r>
              <a:rPr lang="de-DE" sz="1800" dirty="0" err="1" smtClean="0"/>
              <a:t>data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this</a:t>
            </a:r>
            <a:r>
              <a:rPr lang="de-DE" sz="1800" dirty="0" smtClean="0"/>
              <a:t> </a:t>
            </a:r>
            <a:r>
              <a:rPr lang="de-DE" sz="1800" dirty="0" err="1" smtClean="0"/>
              <a:t>study</a:t>
            </a:r>
            <a:endParaRPr lang="de-DE" sz="1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84784"/>
            <a:ext cx="4611264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62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5921709" y="2384304"/>
                <a:ext cx="48965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dirty="0" smtClean="0"/>
                  <a:t>N²,S² </a:t>
                </a:r>
                <a:r>
                  <a:rPr lang="de-DE" sz="2400" dirty="0" smtClean="0">
                    <a:sym typeface="Wingdings" pitchFamily="2" charset="2"/>
                  </a:rPr>
                  <a:t> </a:t>
                </a:r>
                <a:r>
                  <a:rPr lang="de-DE" sz="2400" dirty="0" err="1" smtClean="0">
                    <a:sym typeface="Wingdings" pitchFamily="2" charset="2"/>
                  </a:rPr>
                  <a:t>Ri</a:t>
                </a:r>
                <a:r>
                  <a:rPr lang="de-DE" sz="2400" dirty="0" smtClean="0">
                    <a:sym typeface="Wingdings" pitchFamily="2" charset="2"/>
                  </a:rPr>
                  <a:t>  K 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smtClean="0"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/>
                            <a:sym typeface="Wingdings" pitchFamily="2" charset="2"/>
                          </a:rPr>
                          <m:t>𝐽</m:t>
                        </m:r>
                      </m:e>
                      <m:sub>
                        <m:r>
                          <a:rPr lang="de-DE" sz="2400" b="0" i="1" smtClean="0">
                            <a:latin typeface="Cambria Math"/>
                            <a:sym typeface="Wingdings" pitchFamily="2" charset="2"/>
                          </a:rPr>
                          <m:t>h</m:t>
                        </m:r>
                      </m:sub>
                    </m:sSub>
                  </m:oMath>
                </a14:m>
                <a:endParaRPr lang="de-DE" sz="2400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709" y="2384304"/>
                <a:ext cx="4896544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866" t="-11842" b="-2894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el 1"/>
          <p:cNvSpPr txBox="1">
            <a:spLocks/>
          </p:cNvSpPr>
          <p:nvPr/>
        </p:nvSpPr>
        <p:spPr>
          <a:xfrm>
            <a:off x="323528" y="0"/>
            <a:ext cx="8229600" cy="4766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smtClean="0"/>
              <a:t>Parametrization</a:t>
            </a:r>
            <a:endParaRPr lang="de-DE" sz="24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10121"/>
            <a:ext cx="5613953" cy="408703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123728" y="580618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10°W, 0°N</a:t>
            </a:r>
            <a:endParaRPr lang="de-DE" sz="20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6660232" y="1556792"/>
            <a:ext cx="1853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Parametrizations</a:t>
            </a:r>
            <a:endParaRPr lang="de-DE" dirty="0"/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7524328" y="1957482"/>
            <a:ext cx="0" cy="4268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64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648"/>
            <a:ext cx="8229600" cy="418058"/>
          </a:xfrm>
        </p:spPr>
        <p:txBody>
          <a:bodyPr>
            <a:noAutofit/>
          </a:bodyPr>
          <a:lstStyle/>
          <a:p>
            <a:r>
              <a:rPr lang="de-DE" sz="2400" dirty="0" err="1" smtClean="0"/>
              <a:t>Parametrization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10996" y="1592858"/>
            <a:ext cx="4038600" cy="15122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 smtClean="0">
                <a:sym typeface="Wingdings" pitchFamily="2" charset="2"/>
              </a:rPr>
              <a:t> </a:t>
            </a:r>
            <a:r>
              <a:rPr lang="de-DE" sz="1800" dirty="0" smtClean="0"/>
              <a:t>Most </a:t>
            </a:r>
            <a:r>
              <a:rPr lang="de-DE" sz="1800" dirty="0" err="1" smtClean="0"/>
              <a:t>existing</a:t>
            </a:r>
            <a:r>
              <a:rPr lang="de-DE" sz="1800" dirty="0" smtClean="0"/>
              <a:t> </a:t>
            </a:r>
            <a:r>
              <a:rPr lang="de-DE" sz="1800" dirty="0" err="1" smtClean="0"/>
              <a:t>parametrization</a:t>
            </a:r>
            <a:r>
              <a:rPr lang="de-DE" sz="1800" dirty="0" smtClean="0"/>
              <a:t> </a:t>
            </a:r>
            <a:r>
              <a:rPr lang="de-DE" sz="1800" dirty="0" err="1" smtClean="0"/>
              <a:t>schemes</a:t>
            </a:r>
            <a:r>
              <a:rPr lang="de-DE" sz="1800" dirty="0" smtClean="0"/>
              <a:t> </a:t>
            </a:r>
            <a:r>
              <a:rPr lang="de-DE" sz="1800" dirty="0" err="1" smtClean="0"/>
              <a:t>cleary</a:t>
            </a:r>
            <a:r>
              <a:rPr lang="de-DE" sz="1800" dirty="0" smtClean="0"/>
              <a:t> </a:t>
            </a:r>
            <a:r>
              <a:rPr lang="de-DE" sz="1800" dirty="0" err="1" smtClean="0"/>
              <a:t>overestimate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heat</a:t>
            </a:r>
            <a:r>
              <a:rPr lang="de-DE" sz="1800" dirty="0" smtClean="0"/>
              <a:t> </a:t>
            </a:r>
            <a:r>
              <a:rPr lang="de-DE" sz="1800" dirty="0" err="1" smtClean="0"/>
              <a:t>loss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mixed</a:t>
            </a:r>
            <a:r>
              <a:rPr lang="de-DE" sz="1800" dirty="0" smtClean="0"/>
              <a:t> </a:t>
            </a:r>
            <a:r>
              <a:rPr lang="de-DE" sz="1800" dirty="0" err="1" smtClean="0"/>
              <a:t>layer</a:t>
            </a:r>
            <a:r>
              <a:rPr lang="de-DE" sz="1800" dirty="0" smtClean="0"/>
              <a:t> due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diapycnal</a:t>
            </a:r>
            <a:r>
              <a:rPr lang="de-DE" sz="1800" dirty="0" smtClean="0"/>
              <a:t> </a:t>
            </a:r>
            <a:r>
              <a:rPr lang="de-DE" sz="1800" dirty="0" err="1" smtClean="0"/>
              <a:t>mixing</a:t>
            </a:r>
            <a:endParaRPr lang="de-DE" sz="180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0996" y="4773826"/>
            <a:ext cx="4038600" cy="1203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 smtClean="0">
                <a:sym typeface="Wingdings" pitchFamily="2" charset="2"/>
              </a:rPr>
              <a:t> </a:t>
            </a:r>
            <a:r>
              <a:rPr lang="de-DE" sz="1800" dirty="0" err="1" smtClean="0">
                <a:sym typeface="Wingdings" pitchFamily="2" charset="2"/>
              </a:rPr>
              <a:t>Seasonal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>
                <a:sym typeface="Wingdings" pitchFamily="2" charset="2"/>
              </a:rPr>
              <a:t>p</a:t>
            </a:r>
            <a:r>
              <a:rPr lang="de-DE" sz="1800" dirty="0" err="1" smtClean="0">
                <a:sym typeface="Wingdings" pitchFamily="2" charset="2"/>
              </a:rPr>
              <a:t>arametrized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heat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loss</a:t>
            </a:r>
            <a:r>
              <a:rPr lang="de-DE" sz="1800" dirty="0">
                <a:sym typeface="Wingdings" pitchFamily="2" charset="2"/>
              </a:rPr>
              <a:t> </a:t>
            </a:r>
            <a:r>
              <a:rPr lang="de-DE" sz="1800" dirty="0" err="1">
                <a:sym typeface="Wingdings" pitchFamily="2" charset="2"/>
              </a:rPr>
              <a:t>based</a:t>
            </a:r>
            <a:r>
              <a:rPr lang="de-DE" sz="1800" dirty="0">
                <a:sym typeface="Wingdings" pitchFamily="2" charset="2"/>
              </a:rPr>
              <a:t> on </a:t>
            </a:r>
            <a:r>
              <a:rPr lang="de-DE" sz="1800" dirty="0" err="1">
                <a:sym typeface="Wingdings" pitchFamily="2" charset="2"/>
              </a:rPr>
              <a:t>independent</a:t>
            </a:r>
            <a:r>
              <a:rPr lang="de-DE" sz="1800" dirty="0">
                <a:sym typeface="Wingdings" pitchFamily="2" charset="2"/>
              </a:rPr>
              <a:t> </a:t>
            </a:r>
            <a:r>
              <a:rPr lang="de-DE" sz="1800" dirty="0" err="1">
                <a:sym typeface="Wingdings" pitchFamily="2" charset="2"/>
              </a:rPr>
              <a:t>data</a:t>
            </a:r>
            <a:r>
              <a:rPr lang="de-DE" sz="1800" dirty="0">
                <a:sym typeface="Wingdings" pitchFamily="2" charset="2"/>
              </a:rPr>
              <a:t> </a:t>
            </a:r>
            <a:r>
              <a:rPr lang="de-DE" sz="1800" dirty="0" err="1">
                <a:sym typeface="Wingdings" pitchFamily="2" charset="2"/>
              </a:rPr>
              <a:t>set</a:t>
            </a:r>
            <a:r>
              <a:rPr lang="de-DE" sz="1800" dirty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with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>
                <a:sym typeface="Wingdings" pitchFamily="2" charset="2"/>
              </a:rPr>
              <a:t>new</a:t>
            </a:r>
            <a:r>
              <a:rPr lang="de-DE" sz="1800" dirty="0">
                <a:sym typeface="Wingdings" pitchFamily="2" charset="2"/>
              </a:rPr>
              <a:t> </a:t>
            </a:r>
            <a:r>
              <a:rPr lang="de-DE" sz="1800" dirty="0" smtClean="0">
                <a:sym typeface="Wingdings" pitchFamily="2" charset="2"/>
              </a:rPr>
              <a:t>fit </a:t>
            </a:r>
            <a:r>
              <a:rPr lang="de-DE" sz="1800" dirty="0" err="1" smtClean="0">
                <a:sym typeface="Wingdings" pitchFamily="2" charset="2"/>
              </a:rPr>
              <a:t>is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closest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to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observations</a:t>
            </a:r>
            <a:endParaRPr lang="de-DE" sz="1800" dirty="0"/>
          </a:p>
        </p:txBody>
      </p:sp>
      <p:sp>
        <p:nvSpPr>
          <p:cNvPr id="5" name="Textfeld 4"/>
          <p:cNvSpPr txBox="1"/>
          <p:nvPr/>
        </p:nvSpPr>
        <p:spPr>
          <a:xfrm>
            <a:off x="5148064" y="439248"/>
            <a:ext cx="1152128" cy="200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MLD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6" name="Grafik 5" descr="divergen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1255" y="116632"/>
            <a:ext cx="2438199" cy="2045649"/>
          </a:xfrm>
          <a:prstGeom prst="rect">
            <a:avLst/>
          </a:prstGeom>
        </p:spPr>
      </p:pic>
      <p:cxnSp>
        <p:nvCxnSpPr>
          <p:cNvPr id="7" name="Gerade Verbindung mit Pfeil 6"/>
          <p:cNvCxnSpPr/>
          <p:nvPr/>
        </p:nvCxnSpPr>
        <p:spPr>
          <a:xfrm>
            <a:off x="5940152" y="638498"/>
            <a:ext cx="576064" cy="79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484" y="836712"/>
            <a:ext cx="3991431" cy="302458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497" y="3921787"/>
            <a:ext cx="3955404" cy="290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9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648"/>
            <a:ext cx="8229600" cy="562074"/>
          </a:xfrm>
        </p:spPr>
        <p:txBody>
          <a:bodyPr>
            <a:normAutofit/>
          </a:bodyPr>
          <a:lstStyle/>
          <a:p>
            <a:r>
              <a:rPr lang="de-DE" sz="2400" dirty="0" err="1" smtClean="0"/>
              <a:t>Parametrization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552" y="4725144"/>
            <a:ext cx="7955591" cy="1440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 smtClean="0"/>
              <a:t>All individual </a:t>
            </a:r>
            <a:r>
              <a:rPr lang="de-DE" sz="1800" dirty="0" err="1" smtClean="0"/>
              <a:t>terms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mixed</a:t>
            </a:r>
            <a:r>
              <a:rPr lang="de-DE" sz="1800" dirty="0" smtClean="0"/>
              <a:t> </a:t>
            </a:r>
            <a:r>
              <a:rPr lang="de-DE" sz="1800" dirty="0" err="1" smtClean="0"/>
              <a:t>layer</a:t>
            </a:r>
            <a:r>
              <a:rPr lang="de-DE" sz="1800" dirty="0" smtClean="0"/>
              <a:t> </a:t>
            </a:r>
            <a:r>
              <a:rPr lang="de-DE" sz="1800" dirty="0" err="1" smtClean="0"/>
              <a:t>heat</a:t>
            </a:r>
            <a:r>
              <a:rPr lang="de-DE" sz="1800" dirty="0" smtClean="0"/>
              <a:t> </a:t>
            </a:r>
            <a:r>
              <a:rPr lang="de-DE" sz="1800" dirty="0" err="1" smtClean="0"/>
              <a:t>budget</a:t>
            </a:r>
            <a:r>
              <a:rPr lang="de-DE" sz="1800" dirty="0" smtClean="0"/>
              <a:t> </a:t>
            </a:r>
            <a:r>
              <a:rPr lang="de-DE" sz="1800" dirty="0" err="1" smtClean="0"/>
              <a:t>at</a:t>
            </a:r>
            <a:r>
              <a:rPr lang="de-DE" sz="1800" dirty="0" smtClean="0"/>
              <a:t> 10°W on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equator</a:t>
            </a:r>
            <a:r>
              <a:rPr lang="de-DE" sz="1800" dirty="0" smtClean="0"/>
              <a:t> </a:t>
            </a:r>
            <a:r>
              <a:rPr lang="de-DE" sz="1800" dirty="0" err="1" smtClean="0"/>
              <a:t>are</a:t>
            </a:r>
            <a:r>
              <a:rPr lang="de-DE" sz="1800" dirty="0" smtClean="0"/>
              <a:t> </a:t>
            </a:r>
            <a:r>
              <a:rPr lang="de-DE" sz="1800" dirty="0" err="1" smtClean="0"/>
              <a:t>estimated</a:t>
            </a:r>
            <a:r>
              <a:rPr lang="de-DE" sz="1800" dirty="0" smtClean="0"/>
              <a:t> </a:t>
            </a:r>
            <a:r>
              <a:rPr lang="de-DE" sz="1800" dirty="0" err="1" smtClean="0"/>
              <a:t>from</a:t>
            </a:r>
            <a:r>
              <a:rPr lang="de-DE" sz="1800" dirty="0" smtClean="0"/>
              <a:t> </a:t>
            </a:r>
            <a:r>
              <a:rPr lang="de-DE" sz="1800" dirty="0" err="1" smtClean="0"/>
              <a:t>observations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PIRATA </a:t>
            </a:r>
            <a:r>
              <a:rPr lang="de-DE" sz="1800" dirty="0" err="1" smtClean="0"/>
              <a:t>buoy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climatological</a:t>
            </a:r>
            <a:r>
              <a:rPr lang="de-DE" sz="1800" dirty="0" smtClean="0"/>
              <a:t> </a:t>
            </a:r>
            <a:r>
              <a:rPr lang="de-DE" sz="1800" dirty="0" err="1" smtClean="0"/>
              <a:t>products</a:t>
            </a:r>
            <a:endParaRPr lang="de-DE" sz="1800" dirty="0" smtClean="0"/>
          </a:p>
          <a:p>
            <a:pPr marL="0" indent="0">
              <a:buNone/>
            </a:pPr>
            <a:endParaRPr lang="de-DE" sz="18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61" y="980728"/>
            <a:ext cx="4492991" cy="344334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980728"/>
            <a:ext cx="4446055" cy="3400678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995936" y="589330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10°W, 0°N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352326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983" y="1054168"/>
            <a:ext cx="4437521" cy="3400678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30" y="1011500"/>
            <a:ext cx="4492991" cy="3443346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995936" y="56872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23°W, 0°N</a:t>
            </a:r>
            <a:endParaRPr lang="de-DE" sz="20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39552" y="5229200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lang="de-DE" dirty="0" smtClean="0"/>
              <a:t>Large residual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location</a:t>
            </a:r>
            <a:r>
              <a:rPr lang="de-DE" dirty="0" smtClean="0"/>
              <a:t> </a:t>
            </a:r>
            <a:r>
              <a:rPr lang="de-DE" dirty="0" err="1" smtClean="0"/>
              <a:t>remains</a:t>
            </a:r>
            <a:endParaRPr lang="de-DE" dirty="0" smtClean="0"/>
          </a:p>
          <a:p>
            <a:pPr marL="285750" indent="-285750">
              <a:buFont typeface="Wingdings"/>
              <a:buChar char="à"/>
            </a:pPr>
            <a:endParaRPr lang="de-DE" dirty="0"/>
          </a:p>
          <a:p>
            <a:pPr marL="285750" indent="-285750">
              <a:buFont typeface="Wingdings"/>
              <a:buChar char="à"/>
            </a:pPr>
            <a:r>
              <a:rPr lang="de-DE" dirty="0" err="1" smtClean="0"/>
              <a:t>Largest</a:t>
            </a:r>
            <a:r>
              <a:rPr lang="de-DE" dirty="0" smtClean="0"/>
              <a:t> </a:t>
            </a:r>
            <a:r>
              <a:rPr lang="de-DE" dirty="0" err="1" smtClean="0"/>
              <a:t>differences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Foltz</a:t>
            </a:r>
            <a:r>
              <a:rPr lang="de-DE" dirty="0" smtClean="0"/>
              <a:t> et. al, 2003 </a:t>
            </a:r>
            <a:r>
              <a:rPr lang="de-DE" dirty="0" err="1" smtClean="0"/>
              <a:t>are</a:t>
            </a:r>
            <a:r>
              <a:rPr lang="de-DE" dirty="0" smtClean="0"/>
              <a:t> zonal </a:t>
            </a:r>
            <a:r>
              <a:rPr lang="de-DE" dirty="0" err="1" smtClean="0"/>
              <a:t>advection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eddy</a:t>
            </a:r>
            <a:r>
              <a:rPr lang="de-DE" dirty="0" smtClean="0"/>
              <a:t> </a:t>
            </a:r>
            <a:r>
              <a:rPr lang="de-DE" dirty="0" err="1" smtClean="0"/>
              <a:t>advection</a:t>
            </a:r>
            <a:endParaRPr lang="de-DE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67544" y="6648"/>
            <a:ext cx="8229600" cy="56207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smtClean="0"/>
              <a:t>Parametrization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4358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de-DE" sz="2400" dirty="0" smtClean="0"/>
              <a:t>Summary</a:t>
            </a:r>
            <a:endParaRPr lang="de-DE" sz="2400" dirty="0"/>
          </a:p>
        </p:txBody>
      </p:sp>
      <p:sp>
        <p:nvSpPr>
          <p:cNvPr id="2" name="Textfeld 1"/>
          <p:cNvSpPr txBox="1"/>
          <p:nvPr/>
        </p:nvSpPr>
        <p:spPr>
          <a:xfrm>
            <a:off x="437219" y="764704"/>
            <a:ext cx="82809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sz="2000" dirty="0" smtClean="0"/>
              <a:t>New, extensive </a:t>
            </a:r>
            <a:r>
              <a:rPr lang="de-DE" sz="2000" dirty="0" err="1" smtClean="0"/>
              <a:t>set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MSS </a:t>
            </a:r>
            <a:r>
              <a:rPr lang="de-DE" sz="2000" dirty="0" err="1" smtClean="0"/>
              <a:t>observations</a:t>
            </a:r>
            <a:r>
              <a:rPr lang="de-DE" sz="2000" dirty="0" smtClean="0"/>
              <a:t> </a:t>
            </a:r>
            <a:r>
              <a:rPr lang="de-DE" sz="2000" dirty="0" err="1" smtClean="0"/>
              <a:t>used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infer</a:t>
            </a:r>
            <a:r>
              <a:rPr lang="de-DE" sz="2000" dirty="0" smtClean="0"/>
              <a:t> </a:t>
            </a:r>
            <a:r>
              <a:rPr lang="de-DE" sz="2000" dirty="0" err="1" smtClean="0"/>
              <a:t>magnitude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diapycnal</a:t>
            </a:r>
            <a:r>
              <a:rPr lang="de-DE" sz="2000" dirty="0" smtClean="0"/>
              <a:t> </a:t>
            </a:r>
            <a:r>
              <a:rPr lang="de-DE" sz="2000" dirty="0" err="1" smtClean="0"/>
              <a:t>heat</a:t>
            </a:r>
            <a:r>
              <a:rPr lang="de-DE" sz="2000" dirty="0" smtClean="0"/>
              <a:t> </a:t>
            </a:r>
            <a:r>
              <a:rPr lang="de-DE" sz="2000" dirty="0" err="1" smtClean="0"/>
              <a:t>losses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ML in </a:t>
            </a:r>
            <a:r>
              <a:rPr lang="de-DE" sz="2000" dirty="0" err="1" smtClean="0"/>
              <a:t>the</a:t>
            </a:r>
            <a:r>
              <a:rPr lang="de-DE" sz="2000" dirty="0" smtClean="0"/>
              <a:t> ACT </a:t>
            </a:r>
            <a:r>
              <a:rPr lang="de-DE" sz="2000" dirty="0" err="1" smtClean="0"/>
              <a:t>region</a:t>
            </a:r>
            <a:r>
              <a:rPr lang="de-DE" sz="2000" dirty="0" smtClean="0"/>
              <a:t>;  </a:t>
            </a:r>
            <a:r>
              <a:rPr lang="de-DE" sz="2000" dirty="0" err="1" smtClean="0"/>
              <a:t>some</a:t>
            </a:r>
            <a:r>
              <a:rPr lang="de-DE" sz="2000" dirty="0" smtClean="0"/>
              <a:t> regional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seasonal</a:t>
            </a:r>
            <a:r>
              <a:rPr lang="de-DE" sz="2000" dirty="0" smtClean="0"/>
              <a:t> </a:t>
            </a:r>
            <a:r>
              <a:rPr lang="de-DE" sz="2000" dirty="0" err="1" smtClean="0"/>
              <a:t>variability</a:t>
            </a:r>
            <a:r>
              <a:rPr lang="de-DE" sz="2000" dirty="0" smtClean="0"/>
              <a:t> </a:t>
            </a:r>
            <a:r>
              <a:rPr lang="de-DE" sz="2000" dirty="0" err="1" smtClean="0"/>
              <a:t>resolved</a:t>
            </a:r>
            <a:endParaRPr lang="de-DE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de-DE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de-DE" sz="2000" dirty="0" smtClean="0"/>
              <a:t>The </a:t>
            </a:r>
            <a:r>
              <a:rPr lang="de-DE" sz="2000" dirty="0" err="1" smtClean="0"/>
              <a:t>assessed</a:t>
            </a:r>
            <a:r>
              <a:rPr lang="de-DE" sz="2000" dirty="0" smtClean="0"/>
              <a:t> </a:t>
            </a:r>
            <a:r>
              <a:rPr lang="de-DE" sz="2000" dirty="0" err="1" smtClean="0"/>
              <a:t>variability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this</a:t>
            </a:r>
            <a:r>
              <a:rPr lang="de-DE" sz="2000" dirty="0" smtClean="0"/>
              <a:t> </a:t>
            </a:r>
            <a:r>
              <a:rPr lang="de-DE" sz="2000" dirty="0" err="1" smtClean="0"/>
              <a:t>term</a:t>
            </a:r>
            <a:r>
              <a:rPr lang="de-DE" sz="2000" dirty="0" smtClean="0"/>
              <a:t> was </a:t>
            </a:r>
            <a:r>
              <a:rPr lang="de-DE" sz="2000" dirty="0" err="1" smtClean="0"/>
              <a:t>included</a:t>
            </a:r>
            <a:r>
              <a:rPr lang="de-DE" sz="2000" dirty="0" smtClean="0"/>
              <a:t> </a:t>
            </a:r>
            <a:r>
              <a:rPr lang="de-DE" sz="2000" dirty="0" err="1" smtClean="0"/>
              <a:t>into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ML </a:t>
            </a:r>
            <a:r>
              <a:rPr lang="de-DE" sz="2000" dirty="0" err="1" smtClean="0"/>
              <a:t>heat</a:t>
            </a:r>
            <a:r>
              <a:rPr lang="de-DE" sz="2000" dirty="0" smtClean="0"/>
              <a:t> </a:t>
            </a:r>
            <a:r>
              <a:rPr lang="de-DE" sz="2000" dirty="0" err="1" smtClean="0"/>
              <a:t>budget</a:t>
            </a:r>
            <a:r>
              <a:rPr lang="de-DE" sz="2000" dirty="0" smtClean="0"/>
              <a:t> </a:t>
            </a:r>
            <a:r>
              <a:rPr lang="de-DE" sz="2000" dirty="0" err="1" smtClean="0"/>
              <a:t>at</a:t>
            </a:r>
            <a:r>
              <a:rPr lang="de-DE" sz="2000" dirty="0" smtClean="0"/>
              <a:t> 4 </a:t>
            </a:r>
            <a:r>
              <a:rPr lang="de-DE" sz="2000" dirty="0" err="1" smtClean="0"/>
              <a:t>characteristic</a:t>
            </a:r>
            <a:r>
              <a:rPr lang="de-DE" sz="2000" dirty="0" smtClean="0"/>
              <a:t> </a:t>
            </a:r>
            <a:r>
              <a:rPr lang="de-DE" sz="2000" dirty="0" err="1" smtClean="0"/>
              <a:t>locations</a:t>
            </a:r>
            <a:r>
              <a:rPr lang="de-DE" sz="2000" dirty="0" smtClean="0"/>
              <a:t> </a:t>
            </a:r>
            <a:r>
              <a:rPr lang="de-DE" sz="2000" dirty="0" err="1" smtClean="0"/>
              <a:t>within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ACT. The </a:t>
            </a:r>
            <a:r>
              <a:rPr lang="de-DE" sz="2000" dirty="0" err="1" smtClean="0"/>
              <a:t>results</a:t>
            </a:r>
            <a:r>
              <a:rPr lang="de-DE" sz="2000" dirty="0" smtClean="0"/>
              <a:t> </a:t>
            </a:r>
            <a:r>
              <a:rPr lang="de-DE" sz="2000" dirty="0" err="1" smtClean="0"/>
              <a:t>claim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diapycnal</a:t>
            </a:r>
            <a:r>
              <a:rPr lang="de-DE" sz="2000" dirty="0" smtClean="0"/>
              <a:t> </a:t>
            </a:r>
            <a:r>
              <a:rPr lang="de-DE" sz="2000" dirty="0" err="1" smtClean="0"/>
              <a:t>heat</a:t>
            </a:r>
            <a:r>
              <a:rPr lang="de-DE" sz="2000" dirty="0" smtClean="0"/>
              <a:t> </a:t>
            </a:r>
            <a:r>
              <a:rPr lang="de-DE" sz="2000" dirty="0" err="1" smtClean="0"/>
              <a:t>flux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dominant </a:t>
            </a:r>
            <a:r>
              <a:rPr lang="de-DE" sz="2000" dirty="0" err="1" smtClean="0"/>
              <a:t>contribution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cooling</a:t>
            </a:r>
            <a:r>
              <a:rPr lang="de-DE" sz="2000" dirty="0" smtClean="0"/>
              <a:t> in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entire</a:t>
            </a:r>
            <a:r>
              <a:rPr lang="de-DE" sz="2000" dirty="0" smtClean="0"/>
              <a:t> </a:t>
            </a:r>
            <a:r>
              <a:rPr lang="de-DE" sz="2000" dirty="0" err="1" smtClean="0"/>
              <a:t>equatorial</a:t>
            </a:r>
            <a:r>
              <a:rPr lang="de-DE" sz="2000" dirty="0" smtClean="0"/>
              <a:t> ACT </a:t>
            </a:r>
            <a:r>
              <a:rPr lang="de-DE" sz="2000" dirty="0" err="1" smtClean="0"/>
              <a:t>region</a:t>
            </a:r>
            <a:r>
              <a:rPr lang="de-DE" sz="2000" dirty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a </a:t>
            </a:r>
            <a:r>
              <a:rPr lang="de-DE" sz="2000" dirty="0" err="1" smtClean="0"/>
              <a:t>negegible</a:t>
            </a:r>
            <a:r>
              <a:rPr lang="de-DE" sz="2000" dirty="0" smtClean="0"/>
              <a:t> </a:t>
            </a:r>
            <a:r>
              <a:rPr lang="de-DE" sz="2000" dirty="0" err="1" smtClean="0"/>
              <a:t>contribution</a:t>
            </a:r>
            <a:r>
              <a:rPr lang="de-DE" sz="2000" dirty="0" smtClean="0"/>
              <a:t> 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cooling</a:t>
            </a:r>
            <a:r>
              <a:rPr lang="de-DE" sz="2000" dirty="0" smtClean="0"/>
              <a:t> in </a:t>
            </a:r>
            <a:r>
              <a:rPr lang="de-DE" sz="2000" dirty="0" err="1" smtClean="0"/>
              <a:t>the</a:t>
            </a:r>
            <a:r>
              <a:rPr lang="de-DE" sz="2000" dirty="0" smtClean="0"/>
              <a:t> southern ACT</a:t>
            </a:r>
          </a:p>
          <a:p>
            <a:pPr marL="285750" indent="-285750">
              <a:buFont typeface="Arial" pitchFamily="34" charset="0"/>
              <a:buChar char="•"/>
            </a:pPr>
            <a:endParaRPr lang="de-DE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de-DE" sz="2000" dirty="0" smtClean="0"/>
              <a:t>A </a:t>
            </a:r>
            <a:r>
              <a:rPr lang="de-DE" sz="2000" dirty="0" err="1" smtClean="0"/>
              <a:t>new</a:t>
            </a:r>
            <a:r>
              <a:rPr lang="de-DE" sz="2000" dirty="0" smtClean="0"/>
              <a:t> </a:t>
            </a:r>
            <a:r>
              <a:rPr lang="de-DE" sz="2000" dirty="0" err="1" smtClean="0"/>
              <a:t>parametrization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proposed</a:t>
            </a:r>
            <a:r>
              <a:rPr lang="de-DE" sz="2000" dirty="0" smtClean="0"/>
              <a:t>, </a:t>
            </a:r>
            <a:r>
              <a:rPr lang="de-DE" sz="2000" dirty="0" err="1" smtClean="0"/>
              <a:t>which</a:t>
            </a:r>
            <a:r>
              <a:rPr lang="de-DE" sz="2000" dirty="0" smtClean="0"/>
              <a:t> </a:t>
            </a:r>
            <a:r>
              <a:rPr lang="de-DE" sz="2000" dirty="0" err="1" smtClean="0"/>
              <a:t>seems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provide</a:t>
            </a:r>
            <a:r>
              <a:rPr lang="de-DE" sz="2000" dirty="0" smtClean="0"/>
              <a:t> plausible </a:t>
            </a:r>
            <a:r>
              <a:rPr lang="de-DE" sz="2000" dirty="0" err="1" smtClean="0"/>
              <a:t>estimates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diapycnal</a:t>
            </a:r>
            <a:r>
              <a:rPr lang="de-DE" sz="2000" dirty="0" smtClean="0"/>
              <a:t> </a:t>
            </a:r>
            <a:r>
              <a:rPr lang="de-DE" sz="2000" dirty="0" err="1" smtClean="0"/>
              <a:t>heat</a:t>
            </a:r>
            <a:r>
              <a:rPr lang="de-DE" sz="2000" dirty="0" smtClean="0"/>
              <a:t> </a:t>
            </a:r>
            <a:r>
              <a:rPr lang="de-DE" sz="2000" dirty="0" err="1" smtClean="0"/>
              <a:t>loss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 ML </a:t>
            </a:r>
            <a:r>
              <a:rPr lang="de-DE" sz="2000" dirty="0" err="1" smtClean="0"/>
              <a:t>using</a:t>
            </a:r>
            <a:r>
              <a:rPr lang="de-DE" sz="2000" dirty="0" smtClean="0"/>
              <a:t> </a:t>
            </a:r>
            <a:r>
              <a:rPr lang="de-DE" sz="2000" dirty="0" err="1" smtClean="0"/>
              <a:t>only</a:t>
            </a:r>
            <a:r>
              <a:rPr lang="de-DE" sz="2000" dirty="0" smtClean="0"/>
              <a:t> </a:t>
            </a:r>
            <a:r>
              <a:rPr lang="de-DE" sz="2000" dirty="0" err="1" smtClean="0"/>
              <a:t>observations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Pirata</a:t>
            </a:r>
            <a:r>
              <a:rPr lang="de-DE" sz="2000" dirty="0" smtClean="0"/>
              <a:t> </a:t>
            </a:r>
            <a:r>
              <a:rPr lang="de-DE" sz="2000" dirty="0" err="1" smtClean="0"/>
              <a:t>buoy</a:t>
            </a:r>
            <a:endParaRPr lang="de-DE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de-DE" sz="2000" dirty="0"/>
          </a:p>
          <a:p>
            <a:endParaRPr lang="de-DE" sz="2000" dirty="0" smtClean="0"/>
          </a:p>
          <a:p>
            <a:endParaRPr lang="de-DE" sz="2000" dirty="0"/>
          </a:p>
          <a:p>
            <a:pPr marL="285750" indent="-285750">
              <a:buFont typeface="Arial" pitchFamily="34" charset="0"/>
              <a:buChar char="•"/>
            </a:pPr>
            <a:endParaRPr lang="de-DE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sz="2000" dirty="0" smtClean="0"/>
              <a:t>The </a:t>
            </a:r>
            <a:r>
              <a:rPr lang="de-DE" sz="2000" dirty="0" err="1" smtClean="0"/>
              <a:t>new</a:t>
            </a:r>
            <a:r>
              <a:rPr lang="de-DE" sz="2000" dirty="0" smtClean="0"/>
              <a:t> </a:t>
            </a:r>
            <a:r>
              <a:rPr lang="de-DE" sz="2000" dirty="0" err="1" smtClean="0"/>
              <a:t>parametrization</a:t>
            </a:r>
            <a:r>
              <a:rPr lang="de-DE" sz="2000" dirty="0" smtClean="0"/>
              <a:t> </a:t>
            </a:r>
            <a:r>
              <a:rPr lang="de-DE" sz="2000" dirty="0" err="1" smtClean="0"/>
              <a:t>has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further</a:t>
            </a:r>
            <a:r>
              <a:rPr lang="de-DE" sz="2000" dirty="0" smtClean="0"/>
              <a:t> </a:t>
            </a:r>
            <a:r>
              <a:rPr lang="de-DE" sz="2000" dirty="0" err="1" smtClean="0"/>
              <a:t>tested</a:t>
            </a:r>
            <a:endParaRPr lang="de-DE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sz="2000" dirty="0" smtClean="0"/>
              <a:t>Individual </a:t>
            </a:r>
            <a:r>
              <a:rPr lang="de-DE" sz="2000" dirty="0" err="1" smtClean="0"/>
              <a:t>contributions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ML </a:t>
            </a:r>
            <a:r>
              <a:rPr lang="de-DE" sz="2000" dirty="0" err="1" smtClean="0"/>
              <a:t>heat</a:t>
            </a:r>
            <a:r>
              <a:rPr lang="de-DE" sz="2000" dirty="0" smtClean="0"/>
              <a:t> </a:t>
            </a:r>
            <a:r>
              <a:rPr lang="de-DE" sz="2000" dirty="0" err="1" smtClean="0"/>
              <a:t>budget</a:t>
            </a:r>
            <a:r>
              <a:rPr lang="de-DE" sz="2000" dirty="0" smtClean="0"/>
              <a:t> </a:t>
            </a:r>
            <a:r>
              <a:rPr lang="de-DE" sz="2000" dirty="0" err="1" smtClean="0"/>
              <a:t>at</a:t>
            </a:r>
            <a:r>
              <a:rPr lang="de-DE" sz="2000" dirty="0" smtClean="0"/>
              <a:t> 23°W </a:t>
            </a:r>
            <a:r>
              <a:rPr lang="de-DE" sz="2000" dirty="0" err="1" smtClean="0"/>
              <a:t>need</a:t>
            </a:r>
            <a:r>
              <a:rPr lang="de-DE" sz="2000" dirty="0" smtClean="0"/>
              <a:t> </a:t>
            </a:r>
            <a:r>
              <a:rPr lang="de-DE" sz="2000" dirty="0" err="1" smtClean="0"/>
              <a:t>clarification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8214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627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476672"/>
          </a:xfrm>
        </p:spPr>
        <p:txBody>
          <a:bodyPr>
            <a:normAutofit/>
          </a:bodyPr>
          <a:lstStyle/>
          <a:p>
            <a:r>
              <a:rPr lang="de-DE" sz="2400" dirty="0" err="1" smtClean="0"/>
              <a:t>Parametrization</a:t>
            </a:r>
            <a:endParaRPr lang="de-DE" sz="2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130" y="764704"/>
            <a:ext cx="6128222" cy="477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1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648"/>
            <a:ext cx="8229600" cy="490066"/>
          </a:xfrm>
        </p:spPr>
        <p:txBody>
          <a:bodyPr/>
          <a:lstStyle/>
          <a:p>
            <a:r>
              <a:rPr lang="de-DE" sz="2400" dirty="0" err="1" smtClean="0"/>
              <a:t>Parametrization</a:t>
            </a:r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67544" y="980728"/>
                <a:ext cx="8291264" cy="5688632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de-DE" sz="2000" dirty="0" smtClean="0"/>
                  <a:t>Existing </a:t>
                </a:r>
                <a:r>
                  <a:rPr lang="de-DE" sz="2000" dirty="0" err="1" smtClean="0"/>
                  <a:t>parametrization</a:t>
                </a:r>
                <a:r>
                  <a:rPr lang="de-DE" sz="2000" dirty="0"/>
                  <a:t> </a:t>
                </a:r>
                <a:r>
                  <a:rPr lang="de-DE" sz="2000" dirty="0" err="1" smtClean="0"/>
                  <a:t>schemes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for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the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equatorial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region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are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based</a:t>
                </a:r>
                <a:r>
                  <a:rPr lang="de-DE" sz="2000" dirty="0" smtClean="0"/>
                  <a:t> on a simple </a:t>
                </a:r>
                <a:r>
                  <a:rPr lang="de-DE" sz="2000" dirty="0" err="1" smtClean="0"/>
                  <a:t>Ri</a:t>
                </a:r>
                <a:r>
                  <a:rPr lang="de-DE" sz="2000" dirty="0" smtClean="0"/>
                  <a:t> (N²/S²) </a:t>
                </a:r>
                <a:r>
                  <a:rPr lang="de-DE" sz="2000" dirty="0" err="1" smtClean="0"/>
                  <a:t>dependence</a:t>
                </a:r>
                <a:r>
                  <a:rPr lang="de-DE" sz="2000" dirty="0" smtClean="0"/>
                  <a:t>:</a:t>
                </a:r>
              </a:p>
              <a:p>
                <a:pPr marL="0" indent="0">
                  <a:buNone/>
                </a:pPr>
                <a:endParaRPr lang="de-DE" sz="2000" dirty="0" smtClean="0"/>
              </a:p>
              <a:p>
                <a:r>
                  <a:rPr lang="de-DE" sz="1800" dirty="0" err="1" smtClean="0"/>
                  <a:t>Pacanowski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and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Philander</a:t>
                </a:r>
                <a:r>
                  <a:rPr lang="de-DE" sz="1800" dirty="0" smtClean="0"/>
                  <a:t> 1981		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/>
                      </a:rPr>
                      <m:t>𝐾</m:t>
                    </m:r>
                    <m:r>
                      <a:rPr lang="de-DE" sz="18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de-DE" sz="1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DE" sz="1800" b="0" i="1" smtClean="0">
                            <a:latin typeface="Cambria Math"/>
                            <a:ea typeface="Cambria Math"/>
                          </a:rPr>
                          <m:t>𝜐</m:t>
                        </m:r>
                      </m:num>
                      <m:den>
                        <m:sSup>
                          <m:sSupPr>
                            <m:ctrlPr>
                              <a:rPr lang="de-DE" sz="1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sz="1800" b="0" i="1" smtClean="0">
                                <a:latin typeface="Cambria Math"/>
                              </a:rPr>
                              <m:t>(1+</m:t>
                            </m:r>
                            <m:r>
                              <a:rPr lang="de-DE" sz="1800" b="0" i="1" smtClean="0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  <m:r>
                              <a:rPr lang="de-DE" sz="1800" b="0" i="1" smtClean="0">
                                <a:latin typeface="Cambria Math"/>
                                <a:ea typeface="Cambria Math"/>
                              </a:rPr>
                              <m:t>𝑅𝑖</m:t>
                            </m:r>
                            <m:r>
                              <a:rPr lang="de-DE" sz="1800" b="0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de-DE" sz="1800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de-DE" sz="1800" b="0" i="1" smtClean="0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de-DE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de-DE" sz="1800" b="0" i="1" smtClean="0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endParaRPr lang="de-DE" sz="1800" dirty="0" smtClean="0"/>
              </a:p>
              <a:p>
                <a:endParaRPr lang="de-DE" sz="1800" dirty="0" smtClean="0"/>
              </a:p>
              <a:p>
                <a:r>
                  <a:rPr lang="de-DE" sz="1800" dirty="0"/>
                  <a:t>Peters 1988 (2 different </a:t>
                </a:r>
                <a:r>
                  <a:rPr lang="de-DE" sz="1800" dirty="0" err="1" smtClean="0"/>
                  <a:t>formulations</a:t>
                </a:r>
                <a:r>
                  <a:rPr lang="de-DE" sz="1800" dirty="0" smtClean="0"/>
                  <a:t>)		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/>
                      </a:rPr>
                      <m:t>𝐾</m:t>
                    </m:r>
                    <m:r>
                      <a:rPr lang="de-DE" sz="1800" b="0" i="1" smtClean="0">
                        <a:latin typeface="Cambria Math"/>
                      </a:rPr>
                      <m:t>=</m:t>
                    </m:r>
                    <m:r>
                      <a:rPr lang="de-DE" sz="1800" b="0" i="1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de-DE" sz="1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sz="1800" b="0" i="1" smtClean="0">
                            <a:latin typeface="Cambria Math"/>
                          </a:rPr>
                          <m:t>𝑅𝑖</m:t>
                        </m:r>
                      </m:e>
                      <m:sup>
                        <m:r>
                          <a:rPr lang="de-DE" sz="1800" b="0" i="1" smtClean="0">
                            <a:latin typeface="Cambria Math"/>
                          </a:rPr>
                          <m:t>𝑏</m:t>
                        </m:r>
                      </m:sup>
                    </m:sSup>
                    <m:r>
                      <a:rPr lang="de-DE" sz="1800" b="0" i="1" smtClean="0">
                        <a:latin typeface="Cambria Math"/>
                      </a:rPr>
                      <m:t>,  </m:t>
                    </m:r>
                    <m:r>
                      <a:rPr lang="de-DE" sz="1800" b="0" i="1" smtClean="0">
                        <a:latin typeface="Cambria Math"/>
                      </a:rPr>
                      <m:t>𝐾</m:t>
                    </m:r>
                    <m:r>
                      <a:rPr lang="de-DE" sz="1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de-DE" sz="1800" i="1">
                            <a:latin typeface="Cambria Math"/>
                            <a:ea typeface="Cambria Math"/>
                          </a:rPr>
                          <m:t>𝜐</m:t>
                        </m:r>
                      </m:num>
                      <m:den>
                        <m:sSup>
                          <m:sSupPr>
                            <m:ctrlPr>
                              <a:rPr lang="de-DE" sz="1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sz="1800" i="1">
                                <a:latin typeface="Cambria Math"/>
                              </a:rPr>
                              <m:t>(1+</m:t>
                            </m:r>
                            <m:r>
                              <a:rPr lang="de-DE" sz="1800" i="1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  <m:r>
                              <a:rPr lang="de-DE" sz="1800" i="1">
                                <a:latin typeface="Cambria Math"/>
                                <a:ea typeface="Cambria Math"/>
                              </a:rPr>
                              <m:t>𝑅𝑖</m:t>
                            </m:r>
                            <m:r>
                              <a:rPr lang="de-DE" sz="1800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de-DE" sz="1800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de-DE" sz="1800" i="1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de-DE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sz="18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de-DE" sz="1800" i="1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endParaRPr lang="de-DE" sz="1800" dirty="0" smtClean="0"/>
              </a:p>
              <a:p>
                <a:pPr marL="0" indent="0">
                  <a:buNone/>
                </a:pPr>
                <a:endParaRPr lang="de-DE" sz="1800" dirty="0" smtClean="0"/>
              </a:p>
              <a:p>
                <a:r>
                  <a:rPr lang="de-DE" sz="1800" dirty="0" smtClean="0"/>
                  <a:t>KPP (Large et al 1994)			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/>
                      </a:rPr>
                      <m:t>𝐾</m:t>
                    </m:r>
                    <m:r>
                      <a:rPr lang="de-DE" sz="1800" b="0" i="1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de-DE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de-DE" sz="18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de-DE" sz="1800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de-DE" sz="1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sz="1800" b="0" i="1" smtClean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de-DE" sz="1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sz="1800" b="0" i="1" smtClean="0">
                                <a:latin typeface="Cambria Math"/>
                              </a:rPr>
                              <m:t>1−(</m:t>
                            </m:r>
                            <m:sSub>
                              <m:sSubPr>
                                <m:ctrlPr>
                                  <a:rPr lang="de-DE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1800" b="0" i="1" smtClean="0">
                                    <a:latin typeface="Cambria Math"/>
                                  </a:rPr>
                                  <m:t>𝑅𝑖</m:t>
                                </m:r>
                                <m:r>
                                  <a:rPr lang="de-DE" sz="1800" b="0" i="1" smtClean="0">
                                    <a:latin typeface="Cambria Math"/>
                                  </a:rPr>
                                  <m:t>/</m:t>
                                </m:r>
                                <m:r>
                                  <a:rPr lang="de-DE" sz="1800" i="1">
                                    <a:latin typeface="Cambria Math"/>
                                  </a:rPr>
                                  <m:t>𝑅𝑖</m:t>
                                </m:r>
                              </m:e>
                              <m:sub>
                                <m:r>
                                  <a:rPr lang="de-DE" sz="18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de-DE" sz="1800" b="0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de-DE" sz="1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de-DE" sz="18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de-DE" sz="18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de-DE" sz="1800" dirty="0" smtClean="0"/>
              </a:p>
              <a:p>
                <a:endParaRPr lang="de-DE" sz="1800" dirty="0" smtClean="0"/>
              </a:p>
              <a:p>
                <a:r>
                  <a:rPr lang="de-DE" sz="1800" dirty="0" err="1" smtClean="0"/>
                  <a:t>Zaron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and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Moum</a:t>
                </a:r>
                <a:r>
                  <a:rPr lang="de-DE" sz="1800" dirty="0" smtClean="0"/>
                  <a:t> 2009 (2 different </a:t>
                </a:r>
                <a:r>
                  <a:rPr lang="de-DE" sz="1800" dirty="0" err="1" smtClean="0"/>
                  <a:t>formulations</a:t>
                </a:r>
                <a:r>
                  <a:rPr lang="de-DE" sz="1800" dirty="0" smtClean="0"/>
                  <a:t>)	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/>
                      </a:rPr>
                      <m:t>𝐾</m:t>
                    </m:r>
                    <m:r>
                      <a:rPr lang="de-DE" sz="1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18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e-DE" sz="1800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de-DE" sz="1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de-DE" sz="18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sz="1800" i="1"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de-DE" sz="1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de-DE" sz="1800" b="0" i="1" smtClean="0">
                            <a:latin typeface="Cambria Math"/>
                          </a:rPr>
                          <m:t>𝑆</m:t>
                        </m:r>
                      </m:den>
                    </m:f>
                    <m:r>
                      <a:rPr lang="de-DE" sz="1800" b="0" i="1" smtClean="0">
                        <a:latin typeface="Cambria Math"/>
                        <a:ea typeface="Cambria Math"/>
                      </a:rPr>
                      <m:t>𝜙</m:t>
                    </m:r>
                    <m:r>
                      <a:rPr lang="de-DE" sz="1800" b="0" i="1" smtClean="0">
                        <a:latin typeface="Cambria Math"/>
                        <a:ea typeface="Cambria Math"/>
                      </a:rPr>
                      <m:t> (</m:t>
                    </m:r>
                    <m:r>
                      <a:rPr lang="de-DE" sz="1800" b="0" i="1" smtClean="0">
                        <a:latin typeface="Cambria Math"/>
                        <a:ea typeface="Cambria Math"/>
                      </a:rPr>
                      <m:t>𝑅𝑖</m:t>
                    </m:r>
                    <m:r>
                      <a:rPr lang="de-DE" sz="18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de-DE" sz="1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800" i="1" smtClean="0">
                              <a:latin typeface="Cambria Math"/>
                              <a:ea typeface="Cambria Math"/>
                            </a:rPr>
                            <m:t>𝜙</m:t>
                          </m:r>
                        </m:e>
                        <m:sub>
                          <m:r>
                            <a:rPr lang="de-DE" sz="1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e-DE" sz="1800" b="0" i="1" smtClean="0">
                          <a:latin typeface="Cambria Math"/>
                        </a:rPr>
                        <m:t>=</m:t>
                      </m:r>
                      <m:r>
                        <a:rPr lang="de-DE" sz="1800" b="0" i="1" smtClean="0">
                          <a:latin typeface="Cambria Math"/>
                        </a:rPr>
                        <m:t>𝑎</m:t>
                      </m:r>
                      <m:r>
                        <a:rPr lang="de-DE" sz="18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de-DE" sz="1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1800" b="0" i="1" smtClean="0">
                              <a:latin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de-DE" sz="1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0" i="1" smtClean="0">
                                      <a:latin typeface="Cambria Math"/>
                                    </a:rPr>
                                    <m:t>𝑅𝑖</m:t>
                                  </m:r>
                                </m:e>
                                <m:sub>
                                  <m:r>
                                    <a:rPr lang="de-DE" sz="18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sz="1800" b="0" i="1" smtClean="0">
                                  <a:latin typeface="Cambria Math"/>
                                </a:rPr>
                                <m:t>𝑅𝑖</m:t>
                              </m:r>
                              <m:r>
                                <a:rPr lang="de-DE" sz="1800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0" i="1" smtClean="0">
                                      <a:latin typeface="Cambria Math"/>
                                    </a:rPr>
                                    <m:t>𝑅𝑖</m:t>
                                  </m:r>
                                </m:e>
                                <m:sub>
                                  <m:r>
                                    <a:rPr lang="de-DE" sz="18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de-DE" sz="18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de-DE" sz="18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p>
                      </m:sSup>
                      <m:r>
                        <a:rPr lang="de-DE" sz="1800" b="0" i="1" smtClean="0">
                          <a:latin typeface="Cambria Math"/>
                        </a:rPr>
                        <m:t>+</m:t>
                      </m:r>
                      <m:r>
                        <a:rPr lang="de-DE" sz="1800" b="0" i="1" smtClean="0">
                          <a:latin typeface="Cambria Math"/>
                        </a:rPr>
                        <m:t>𝑏</m:t>
                      </m:r>
                      <m:sSup>
                        <m:sSupPr>
                          <m:ctrlPr>
                            <a:rPr lang="de-DE" sz="1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1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sz="1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de-DE" sz="18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de-DE" sz="1800" b="0" i="1" smtClean="0">
                              <a:latin typeface="Cambria Math"/>
                              <a:ea typeface="Cambria Math"/>
                            </a:rPr>
                            <m:t>𝑅𝑖</m:t>
                          </m:r>
                        </m:sup>
                      </m:sSup>
                      <m:r>
                        <a:rPr lang="de-DE" sz="1800" b="0" i="1" smtClean="0">
                          <a:latin typeface="Cambria Math"/>
                        </a:rPr>
                        <m:t>+</m:t>
                      </m:r>
                      <m:r>
                        <a:rPr lang="de-DE" sz="1800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de-DE" sz="1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800" i="1" smtClean="0">
                              <a:latin typeface="Cambria Math"/>
                              <a:ea typeface="Cambria Math"/>
                            </a:rPr>
                            <m:t>𝜙</m:t>
                          </m:r>
                        </m:e>
                        <m:sub>
                          <m:r>
                            <a:rPr lang="de-DE" sz="1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de-DE" sz="1800" b="0" i="1" smtClean="0">
                          <a:latin typeface="Cambria Math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de-DE" sz="1800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18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de-DE" sz="18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de-DE" sz="180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800" i="1">
                                          <a:latin typeface="Cambria Math"/>
                                          <a:ea typeface="Cambria Math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de-DE" sz="1800" i="1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sub>
                                  </m:sSub>
                                </m:e>
                                <m:sub/>
                                <m:sup>
                                  <m:r>
                                    <a:rPr lang="de-DE" sz="1800" i="1">
                                      <a:latin typeface="Cambria Math"/>
                                    </a:rPr>
                                    <m:t>𝑚𝑎𝑥</m:t>
                                  </m:r>
                                </m:sup>
                              </m:sSubSup>
                              <m:r>
                                <a:rPr lang="de-DE" sz="1800" b="0" i="1" smtClean="0">
                                  <a:latin typeface="Cambria Math"/>
                                </a:rPr>
                                <m:t>                                   </m:t>
                              </m:r>
                              <m:r>
                                <a:rPr lang="de-DE" sz="1800" b="0" i="1" smtClean="0">
                                  <a:latin typeface="Cambria Math"/>
                                </a:rPr>
                                <m:t>𝑅𝑖</m:t>
                              </m:r>
                              <m:r>
                                <a:rPr lang="de-DE" sz="1800" b="0" i="1" smtClean="0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de-DE" sz="1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0" i="1" smtClean="0">
                                      <a:latin typeface="Cambria Math"/>
                                      <a:ea typeface="Cambria Math"/>
                                    </a:rPr>
                                    <m:t>𝑅𝑖</m:t>
                                  </m:r>
                                </m:e>
                                <m:sub>
                                  <m:r>
                                    <a:rPr lang="de-DE" sz="18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l-GR" sz="1800" b="0" i="1" smtClean="0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l-GR" sz="1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1800" b="0" i="1" smtClean="0">
                                      <a:latin typeface="Cambria Math"/>
                                      <a:ea typeface="Cambria Math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l-GR" sz="1800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de-DE" sz="1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800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de-DE" sz="1800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de-DE" sz="1800" b="0" i="1" smtClean="0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  <m:r>
                                    <a:rPr lang="de-DE" sz="1800" b="0" i="1" smtClean="0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de-DE" sz="1800" b="0" i="1" smtClean="0">
                                      <a:latin typeface="Cambria Math"/>
                                      <a:ea typeface="Cambria Math"/>
                                    </a:rPr>
                                    <m:t>𝑅𝑖</m:t>
                                  </m:r>
                                  <m:r>
                                    <a:rPr lang="de-DE" sz="1800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de-DE" sz="18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800" b="0" i="1" smtClean="0">
                                          <a:latin typeface="Cambria Math"/>
                                          <a:ea typeface="Cambria Math"/>
                                        </a:rPr>
                                        <m:t>𝑅𝑖</m:t>
                                      </m:r>
                                    </m:e>
                                    <m:sub>
                                      <m:r>
                                        <a:rPr lang="de-DE" sz="18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de-DE" sz="1800" b="0" i="1" smtClean="0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de-DE" sz="1800" b="0" i="1" smtClean="0">
                                  <a:latin typeface="Cambria Math"/>
                                  <a:ea typeface="Cambria Math"/>
                                </a:rPr>
                                <m:t>+ </m:t>
                              </m:r>
                              <m:sSub>
                                <m:sSubPr>
                                  <m:ctrlPr>
                                    <a:rPr lang="de-DE" sz="1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sSubSup>
                                    <m:sSubSupPr>
                                      <m:ctrlPr>
                                        <a:rPr lang="de-DE" sz="1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1800" i="1">
                                          <a:latin typeface="Cambria Math"/>
                                          <a:ea typeface="Cambria Math"/>
                                        </a:rPr>
                                        <m:t>𝜙</m:t>
                                      </m:r>
                                    </m:e>
                                    <m:sub/>
                                    <m:sup>
                                      <m:r>
                                        <a:rPr lang="de-DE" sz="1800" i="1">
                                          <a:latin typeface="Cambria Math"/>
                                          <a:ea typeface="Cambria Math"/>
                                        </a:rPr>
                                        <m:t>𝑤</m:t>
                                      </m:r>
                                    </m:sup>
                                  </m:sSubSup>
                                </m:e>
                                <m:sub>
                                  <m:r>
                                    <a:rPr lang="de-DE" sz="1800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sub>
                              </m:sSub>
                              <m:r>
                                <a:rPr lang="de-DE" sz="1800" b="0" i="1" smtClean="0">
                                  <a:latin typeface="Cambria Math"/>
                                  <a:ea typeface="Cambria Math"/>
                                </a:rPr>
                                <m:t>        </m:t>
                              </m:r>
                              <m:r>
                                <a:rPr lang="de-DE" sz="1800" b="0" i="1" smtClean="0">
                                  <a:latin typeface="Cambria Math"/>
                                  <a:ea typeface="Cambria Math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de-DE" sz="1800" dirty="0" smtClean="0"/>
              </a:p>
              <a:p>
                <a:endParaRPr lang="de-DE" sz="1800" dirty="0" smtClean="0"/>
              </a:p>
              <a:p>
                <a:endParaRPr lang="de-DE" sz="1800" dirty="0"/>
              </a:p>
              <a:p>
                <a:r>
                  <a:rPr lang="de-DE" sz="1800" dirty="0" err="1" smtClean="0"/>
                  <a:t>Propose</a:t>
                </a:r>
                <a:r>
                  <a:rPr lang="de-DE" sz="1800" dirty="0" smtClean="0"/>
                  <a:t> a simple </a:t>
                </a:r>
                <a:r>
                  <a:rPr lang="de-DE" sz="1800" dirty="0" err="1" smtClean="0"/>
                  <a:t>dependence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fitted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to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the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observational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data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of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this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study</a:t>
                </a:r>
                <a:r>
                  <a:rPr lang="de-DE" sz="1800" dirty="0" smtClean="0"/>
                  <a:t>     </a:t>
                </a:r>
                <a14:m>
                  <m:oMath xmlns:m="http://schemas.openxmlformats.org/officeDocument/2006/math">
                    <m:r>
                      <a:rPr lang="de-DE" sz="1800" i="1">
                        <a:latin typeface="Cambria Math"/>
                      </a:rPr>
                      <m:t>𝐾</m:t>
                    </m:r>
                    <m:r>
                      <a:rPr lang="de-DE" sz="1800" i="1">
                        <a:latin typeface="Cambria Math"/>
                      </a:rPr>
                      <m:t>=</m:t>
                    </m:r>
                    <m:r>
                      <a:rPr lang="de-DE" sz="1800" i="1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de-DE" sz="1800" i="1">
                            <a:latin typeface="Cambria Math"/>
                          </a:rPr>
                        </m:ctrlPr>
                      </m:sSupPr>
                      <m:e>
                        <m:r>
                          <a:rPr lang="de-DE" sz="1800" i="1">
                            <a:latin typeface="Cambria Math"/>
                          </a:rPr>
                          <m:t>𝑅𝑖</m:t>
                        </m:r>
                      </m:e>
                      <m:sup>
                        <m:r>
                          <a:rPr lang="de-DE" sz="1800" i="1">
                            <a:latin typeface="Cambria Math"/>
                          </a:rPr>
                          <m:t>𝑏</m:t>
                        </m:r>
                      </m:sup>
                    </m:sSup>
                  </m:oMath>
                </a14:m>
                <a:endParaRPr lang="de-DE" sz="1800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67544" y="980728"/>
                <a:ext cx="8291264" cy="5688632"/>
              </a:xfrm>
              <a:blipFill rotWithShape="1">
                <a:blip r:embed="rId2"/>
                <a:stretch>
                  <a:fillRect l="-735" t="-107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730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0968"/>
            <a:ext cx="6012160" cy="222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/>
          <p:cNvSpPr txBox="1"/>
          <p:nvPr/>
        </p:nvSpPr>
        <p:spPr>
          <a:xfrm>
            <a:off x="251520" y="5445224"/>
            <a:ext cx="1907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cs typeface="Arial" pitchFamily="34" charset="0"/>
              </a:rPr>
              <a:t>Foltz</a:t>
            </a:r>
            <a:r>
              <a:rPr lang="de-DE" sz="1600" dirty="0" smtClean="0">
                <a:cs typeface="Arial" pitchFamily="34" charset="0"/>
              </a:rPr>
              <a:t> et. al 2003</a:t>
            </a:r>
            <a:endParaRPr lang="de-DE" sz="1600" dirty="0">
              <a:cs typeface="Arial" pitchFamily="34" charset="0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-1404664" y="0"/>
            <a:ext cx="8229600" cy="83671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pitchFamily="34" charset="0"/>
              </a:rPr>
              <a:t>Motivation: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pitchFamily="34" charset="0"/>
              </a:rPr>
              <a:t>mixed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pitchFamily="34" charset="0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pitchFamily="34" charset="0"/>
              </a:rPr>
              <a:t>layer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pitchFamily="34" charset="0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pitchFamily="34" charset="0"/>
              </a:rPr>
              <a:t>heat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pitchFamily="34" charset="0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pitchFamily="34" charset="0"/>
              </a:rPr>
              <a:t>balance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084168" y="2420888"/>
            <a:ext cx="27363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err="1" smtClean="0">
                <a:cs typeface="Arial" pitchFamily="34" charset="0"/>
              </a:rPr>
              <a:t>Contributions</a:t>
            </a:r>
            <a:r>
              <a:rPr lang="de-DE" u="sng" dirty="0" smtClean="0">
                <a:cs typeface="Arial" pitchFamily="34" charset="0"/>
              </a:rPr>
              <a:t> </a:t>
            </a:r>
            <a:r>
              <a:rPr lang="de-DE" u="sng" dirty="0" err="1" smtClean="0">
                <a:cs typeface="Arial" pitchFamily="34" charset="0"/>
              </a:rPr>
              <a:t>to</a:t>
            </a:r>
            <a:r>
              <a:rPr lang="de-DE" u="sng" dirty="0" smtClean="0">
                <a:cs typeface="Arial" pitchFamily="34" charset="0"/>
              </a:rPr>
              <a:t> residual:</a:t>
            </a:r>
          </a:p>
          <a:p>
            <a:endParaRPr lang="de-DE" u="sng" dirty="0" smtClean="0"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under-estimation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of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entrainment</a:t>
            </a:r>
            <a:r>
              <a:rPr lang="de-DE" dirty="0" smtClean="0">
                <a:cs typeface="Arial" pitchFamily="34" charset="0"/>
              </a:rPr>
              <a:t> due </a:t>
            </a:r>
            <a:r>
              <a:rPr lang="de-DE" dirty="0" err="1" smtClean="0">
                <a:cs typeface="Arial" pitchFamily="34" charset="0"/>
              </a:rPr>
              <a:t>to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coarse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drifter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climatology</a:t>
            </a:r>
            <a:endParaRPr lang="de-DE" dirty="0" smtClean="0">
              <a:cs typeface="Arial" pitchFamily="34" charset="0"/>
            </a:endParaRPr>
          </a:p>
          <a:p>
            <a:endParaRPr lang="de-DE" dirty="0" smtClean="0"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under-estimation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of</a:t>
            </a:r>
            <a:r>
              <a:rPr lang="de-DE" dirty="0">
                <a:cs typeface="Arial" pitchFamily="34" charset="0"/>
              </a:rPr>
              <a:t> latent </a:t>
            </a:r>
            <a:r>
              <a:rPr lang="de-DE" dirty="0" err="1">
                <a:cs typeface="Arial" pitchFamily="34" charset="0"/>
              </a:rPr>
              <a:t>heat</a:t>
            </a:r>
            <a:r>
              <a:rPr lang="de-DE" dirty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flux</a:t>
            </a:r>
            <a:r>
              <a:rPr lang="de-DE" dirty="0" smtClean="0">
                <a:cs typeface="Arial" pitchFamily="34" charset="0"/>
              </a:rPr>
              <a:t> due </a:t>
            </a:r>
            <a:r>
              <a:rPr lang="de-DE" dirty="0" err="1" smtClean="0">
                <a:cs typeface="Arial" pitchFamily="34" charset="0"/>
              </a:rPr>
              <a:t>to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>
                <a:cs typeface="Arial" pitchFamily="34" charset="0"/>
              </a:rPr>
              <a:t>b</a:t>
            </a:r>
            <a:r>
              <a:rPr lang="de-DE" dirty="0" err="1" smtClean="0">
                <a:cs typeface="Arial" pitchFamily="34" charset="0"/>
              </a:rPr>
              <a:t>ad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data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coverage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for</a:t>
            </a:r>
            <a:r>
              <a:rPr lang="de-DE" dirty="0" smtClean="0">
                <a:cs typeface="Arial" pitchFamily="34" charset="0"/>
              </a:rPr>
              <a:t> relative </a:t>
            </a:r>
            <a:r>
              <a:rPr lang="de-DE" dirty="0" err="1" smtClean="0">
                <a:cs typeface="Arial" pitchFamily="34" charset="0"/>
              </a:rPr>
              <a:t>humidity</a:t>
            </a:r>
            <a:endParaRPr lang="de-DE" dirty="0" smtClean="0">
              <a:cs typeface="Arial" pitchFamily="34" charset="0"/>
            </a:endParaRPr>
          </a:p>
          <a:p>
            <a:endParaRPr lang="de-DE" dirty="0" smtClean="0"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Neglection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of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diapycnal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heat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flux</a:t>
            </a:r>
            <a:r>
              <a:rPr lang="de-DE" dirty="0">
                <a:cs typeface="Arial" pitchFamily="34" charset="0"/>
              </a:rPr>
              <a:t> out </a:t>
            </a:r>
            <a:r>
              <a:rPr lang="de-DE" dirty="0" err="1">
                <a:cs typeface="Arial" pitchFamily="34" charset="0"/>
              </a:rPr>
              <a:t>of</a:t>
            </a:r>
            <a:r>
              <a:rPr lang="de-DE" dirty="0">
                <a:cs typeface="Arial" pitchFamily="34" charset="0"/>
              </a:rPr>
              <a:t> </a:t>
            </a:r>
            <a:r>
              <a:rPr lang="de-DE" dirty="0" err="1">
                <a:cs typeface="Arial" pitchFamily="34" charset="0"/>
              </a:rPr>
              <a:t>the</a:t>
            </a:r>
            <a:r>
              <a:rPr lang="de-DE" dirty="0">
                <a:cs typeface="Arial" pitchFamily="34" charset="0"/>
              </a:rPr>
              <a:t> </a:t>
            </a:r>
            <a:r>
              <a:rPr lang="de-DE" dirty="0" smtClean="0">
                <a:cs typeface="Arial" pitchFamily="34" charset="0"/>
              </a:rPr>
              <a:t>ML</a:t>
            </a:r>
            <a:endParaRPr lang="de-DE" dirty="0" smtClean="0"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0688"/>
            <a:ext cx="599733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639" y="44624"/>
            <a:ext cx="3740872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3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0968"/>
            <a:ext cx="6012160" cy="222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/>
          <p:cNvSpPr txBox="1"/>
          <p:nvPr/>
        </p:nvSpPr>
        <p:spPr>
          <a:xfrm>
            <a:off x="251520" y="5445224"/>
            <a:ext cx="1907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cs typeface="Arial" pitchFamily="34" charset="0"/>
              </a:rPr>
              <a:t>Foltz</a:t>
            </a:r>
            <a:r>
              <a:rPr lang="de-DE" sz="1600" dirty="0" smtClean="0">
                <a:cs typeface="Arial" pitchFamily="34" charset="0"/>
              </a:rPr>
              <a:t> et. al 2003</a:t>
            </a:r>
            <a:endParaRPr lang="de-DE" sz="1600" dirty="0">
              <a:cs typeface="Arial" pitchFamily="34" charset="0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-1404664" y="0"/>
            <a:ext cx="8229600" cy="83671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pitchFamily="34" charset="0"/>
              </a:rPr>
              <a:t>Motivation: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pitchFamily="34" charset="0"/>
              </a:rPr>
              <a:t>mixed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pitchFamily="34" charset="0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pitchFamily="34" charset="0"/>
              </a:rPr>
              <a:t>layer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pitchFamily="34" charset="0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pitchFamily="34" charset="0"/>
              </a:rPr>
              <a:t>heat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pitchFamily="34" charset="0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pitchFamily="34" charset="0"/>
              </a:rPr>
              <a:t>balance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084168" y="2420888"/>
            <a:ext cx="27363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err="1" smtClean="0">
                <a:cs typeface="Arial" pitchFamily="34" charset="0"/>
              </a:rPr>
              <a:t>Contributions</a:t>
            </a:r>
            <a:r>
              <a:rPr lang="de-DE" u="sng" dirty="0" smtClean="0">
                <a:cs typeface="Arial" pitchFamily="34" charset="0"/>
              </a:rPr>
              <a:t> </a:t>
            </a:r>
            <a:r>
              <a:rPr lang="de-DE" u="sng" dirty="0" err="1" smtClean="0">
                <a:cs typeface="Arial" pitchFamily="34" charset="0"/>
              </a:rPr>
              <a:t>to</a:t>
            </a:r>
            <a:r>
              <a:rPr lang="de-DE" u="sng" dirty="0" smtClean="0">
                <a:cs typeface="Arial" pitchFamily="34" charset="0"/>
              </a:rPr>
              <a:t> residual:</a:t>
            </a:r>
          </a:p>
          <a:p>
            <a:endParaRPr lang="de-DE" u="sng" dirty="0" smtClean="0">
              <a:solidFill>
                <a:schemeClr val="bg1">
                  <a:lumMod val="75000"/>
                </a:schemeClr>
              </a:solidFill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under-estimation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of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entrainment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 due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to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coarse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drifter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climatology</a:t>
            </a:r>
            <a:endParaRPr lang="de-DE" dirty="0" smtClean="0">
              <a:solidFill>
                <a:schemeClr val="bg1">
                  <a:lumMod val="75000"/>
                </a:schemeClr>
              </a:solidFill>
              <a:cs typeface="Arial" pitchFamily="34" charset="0"/>
            </a:endParaRPr>
          </a:p>
          <a:p>
            <a:endParaRPr lang="de-DE" dirty="0" smtClean="0"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under-estimation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of</a:t>
            </a:r>
            <a:r>
              <a:rPr lang="de-DE" dirty="0">
                <a:cs typeface="Arial" pitchFamily="34" charset="0"/>
              </a:rPr>
              <a:t> latent </a:t>
            </a:r>
            <a:r>
              <a:rPr lang="de-DE" dirty="0" err="1">
                <a:cs typeface="Arial" pitchFamily="34" charset="0"/>
              </a:rPr>
              <a:t>heat</a:t>
            </a:r>
            <a:r>
              <a:rPr lang="de-DE" dirty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flux</a:t>
            </a:r>
            <a:r>
              <a:rPr lang="de-DE" dirty="0" smtClean="0">
                <a:cs typeface="Arial" pitchFamily="34" charset="0"/>
              </a:rPr>
              <a:t> due </a:t>
            </a:r>
            <a:r>
              <a:rPr lang="de-DE" dirty="0" err="1" smtClean="0">
                <a:cs typeface="Arial" pitchFamily="34" charset="0"/>
              </a:rPr>
              <a:t>to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>
                <a:cs typeface="Arial" pitchFamily="34" charset="0"/>
              </a:rPr>
              <a:t>b</a:t>
            </a:r>
            <a:r>
              <a:rPr lang="de-DE" dirty="0" err="1" smtClean="0">
                <a:cs typeface="Arial" pitchFamily="34" charset="0"/>
              </a:rPr>
              <a:t>ad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data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coverage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for</a:t>
            </a:r>
            <a:r>
              <a:rPr lang="de-DE" dirty="0" smtClean="0">
                <a:cs typeface="Arial" pitchFamily="34" charset="0"/>
              </a:rPr>
              <a:t> relative </a:t>
            </a:r>
            <a:r>
              <a:rPr lang="de-DE" dirty="0" err="1" smtClean="0">
                <a:cs typeface="Arial" pitchFamily="34" charset="0"/>
              </a:rPr>
              <a:t>humidity</a:t>
            </a:r>
            <a:endParaRPr lang="de-DE" dirty="0" smtClean="0">
              <a:cs typeface="Arial" pitchFamily="34" charset="0"/>
            </a:endParaRPr>
          </a:p>
          <a:p>
            <a:endParaRPr lang="de-DE" dirty="0" smtClean="0"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Neglection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of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diapycnal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heat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flux</a:t>
            </a:r>
            <a:r>
              <a:rPr lang="de-DE" dirty="0">
                <a:cs typeface="Arial" pitchFamily="34" charset="0"/>
              </a:rPr>
              <a:t> out </a:t>
            </a:r>
            <a:r>
              <a:rPr lang="de-DE" dirty="0" err="1">
                <a:cs typeface="Arial" pitchFamily="34" charset="0"/>
              </a:rPr>
              <a:t>of</a:t>
            </a:r>
            <a:r>
              <a:rPr lang="de-DE" dirty="0">
                <a:cs typeface="Arial" pitchFamily="34" charset="0"/>
              </a:rPr>
              <a:t> </a:t>
            </a:r>
            <a:r>
              <a:rPr lang="de-DE" dirty="0" err="1">
                <a:cs typeface="Arial" pitchFamily="34" charset="0"/>
              </a:rPr>
              <a:t>the</a:t>
            </a:r>
            <a:r>
              <a:rPr lang="de-DE" dirty="0">
                <a:cs typeface="Arial" pitchFamily="34" charset="0"/>
              </a:rPr>
              <a:t> </a:t>
            </a:r>
            <a:r>
              <a:rPr lang="de-DE" dirty="0" smtClean="0">
                <a:cs typeface="Arial" pitchFamily="34" charset="0"/>
              </a:rPr>
              <a:t>ML</a:t>
            </a:r>
            <a:endParaRPr lang="de-DE" dirty="0" smtClean="0"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0688"/>
            <a:ext cx="599733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639" y="44624"/>
            <a:ext cx="3740872" cy="165618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084168" y="2924944"/>
            <a:ext cx="3168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sz="2000" b="1" u="sng" dirty="0" err="1">
                <a:solidFill>
                  <a:srgbClr val="FF0000"/>
                </a:solidFill>
                <a:cs typeface="Arial" pitchFamily="34" charset="0"/>
              </a:rPr>
              <a:t>use</a:t>
            </a:r>
            <a:r>
              <a:rPr lang="de-DE" sz="2000" b="1" u="sng" dirty="0">
                <a:solidFill>
                  <a:srgbClr val="FF0000"/>
                </a:solidFill>
                <a:cs typeface="Arial" pitchFamily="34" charset="0"/>
              </a:rPr>
              <a:t> a </a:t>
            </a:r>
            <a:r>
              <a:rPr lang="de-DE" sz="2000" b="1" u="sng" dirty="0" err="1">
                <a:solidFill>
                  <a:srgbClr val="FF0000"/>
                </a:solidFill>
                <a:cs typeface="Arial" pitchFamily="34" charset="0"/>
              </a:rPr>
              <a:t>higher</a:t>
            </a:r>
            <a:r>
              <a:rPr lang="de-DE" sz="2000" b="1" u="sng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de-DE" sz="2000" b="1" u="sng" dirty="0" err="1">
                <a:solidFill>
                  <a:srgbClr val="FF0000"/>
                </a:solidFill>
                <a:cs typeface="Arial" pitchFamily="34" charset="0"/>
              </a:rPr>
              <a:t>resolved</a:t>
            </a:r>
            <a:r>
              <a:rPr lang="de-DE" sz="2000" b="1" u="sng" dirty="0">
                <a:solidFill>
                  <a:srgbClr val="FF0000"/>
                </a:solidFill>
                <a:cs typeface="Arial" pitchFamily="34" charset="0"/>
              </a:rPr>
              <a:t>,</a:t>
            </a:r>
          </a:p>
          <a:p>
            <a:r>
              <a:rPr lang="de-DE" sz="2000" b="1" u="sng" dirty="0" err="1">
                <a:solidFill>
                  <a:srgbClr val="FF0000"/>
                </a:solidFill>
                <a:cs typeface="Arial" pitchFamily="34" charset="0"/>
              </a:rPr>
              <a:t>more</a:t>
            </a:r>
            <a:r>
              <a:rPr lang="de-DE" sz="2000" b="1" u="sng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de-DE" sz="2000" b="1" u="sng" dirty="0" err="1">
                <a:solidFill>
                  <a:srgbClr val="FF0000"/>
                </a:solidFill>
                <a:cs typeface="Arial" pitchFamily="34" charset="0"/>
              </a:rPr>
              <a:t>recent</a:t>
            </a:r>
            <a:r>
              <a:rPr lang="de-DE" sz="2000" b="1" u="sng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de-DE" sz="2000" b="1" u="sng" dirty="0" err="1">
                <a:solidFill>
                  <a:srgbClr val="FF0000"/>
                </a:solidFill>
                <a:cs typeface="Arial" pitchFamily="34" charset="0"/>
              </a:rPr>
              <a:t>drifter</a:t>
            </a:r>
            <a:r>
              <a:rPr lang="de-DE" sz="2000" b="1" u="sng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de-DE" sz="2000" b="1" u="sng" dirty="0" err="1">
                <a:solidFill>
                  <a:srgbClr val="FF0000"/>
                </a:solidFill>
                <a:cs typeface="Arial" pitchFamily="34" charset="0"/>
              </a:rPr>
              <a:t>climatology</a:t>
            </a:r>
            <a:endParaRPr lang="de-DE" sz="2000" b="1" u="sng" dirty="0">
              <a:solidFill>
                <a:srgbClr val="FF0000"/>
              </a:solidFill>
              <a:cs typeface="Arial" pitchFamily="34" charset="0"/>
            </a:endParaRP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50599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0968"/>
            <a:ext cx="6012160" cy="222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/>
          <p:cNvSpPr txBox="1"/>
          <p:nvPr/>
        </p:nvSpPr>
        <p:spPr>
          <a:xfrm>
            <a:off x="251520" y="5445224"/>
            <a:ext cx="1907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cs typeface="Arial" pitchFamily="34" charset="0"/>
              </a:rPr>
              <a:t>Foltz</a:t>
            </a:r>
            <a:r>
              <a:rPr lang="de-DE" sz="1600" dirty="0" smtClean="0">
                <a:cs typeface="Arial" pitchFamily="34" charset="0"/>
              </a:rPr>
              <a:t> et. al 2003</a:t>
            </a:r>
            <a:endParaRPr lang="de-DE" sz="1600" dirty="0">
              <a:cs typeface="Arial" pitchFamily="34" charset="0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-1404664" y="0"/>
            <a:ext cx="8229600" cy="83671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pitchFamily="34" charset="0"/>
              </a:rPr>
              <a:t>Motivation: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pitchFamily="34" charset="0"/>
              </a:rPr>
              <a:t>mixed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pitchFamily="34" charset="0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pitchFamily="34" charset="0"/>
              </a:rPr>
              <a:t>layer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pitchFamily="34" charset="0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pitchFamily="34" charset="0"/>
              </a:rPr>
              <a:t>heat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pitchFamily="34" charset="0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pitchFamily="34" charset="0"/>
              </a:rPr>
              <a:t>balance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084168" y="2420888"/>
            <a:ext cx="27363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err="1" smtClean="0">
                <a:cs typeface="Arial" pitchFamily="34" charset="0"/>
              </a:rPr>
              <a:t>Contributions</a:t>
            </a:r>
            <a:r>
              <a:rPr lang="de-DE" u="sng" dirty="0" smtClean="0">
                <a:cs typeface="Arial" pitchFamily="34" charset="0"/>
              </a:rPr>
              <a:t> </a:t>
            </a:r>
            <a:r>
              <a:rPr lang="de-DE" u="sng" dirty="0" err="1" smtClean="0">
                <a:cs typeface="Arial" pitchFamily="34" charset="0"/>
              </a:rPr>
              <a:t>to</a:t>
            </a:r>
            <a:r>
              <a:rPr lang="de-DE" u="sng" dirty="0" smtClean="0">
                <a:cs typeface="Arial" pitchFamily="34" charset="0"/>
              </a:rPr>
              <a:t> residual:</a:t>
            </a:r>
          </a:p>
          <a:p>
            <a:endParaRPr lang="de-DE" u="sng" dirty="0" smtClean="0">
              <a:solidFill>
                <a:schemeClr val="bg1">
                  <a:lumMod val="75000"/>
                </a:schemeClr>
              </a:solidFill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under-estimation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of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entrainment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 due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to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coarse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drifter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climatology</a:t>
            </a:r>
            <a:endParaRPr lang="de-DE" dirty="0" smtClean="0">
              <a:solidFill>
                <a:schemeClr val="bg1">
                  <a:lumMod val="75000"/>
                </a:schemeClr>
              </a:solidFill>
              <a:cs typeface="Arial" pitchFamily="34" charset="0"/>
            </a:endParaRPr>
          </a:p>
          <a:p>
            <a:endParaRPr lang="de-DE" dirty="0" smtClean="0">
              <a:solidFill>
                <a:schemeClr val="bg1">
                  <a:lumMod val="75000"/>
                </a:schemeClr>
              </a:solidFill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under-estimation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of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 latent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heat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flux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 due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to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b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ad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data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coverage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for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 relative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humidity</a:t>
            </a:r>
            <a:endParaRPr lang="de-DE" dirty="0" smtClean="0">
              <a:solidFill>
                <a:schemeClr val="bg1">
                  <a:lumMod val="75000"/>
                </a:schemeClr>
              </a:solidFill>
              <a:cs typeface="Arial" pitchFamily="34" charset="0"/>
            </a:endParaRPr>
          </a:p>
          <a:p>
            <a:endParaRPr lang="de-DE" dirty="0" smtClean="0"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Neglection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of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diapycnal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heat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flux</a:t>
            </a:r>
            <a:r>
              <a:rPr lang="de-DE" dirty="0">
                <a:cs typeface="Arial" pitchFamily="34" charset="0"/>
              </a:rPr>
              <a:t> out </a:t>
            </a:r>
            <a:r>
              <a:rPr lang="de-DE" dirty="0" err="1">
                <a:cs typeface="Arial" pitchFamily="34" charset="0"/>
              </a:rPr>
              <a:t>of</a:t>
            </a:r>
            <a:r>
              <a:rPr lang="de-DE" dirty="0">
                <a:cs typeface="Arial" pitchFamily="34" charset="0"/>
              </a:rPr>
              <a:t> </a:t>
            </a:r>
            <a:r>
              <a:rPr lang="de-DE" dirty="0" err="1">
                <a:cs typeface="Arial" pitchFamily="34" charset="0"/>
              </a:rPr>
              <a:t>the</a:t>
            </a:r>
            <a:r>
              <a:rPr lang="de-DE" dirty="0">
                <a:cs typeface="Arial" pitchFamily="34" charset="0"/>
              </a:rPr>
              <a:t> </a:t>
            </a:r>
            <a:r>
              <a:rPr lang="de-DE" dirty="0" smtClean="0">
                <a:cs typeface="Arial" pitchFamily="34" charset="0"/>
              </a:rPr>
              <a:t>ML</a:t>
            </a:r>
            <a:endParaRPr lang="de-DE" dirty="0" smtClean="0"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0688"/>
            <a:ext cx="599733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639" y="44624"/>
            <a:ext cx="3740872" cy="165618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084168" y="2924944"/>
            <a:ext cx="3168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sz="2000" b="1" u="sng" dirty="0" err="1">
                <a:solidFill>
                  <a:srgbClr val="FF0000"/>
                </a:solidFill>
                <a:cs typeface="Arial" pitchFamily="34" charset="0"/>
              </a:rPr>
              <a:t>use</a:t>
            </a:r>
            <a:r>
              <a:rPr lang="de-DE" sz="2000" b="1" u="sng" dirty="0">
                <a:solidFill>
                  <a:srgbClr val="FF0000"/>
                </a:solidFill>
                <a:cs typeface="Arial" pitchFamily="34" charset="0"/>
              </a:rPr>
              <a:t> a </a:t>
            </a:r>
            <a:r>
              <a:rPr lang="de-DE" sz="2000" b="1" u="sng" dirty="0" err="1">
                <a:solidFill>
                  <a:srgbClr val="FF0000"/>
                </a:solidFill>
                <a:cs typeface="Arial" pitchFamily="34" charset="0"/>
              </a:rPr>
              <a:t>higher</a:t>
            </a:r>
            <a:r>
              <a:rPr lang="de-DE" sz="2000" b="1" u="sng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de-DE" sz="2000" b="1" u="sng" dirty="0" err="1">
                <a:solidFill>
                  <a:srgbClr val="FF0000"/>
                </a:solidFill>
                <a:cs typeface="Arial" pitchFamily="34" charset="0"/>
              </a:rPr>
              <a:t>resolved</a:t>
            </a:r>
            <a:r>
              <a:rPr lang="de-DE" sz="2000" b="1" u="sng" dirty="0">
                <a:solidFill>
                  <a:srgbClr val="FF0000"/>
                </a:solidFill>
                <a:cs typeface="Arial" pitchFamily="34" charset="0"/>
              </a:rPr>
              <a:t>,</a:t>
            </a:r>
          </a:p>
          <a:p>
            <a:r>
              <a:rPr lang="de-DE" sz="2000" b="1" u="sng" dirty="0" err="1">
                <a:solidFill>
                  <a:srgbClr val="FF0000"/>
                </a:solidFill>
                <a:cs typeface="Arial" pitchFamily="34" charset="0"/>
              </a:rPr>
              <a:t>more</a:t>
            </a:r>
            <a:r>
              <a:rPr lang="de-DE" sz="2000" b="1" u="sng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de-DE" sz="2000" b="1" u="sng" dirty="0" err="1">
                <a:solidFill>
                  <a:srgbClr val="FF0000"/>
                </a:solidFill>
                <a:cs typeface="Arial" pitchFamily="34" charset="0"/>
              </a:rPr>
              <a:t>recent</a:t>
            </a:r>
            <a:r>
              <a:rPr lang="de-DE" sz="2000" b="1" u="sng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de-DE" sz="2000" b="1" u="sng" dirty="0" err="1">
                <a:solidFill>
                  <a:srgbClr val="FF0000"/>
                </a:solidFill>
                <a:cs typeface="Arial" pitchFamily="34" charset="0"/>
              </a:rPr>
              <a:t>drifter</a:t>
            </a:r>
            <a:r>
              <a:rPr lang="de-DE" sz="2000" b="1" u="sng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de-DE" sz="2000" b="1" u="sng" dirty="0" err="1">
                <a:solidFill>
                  <a:srgbClr val="FF0000"/>
                </a:solidFill>
                <a:cs typeface="Arial" pitchFamily="34" charset="0"/>
              </a:rPr>
              <a:t>climatology</a:t>
            </a:r>
            <a:endParaRPr lang="de-DE" sz="2000" b="1" u="sng" dirty="0">
              <a:solidFill>
                <a:srgbClr val="FF0000"/>
              </a:solidFill>
              <a:cs typeface="Arial" pitchFamily="34" charset="0"/>
            </a:endParaRPr>
          </a:p>
          <a:p>
            <a:endParaRPr lang="de-DE" sz="2000" dirty="0"/>
          </a:p>
        </p:txBody>
      </p:sp>
      <p:sp>
        <p:nvSpPr>
          <p:cNvPr id="10" name="Textfeld 9"/>
          <p:cNvSpPr txBox="1"/>
          <p:nvPr/>
        </p:nvSpPr>
        <p:spPr>
          <a:xfrm>
            <a:off x="6084168" y="4082881"/>
            <a:ext cx="295232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sz="2000" b="1" u="sng" dirty="0" err="1">
                <a:solidFill>
                  <a:srgbClr val="FF0000"/>
                </a:solidFill>
                <a:cs typeface="Arial" pitchFamily="34" charset="0"/>
              </a:rPr>
              <a:t>use</a:t>
            </a:r>
            <a:r>
              <a:rPr lang="de-DE" sz="2000" b="1" u="sng" dirty="0">
                <a:solidFill>
                  <a:srgbClr val="FF0000"/>
                </a:solidFill>
                <a:cs typeface="Arial" pitchFamily="34" charset="0"/>
              </a:rPr>
              <a:t> a </a:t>
            </a:r>
            <a:r>
              <a:rPr lang="de-DE" sz="2000" b="1" u="sng" dirty="0" err="1">
                <a:solidFill>
                  <a:srgbClr val="FF0000"/>
                </a:solidFill>
                <a:cs typeface="Arial" pitchFamily="34" charset="0"/>
              </a:rPr>
              <a:t>longer</a:t>
            </a:r>
            <a:r>
              <a:rPr lang="de-DE" sz="2000" b="1" u="sng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de-DE" sz="2000" b="1" u="sng" dirty="0" err="1">
                <a:solidFill>
                  <a:srgbClr val="FF0000"/>
                </a:solidFill>
                <a:cs typeface="Arial" pitchFamily="34" charset="0"/>
              </a:rPr>
              <a:t>timeseries</a:t>
            </a:r>
            <a:endParaRPr lang="de-DE" sz="2000" b="1" u="sng" dirty="0">
              <a:solidFill>
                <a:srgbClr val="FF0000"/>
              </a:solidFill>
              <a:cs typeface="Arial" pitchFamily="34" charset="0"/>
            </a:endParaRPr>
          </a:p>
          <a:p>
            <a:r>
              <a:rPr lang="de-DE" sz="2000" b="1" u="sng" dirty="0" err="1">
                <a:solidFill>
                  <a:srgbClr val="FF0000"/>
                </a:solidFill>
                <a:cs typeface="Arial" pitchFamily="34" charset="0"/>
              </a:rPr>
              <a:t>of</a:t>
            </a:r>
            <a:r>
              <a:rPr lang="de-DE" sz="2000" b="1" u="sng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de-DE" sz="2000" b="1" u="sng" dirty="0" err="1">
                <a:solidFill>
                  <a:srgbClr val="FF0000"/>
                </a:solidFill>
                <a:cs typeface="Arial" pitchFamily="34" charset="0"/>
              </a:rPr>
              <a:t>measurements</a:t>
            </a:r>
            <a:endParaRPr lang="de-DE" sz="2000" b="1" u="sng" dirty="0">
              <a:solidFill>
                <a:srgbClr val="FF0000"/>
              </a:solidFill>
              <a:cs typeface="Arial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258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0968"/>
            <a:ext cx="6012160" cy="222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/>
          <p:cNvSpPr txBox="1"/>
          <p:nvPr/>
        </p:nvSpPr>
        <p:spPr>
          <a:xfrm>
            <a:off x="251520" y="5445224"/>
            <a:ext cx="1907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cs typeface="Arial" pitchFamily="34" charset="0"/>
              </a:rPr>
              <a:t>Foltz</a:t>
            </a:r>
            <a:r>
              <a:rPr lang="de-DE" sz="1600" dirty="0" smtClean="0">
                <a:cs typeface="Arial" pitchFamily="34" charset="0"/>
              </a:rPr>
              <a:t> et. al 2003</a:t>
            </a:r>
            <a:endParaRPr lang="de-DE" sz="1600" dirty="0">
              <a:cs typeface="Arial" pitchFamily="34" charset="0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-1404664" y="0"/>
            <a:ext cx="8229600" cy="83671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pitchFamily="34" charset="0"/>
              </a:rPr>
              <a:t>Motivation: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pitchFamily="34" charset="0"/>
              </a:rPr>
              <a:t>mixed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pitchFamily="34" charset="0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pitchFamily="34" charset="0"/>
              </a:rPr>
              <a:t>layer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pitchFamily="34" charset="0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pitchFamily="34" charset="0"/>
              </a:rPr>
              <a:t>heat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pitchFamily="34" charset="0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pitchFamily="34" charset="0"/>
              </a:rPr>
              <a:t>balance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084168" y="2420888"/>
            <a:ext cx="27363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err="1" smtClean="0">
                <a:cs typeface="Arial" pitchFamily="34" charset="0"/>
              </a:rPr>
              <a:t>Contributions</a:t>
            </a:r>
            <a:r>
              <a:rPr lang="de-DE" u="sng" dirty="0" smtClean="0">
                <a:cs typeface="Arial" pitchFamily="34" charset="0"/>
              </a:rPr>
              <a:t> </a:t>
            </a:r>
            <a:r>
              <a:rPr lang="de-DE" u="sng" dirty="0" err="1" smtClean="0">
                <a:cs typeface="Arial" pitchFamily="34" charset="0"/>
              </a:rPr>
              <a:t>to</a:t>
            </a:r>
            <a:r>
              <a:rPr lang="de-DE" u="sng" dirty="0" smtClean="0">
                <a:cs typeface="Arial" pitchFamily="34" charset="0"/>
              </a:rPr>
              <a:t> residual:</a:t>
            </a:r>
          </a:p>
          <a:p>
            <a:endParaRPr lang="de-DE" u="sng" dirty="0" smtClean="0">
              <a:solidFill>
                <a:schemeClr val="bg1">
                  <a:lumMod val="75000"/>
                </a:schemeClr>
              </a:solidFill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under-estimation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of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entrainment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 due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to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coarse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drifter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climatology</a:t>
            </a:r>
            <a:endParaRPr lang="de-DE" dirty="0" smtClean="0">
              <a:solidFill>
                <a:schemeClr val="bg1">
                  <a:lumMod val="75000"/>
                </a:schemeClr>
              </a:solidFill>
              <a:cs typeface="Arial" pitchFamily="34" charset="0"/>
            </a:endParaRPr>
          </a:p>
          <a:p>
            <a:endParaRPr lang="de-DE" dirty="0" smtClean="0">
              <a:solidFill>
                <a:schemeClr val="bg1">
                  <a:lumMod val="75000"/>
                </a:schemeClr>
              </a:solidFill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under-estimation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of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 latent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heat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flux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 due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to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b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ad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data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coverage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for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 relative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humidity</a:t>
            </a:r>
            <a:endParaRPr lang="de-DE" dirty="0" smtClean="0">
              <a:solidFill>
                <a:schemeClr val="bg1">
                  <a:lumMod val="75000"/>
                </a:schemeClr>
              </a:solidFill>
              <a:cs typeface="Arial" pitchFamily="34" charset="0"/>
            </a:endParaRPr>
          </a:p>
          <a:p>
            <a:endParaRPr lang="de-DE" dirty="0" smtClean="0">
              <a:solidFill>
                <a:schemeClr val="bg1">
                  <a:lumMod val="75000"/>
                </a:schemeClr>
              </a:solidFill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Neglection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of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diapycnal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heat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flux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 out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of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the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ML due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to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turbulence</a:t>
            </a:r>
            <a:endParaRPr lang="de-DE" dirty="0" smtClean="0">
              <a:solidFill>
                <a:schemeClr val="bg1">
                  <a:lumMod val="75000"/>
                </a:schemeClr>
              </a:solidFill>
              <a:cs typeface="Arial" pitchFamily="34" charset="0"/>
            </a:endParaRPr>
          </a:p>
          <a:p>
            <a:endParaRPr lang="de-DE" dirty="0" smtClean="0">
              <a:solidFill>
                <a:schemeClr val="bg1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0688"/>
            <a:ext cx="599733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639" y="44624"/>
            <a:ext cx="3740872" cy="1656184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6084168" y="5445224"/>
            <a:ext cx="273630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sz="2000" b="1" u="sng" dirty="0" err="1" smtClean="0">
                <a:solidFill>
                  <a:srgbClr val="FF0000"/>
                </a:solidFill>
                <a:cs typeface="Arial" pitchFamily="34" charset="0"/>
              </a:rPr>
              <a:t>use</a:t>
            </a:r>
            <a:r>
              <a:rPr lang="de-DE" sz="2000" b="1" u="sng" dirty="0" smtClean="0">
                <a:solidFill>
                  <a:srgbClr val="FF0000"/>
                </a:solidFill>
                <a:cs typeface="Arial" pitchFamily="34" charset="0"/>
              </a:rPr>
              <a:t> an extensive</a:t>
            </a:r>
          </a:p>
          <a:p>
            <a:r>
              <a:rPr lang="de-DE" sz="2000" b="1" u="sng" dirty="0" err="1" smtClean="0">
                <a:solidFill>
                  <a:srgbClr val="FF0000"/>
                </a:solidFill>
                <a:cs typeface="Arial" pitchFamily="34" charset="0"/>
              </a:rPr>
              <a:t>observational</a:t>
            </a:r>
            <a:r>
              <a:rPr lang="de-DE" sz="2000" b="1" u="sng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de-DE" sz="2000" b="1" u="sng" dirty="0" err="1" smtClean="0">
                <a:solidFill>
                  <a:srgbClr val="FF0000"/>
                </a:solidFill>
                <a:cs typeface="Arial" pitchFamily="34" charset="0"/>
              </a:rPr>
              <a:t>program</a:t>
            </a:r>
            <a:r>
              <a:rPr lang="de-DE" sz="2000" b="1" u="sng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de-DE" sz="2000" b="1" u="sng" dirty="0" err="1" smtClean="0">
                <a:solidFill>
                  <a:srgbClr val="FF0000"/>
                </a:solidFill>
                <a:cs typeface="Arial" pitchFamily="34" charset="0"/>
              </a:rPr>
              <a:t>to</a:t>
            </a:r>
            <a:r>
              <a:rPr lang="de-DE" sz="2000" b="1" u="sng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de-DE" sz="2000" b="1" u="sng" dirty="0" err="1" smtClean="0">
                <a:solidFill>
                  <a:srgbClr val="FF0000"/>
                </a:solidFill>
                <a:cs typeface="Arial" pitchFamily="34" charset="0"/>
              </a:rPr>
              <a:t>estimate</a:t>
            </a:r>
            <a:r>
              <a:rPr lang="de-DE" sz="2000" b="1" u="sng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de-DE" sz="2000" b="1" u="sng" dirty="0" err="1" smtClean="0">
                <a:solidFill>
                  <a:srgbClr val="FF0000"/>
                </a:solidFill>
                <a:cs typeface="Arial" pitchFamily="34" charset="0"/>
              </a:rPr>
              <a:t>this</a:t>
            </a:r>
            <a:r>
              <a:rPr lang="de-DE" sz="2000" b="1" u="sng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de-DE" sz="2000" b="1" u="sng" dirty="0" err="1" smtClean="0">
                <a:solidFill>
                  <a:srgbClr val="FF0000"/>
                </a:solidFill>
                <a:cs typeface="Arial" pitchFamily="34" charset="0"/>
              </a:rPr>
              <a:t>term</a:t>
            </a:r>
            <a:endParaRPr lang="de-DE" sz="2000" b="1" u="sng" dirty="0" smtClean="0">
              <a:solidFill>
                <a:srgbClr val="FF0000"/>
              </a:solidFill>
              <a:cs typeface="Arial" pitchFamily="34" charset="0"/>
            </a:endParaRPr>
          </a:p>
          <a:p>
            <a:endParaRPr lang="de-DE" u="sng" dirty="0">
              <a:solidFill>
                <a:srgbClr val="FF0000"/>
              </a:solidFill>
              <a:cs typeface="Arial" pitchFamily="34" charset="0"/>
            </a:endParaRPr>
          </a:p>
          <a:p>
            <a:endParaRPr lang="de-DE" dirty="0" smtClean="0">
              <a:solidFill>
                <a:srgbClr val="FF0000"/>
              </a:solidFill>
              <a:cs typeface="Arial" pitchFamily="34" charset="0"/>
            </a:endParaRPr>
          </a:p>
          <a:p>
            <a:endParaRPr lang="de-DE" dirty="0" smtClean="0">
              <a:cs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084168" y="2924944"/>
            <a:ext cx="3168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sz="2000" b="1" u="sng" dirty="0" err="1">
                <a:solidFill>
                  <a:srgbClr val="FF0000"/>
                </a:solidFill>
                <a:cs typeface="Arial" pitchFamily="34" charset="0"/>
              </a:rPr>
              <a:t>use</a:t>
            </a:r>
            <a:r>
              <a:rPr lang="de-DE" sz="2000" b="1" u="sng" dirty="0">
                <a:solidFill>
                  <a:srgbClr val="FF0000"/>
                </a:solidFill>
                <a:cs typeface="Arial" pitchFamily="34" charset="0"/>
              </a:rPr>
              <a:t> a </a:t>
            </a:r>
            <a:r>
              <a:rPr lang="de-DE" sz="2000" b="1" u="sng" dirty="0" err="1">
                <a:solidFill>
                  <a:srgbClr val="FF0000"/>
                </a:solidFill>
                <a:cs typeface="Arial" pitchFamily="34" charset="0"/>
              </a:rPr>
              <a:t>higher</a:t>
            </a:r>
            <a:r>
              <a:rPr lang="de-DE" sz="2000" b="1" u="sng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de-DE" sz="2000" b="1" u="sng" dirty="0" err="1">
                <a:solidFill>
                  <a:srgbClr val="FF0000"/>
                </a:solidFill>
                <a:cs typeface="Arial" pitchFamily="34" charset="0"/>
              </a:rPr>
              <a:t>resolved</a:t>
            </a:r>
            <a:r>
              <a:rPr lang="de-DE" sz="2000" b="1" u="sng" dirty="0">
                <a:solidFill>
                  <a:srgbClr val="FF0000"/>
                </a:solidFill>
                <a:cs typeface="Arial" pitchFamily="34" charset="0"/>
              </a:rPr>
              <a:t>,</a:t>
            </a:r>
          </a:p>
          <a:p>
            <a:r>
              <a:rPr lang="de-DE" sz="2000" b="1" u="sng" dirty="0" err="1">
                <a:solidFill>
                  <a:srgbClr val="FF0000"/>
                </a:solidFill>
                <a:cs typeface="Arial" pitchFamily="34" charset="0"/>
              </a:rPr>
              <a:t>more</a:t>
            </a:r>
            <a:r>
              <a:rPr lang="de-DE" sz="2000" b="1" u="sng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de-DE" sz="2000" b="1" u="sng" dirty="0" err="1">
                <a:solidFill>
                  <a:srgbClr val="FF0000"/>
                </a:solidFill>
                <a:cs typeface="Arial" pitchFamily="34" charset="0"/>
              </a:rPr>
              <a:t>recent</a:t>
            </a:r>
            <a:r>
              <a:rPr lang="de-DE" sz="2000" b="1" u="sng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de-DE" sz="2000" b="1" u="sng" dirty="0" err="1">
                <a:solidFill>
                  <a:srgbClr val="FF0000"/>
                </a:solidFill>
                <a:cs typeface="Arial" pitchFamily="34" charset="0"/>
              </a:rPr>
              <a:t>drifter</a:t>
            </a:r>
            <a:r>
              <a:rPr lang="de-DE" sz="2000" b="1" u="sng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de-DE" sz="2000" b="1" u="sng" dirty="0" err="1">
                <a:solidFill>
                  <a:srgbClr val="FF0000"/>
                </a:solidFill>
                <a:cs typeface="Arial" pitchFamily="34" charset="0"/>
              </a:rPr>
              <a:t>climatology</a:t>
            </a:r>
            <a:endParaRPr lang="de-DE" sz="2000" b="1" u="sng" dirty="0">
              <a:solidFill>
                <a:srgbClr val="FF0000"/>
              </a:solidFill>
              <a:cs typeface="Arial" pitchFamily="34" charset="0"/>
            </a:endParaRPr>
          </a:p>
          <a:p>
            <a:endParaRPr lang="de-DE" sz="2000" dirty="0"/>
          </a:p>
        </p:txBody>
      </p:sp>
      <p:sp>
        <p:nvSpPr>
          <p:cNvPr id="10" name="Textfeld 9"/>
          <p:cNvSpPr txBox="1"/>
          <p:nvPr/>
        </p:nvSpPr>
        <p:spPr>
          <a:xfrm>
            <a:off x="6084168" y="4082881"/>
            <a:ext cx="295232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sz="2000" b="1" u="sng" dirty="0" err="1">
                <a:solidFill>
                  <a:srgbClr val="FF0000"/>
                </a:solidFill>
                <a:cs typeface="Arial" pitchFamily="34" charset="0"/>
              </a:rPr>
              <a:t>use</a:t>
            </a:r>
            <a:r>
              <a:rPr lang="de-DE" sz="2000" b="1" u="sng" dirty="0">
                <a:solidFill>
                  <a:srgbClr val="FF0000"/>
                </a:solidFill>
                <a:cs typeface="Arial" pitchFamily="34" charset="0"/>
              </a:rPr>
              <a:t> a </a:t>
            </a:r>
            <a:r>
              <a:rPr lang="de-DE" sz="2000" b="1" u="sng" dirty="0" err="1">
                <a:solidFill>
                  <a:srgbClr val="FF0000"/>
                </a:solidFill>
                <a:cs typeface="Arial" pitchFamily="34" charset="0"/>
              </a:rPr>
              <a:t>longer</a:t>
            </a:r>
            <a:r>
              <a:rPr lang="de-DE" sz="2000" b="1" u="sng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de-DE" sz="2000" b="1" u="sng" dirty="0" err="1">
                <a:solidFill>
                  <a:srgbClr val="FF0000"/>
                </a:solidFill>
                <a:cs typeface="Arial" pitchFamily="34" charset="0"/>
              </a:rPr>
              <a:t>timeseries</a:t>
            </a:r>
            <a:endParaRPr lang="de-DE" sz="2000" b="1" u="sng" dirty="0">
              <a:solidFill>
                <a:srgbClr val="FF0000"/>
              </a:solidFill>
              <a:cs typeface="Arial" pitchFamily="34" charset="0"/>
            </a:endParaRPr>
          </a:p>
          <a:p>
            <a:r>
              <a:rPr lang="de-DE" sz="2000" b="1" u="sng" dirty="0" err="1">
                <a:solidFill>
                  <a:srgbClr val="FF0000"/>
                </a:solidFill>
                <a:cs typeface="Arial" pitchFamily="34" charset="0"/>
              </a:rPr>
              <a:t>of</a:t>
            </a:r>
            <a:r>
              <a:rPr lang="de-DE" sz="2000" b="1" u="sng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de-DE" sz="2000" b="1" u="sng" dirty="0" err="1">
                <a:solidFill>
                  <a:srgbClr val="FF0000"/>
                </a:solidFill>
                <a:cs typeface="Arial" pitchFamily="34" charset="0"/>
              </a:rPr>
              <a:t>measurements</a:t>
            </a:r>
            <a:endParaRPr lang="de-DE" sz="2000" b="1" u="sng" dirty="0">
              <a:solidFill>
                <a:srgbClr val="FF0000"/>
              </a:solidFill>
              <a:cs typeface="Arial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966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395536" y="-99392"/>
            <a:ext cx="8229600" cy="72008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>
                <a:latin typeface="+mn-lt"/>
                <a:cs typeface="Arial" pitchFamily="34" charset="0"/>
              </a:rPr>
              <a:t>Data: </a:t>
            </a:r>
            <a:r>
              <a:rPr lang="de-DE" sz="2400" dirty="0" err="1" smtClean="0">
                <a:latin typeface="+mn-lt"/>
                <a:cs typeface="Arial" pitchFamily="34" charset="0"/>
              </a:rPr>
              <a:t>Observational</a:t>
            </a:r>
            <a:r>
              <a:rPr lang="de-DE" sz="2400" dirty="0" smtClean="0">
                <a:latin typeface="+mn-lt"/>
                <a:cs typeface="Arial" pitchFamily="34" charset="0"/>
              </a:rPr>
              <a:t> </a:t>
            </a:r>
            <a:r>
              <a:rPr lang="de-DE" sz="2400" dirty="0" err="1" smtClean="0">
                <a:latin typeface="+mn-lt"/>
                <a:cs typeface="Arial" pitchFamily="34" charset="0"/>
              </a:rPr>
              <a:t>program</a:t>
            </a:r>
            <a:endParaRPr lang="de-DE" sz="2400" dirty="0">
              <a:latin typeface="+mn-lt"/>
              <a:cs typeface="Arial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572000" y="4005064"/>
            <a:ext cx="42484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>
                <a:cs typeface="Arial" pitchFamily="34" charset="0"/>
              </a:rPr>
              <a:t> Repetitive </a:t>
            </a:r>
            <a:r>
              <a:rPr lang="de-DE" dirty="0" err="1" smtClean="0">
                <a:cs typeface="Arial" pitchFamily="34" charset="0"/>
              </a:rPr>
              <a:t>microstructure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sections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within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the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cold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tongue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region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formed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by</a:t>
            </a:r>
            <a:r>
              <a:rPr lang="de-DE" dirty="0" smtClean="0">
                <a:cs typeface="Arial" pitchFamily="34" charset="0"/>
              </a:rPr>
              <a:t> individual </a:t>
            </a:r>
            <a:r>
              <a:rPr lang="de-DE" dirty="0" err="1" smtClean="0">
                <a:cs typeface="Arial" pitchFamily="34" charset="0"/>
              </a:rPr>
              <a:t>stations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with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at</a:t>
            </a:r>
            <a:r>
              <a:rPr lang="de-DE" dirty="0" smtClean="0">
                <a:cs typeface="Arial" pitchFamily="34" charset="0"/>
              </a:rPr>
              <a:t> least 3 </a:t>
            </a:r>
            <a:r>
              <a:rPr lang="de-DE" dirty="0" err="1" smtClean="0">
                <a:cs typeface="Arial" pitchFamily="34" charset="0"/>
              </a:rPr>
              <a:t>profiles</a:t>
            </a:r>
            <a:r>
              <a:rPr lang="de-DE" dirty="0" smtClean="0">
                <a:cs typeface="Arial" pitchFamily="34" charset="0"/>
              </a:rPr>
              <a:t>/</a:t>
            </a:r>
            <a:r>
              <a:rPr lang="de-DE" dirty="0" err="1" smtClean="0">
                <a:cs typeface="Arial" pitchFamily="34" charset="0"/>
              </a:rPr>
              <a:t>station</a:t>
            </a:r>
            <a:r>
              <a:rPr lang="de-DE" dirty="0" smtClean="0">
                <a:cs typeface="Arial" pitchFamily="34" charset="0"/>
              </a:rPr>
              <a:t> (8 </a:t>
            </a:r>
            <a:r>
              <a:rPr lang="de-DE" dirty="0" err="1" smtClean="0">
                <a:cs typeface="Arial" pitchFamily="34" charset="0"/>
              </a:rPr>
              <a:t>cruises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resulted</a:t>
            </a:r>
            <a:r>
              <a:rPr lang="de-DE" dirty="0" smtClean="0">
                <a:cs typeface="Arial" pitchFamily="34" charset="0"/>
              </a:rPr>
              <a:t> in &gt; 1000 </a:t>
            </a:r>
            <a:r>
              <a:rPr lang="de-DE" dirty="0" err="1" smtClean="0">
                <a:cs typeface="Arial" pitchFamily="34" charset="0"/>
              </a:rPr>
              <a:t>profiles</a:t>
            </a:r>
            <a:r>
              <a:rPr lang="de-DE" dirty="0" smtClean="0">
                <a:cs typeface="Arial" pitchFamily="34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endParaRPr lang="de-DE" dirty="0" smtClean="0"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cs typeface="Arial" pitchFamily="34" charset="0"/>
              </a:rPr>
              <a:t> Additional CTD </a:t>
            </a:r>
            <a:r>
              <a:rPr lang="de-DE" dirty="0" err="1" smtClean="0">
                <a:cs typeface="Arial" pitchFamily="34" charset="0"/>
              </a:rPr>
              <a:t>stations</a:t>
            </a:r>
            <a:endParaRPr lang="de-DE" dirty="0" smtClean="0"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de-DE" dirty="0" smtClean="0"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Shipboard</a:t>
            </a:r>
            <a:r>
              <a:rPr lang="de-DE" dirty="0" smtClean="0">
                <a:cs typeface="Arial" pitchFamily="34" charset="0"/>
              </a:rPr>
              <a:t> ADCP </a:t>
            </a:r>
            <a:r>
              <a:rPr lang="de-DE" dirty="0" err="1" smtClean="0">
                <a:cs typeface="Arial" pitchFamily="34" charset="0"/>
              </a:rPr>
              <a:t>measurements</a:t>
            </a:r>
            <a:endParaRPr lang="de-DE" dirty="0" smtClean="0">
              <a:cs typeface="Arial" pitchFamily="34" charset="0"/>
            </a:endParaRPr>
          </a:p>
          <a:p>
            <a:endParaRPr lang="de-DE" dirty="0"/>
          </a:p>
        </p:txBody>
      </p:sp>
      <p:pic>
        <p:nvPicPr>
          <p:cNvPr id="4" name="Grafik 3" descr="cruisetracks1_vortra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20689"/>
            <a:ext cx="4286963" cy="3209279"/>
          </a:xfrm>
          <a:prstGeom prst="rect">
            <a:avLst/>
          </a:prstGeom>
        </p:spPr>
      </p:pic>
      <p:pic>
        <p:nvPicPr>
          <p:cNvPr id="5" name="Grafik 4" descr="cruisetracks2_votra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41609" y="620689"/>
            <a:ext cx="4294887" cy="3209279"/>
          </a:xfrm>
          <a:prstGeom prst="rect">
            <a:avLst/>
          </a:prstGeom>
        </p:spPr>
      </p:pic>
      <p:pic>
        <p:nvPicPr>
          <p:cNvPr id="6" name="Grafik 5" descr="cruisetracks3_vortra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648721"/>
            <a:ext cx="4334507" cy="320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3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395536" y="0"/>
            <a:ext cx="8229600" cy="76470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Data Treatment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pic>
        <p:nvPicPr>
          <p:cNvPr id="3" name="Grafik 20" descr="she_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77072"/>
            <a:ext cx="2963862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2" descr="img6_m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0"/>
            <a:ext cx="1185043" cy="3789040"/>
          </a:xfrm>
          <a:prstGeom prst="rect">
            <a:avLst/>
          </a:prstGeom>
          <a:noFill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076056" y="836712"/>
            <a:ext cx="3816424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cs typeface="Arial" pitchFamily="34" charset="0"/>
              </a:rPr>
              <a:t>CTD sensors    </a:t>
            </a:r>
            <a:r>
              <a:rPr lang="en-US" dirty="0" smtClean="0">
                <a:cs typeface="Arial" pitchFamily="34" charset="0"/>
                <a:sym typeface="Wingdings" pitchFamily="2" charset="2"/>
              </a:rPr>
              <a:t> </a:t>
            </a:r>
            <a:r>
              <a:rPr lang="en-US" dirty="0">
                <a:cs typeface="Arial" pitchFamily="34" charset="0"/>
                <a:sym typeface="Wingdings" pitchFamily="2" charset="2"/>
              </a:rPr>
              <a:t> </a:t>
            </a:r>
            <a:r>
              <a:rPr lang="en-US" dirty="0" smtClean="0">
                <a:cs typeface="Arial" pitchFamily="34" charset="0"/>
                <a:sym typeface="Wingdings" pitchFamily="2" charset="2"/>
              </a:rPr>
              <a:t>  </a:t>
            </a:r>
            <a:r>
              <a:rPr lang="en-US" dirty="0" smtClean="0">
                <a:cs typeface="Arial" pitchFamily="34" charset="0"/>
              </a:rPr>
              <a:t>T, C, p  </a:t>
            </a:r>
            <a:r>
              <a:rPr lang="en-US" dirty="0" smtClean="0">
                <a:cs typeface="Arial" pitchFamily="34" charset="0"/>
                <a:sym typeface="Wingdings" pitchFamily="2" charset="2"/>
              </a:rPr>
              <a:t></a:t>
            </a:r>
            <a:endParaRPr lang="en-US" dirty="0" smtClean="0"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dirty="0">
                <a:cs typeface="Arial" pitchFamily="34" charset="0"/>
              </a:rPr>
              <a:t>Shear sensors </a:t>
            </a:r>
            <a:r>
              <a:rPr lang="en-US" dirty="0">
                <a:cs typeface="Arial" pitchFamily="34" charset="0"/>
                <a:sym typeface="Wingdings" pitchFamily="2" charset="2"/>
              </a:rPr>
              <a:t>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smtClean="0">
                <a:cs typeface="Arial" pitchFamily="34" charset="0"/>
              </a:rPr>
              <a:t>                </a:t>
            </a:r>
            <a:r>
              <a:rPr lang="en-US" dirty="0" smtClean="0">
                <a:cs typeface="Arial" pitchFamily="34" charset="0"/>
                <a:sym typeface="Wingdings" pitchFamily="2" charset="2"/>
              </a:rPr>
              <a:t>             ?</a:t>
            </a:r>
            <a:endParaRPr lang="en-US" dirty="0"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 dirty="0" smtClean="0"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cs typeface="Arial" pitchFamily="34" charset="0"/>
              </a:rPr>
              <a:t>Dissipation </a:t>
            </a:r>
            <a:r>
              <a:rPr lang="en-US" dirty="0">
                <a:cs typeface="Arial" pitchFamily="34" charset="0"/>
              </a:rPr>
              <a:t>rate of turbulent kinetic energy for isotropic turbulence is given by: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44183"/>
              </p:ext>
            </p:extLst>
          </p:nvPr>
        </p:nvGraphicFramePr>
        <p:xfrm>
          <a:off x="6109940" y="2770188"/>
          <a:ext cx="1244600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" name="Formel" r:id="rId5" imgW="1244520" imgH="609480" progId="Equation.3">
                  <p:embed/>
                </p:oleObj>
              </mc:Choice>
              <mc:Fallback>
                <p:oleObj name="Formel" r:id="rId5" imgW="124452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9940" y="2770188"/>
                        <a:ext cx="1244600" cy="658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6732240" y="5877272"/>
            <a:ext cx="25202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/>
              <a:t>(</a:t>
            </a:r>
            <a:r>
              <a:rPr lang="de-DE" sz="1600" dirty="0">
                <a:cs typeface="Arial" pitchFamily="34" charset="0"/>
              </a:rPr>
              <a:t>Osborn </a:t>
            </a:r>
            <a:r>
              <a:rPr lang="de-DE" sz="1600" dirty="0" err="1">
                <a:cs typeface="Arial" pitchFamily="34" charset="0"/>
              </a:rPr>
              <a:t>and</a:t>
            </a:r>
            <a:r>
              <a:rPr lang="de-DE" sz="1600" dirty="0">
                <a:cs typeface="Arial" pitchFamily="34" charset="0"/>
              </a:rPr>
              <a:t> Cox, 1972)</a:t>
            </a: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830898"/>
              </p:ext>
            </p:extLst>
          </p:nvPr>
        </p:nvGraphicFramePr>
        <p:xfrm>
          <a:off x="7851775" y="736600"/>
          <a:ext cx="10668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" name="Formel" r:id="rId7" imgW="1066680" imgH="545760" progId="Equation.3">
                  <p:embed/>
                </p:oleObj>
              </mc:Choice>
              <mc:Fallback>
                <p:oleObj name="Formel" r:id="rId7" imgW="1066680" imgH="545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1775" y="736600"/>
                        <a:ext cx="1066800" cy="5762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uppieren 24"/>
          <p:cNvGrpSpPr>
            <a:grpSpLocks/>
          </p:cNvGrpSpPr>
          <p:nvPr/>
        </p:nvGrpSpPr>
        <p:grpSpPr bwMode="auto">
          <a:xfrm>
            <a:off x="3131840" y="4149081"/>
            <a:ext cx="6012160" cy="1046414"/>
            <a:chOff x="3108028" y="1615432"/>
            <a:chExt cx="6012160" cy="1046424"/>
          </a:xfrm>
        </p:grpSpPr>
        <p:graphicFrame>
          <p:nvGraphicFramePr>
            <p:cNvPr id="10" name="Object 4"/>
            <p:cNvGraphicFramePr>
              <a:graphicFrameLocks noChangeAspect="1"/>
            </p:cNvGraphicFramePr>
            <p:nvPr/>
          </p:nvGraphicFramePr>
          <p:xfrm>
            <a:off x="3396060" y="2047483"/>
            <a:ext cx="3735387" cy="6143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3" name="Formel" r:id="rId9" imgW="3860640" imgH="634680" progId="Equation.3">
                    <p:embed/>
                  </p:oleObj>
                </mc:Choice>
                <mc:Fallback>
                  <p:oleObj name="Formel" r:id="rId9" imgW="3860640" imgH="634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96060" y="2047483"/>
                          <a:ext cx="3735387" cy="6143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7500516" y="2140978"/>
              <a:ext cx="1619672" cy="338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>
                  <a:cs typeface="Arial" pitchFamily="34" charset="0"/>
                </a:rPr>
                <a:t>(Osborn, 1980)</a:t>
              </a:r>
            </a:p>
          </p:txBody>
        </p:sp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3108028" y="1615432"/>
              <a:ext cx="6012160" cy="369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cs typeface="Arial" pitchFamily="34" charset="0"/>
                </a:rPr>
                <a:t>Eddy diffusivities for </a:t>
              </a:r>
              <a:r>
                <a:rPr lang="en-US" dirty="0" smtClean="0">
                  <a:cs typeface="Arial" pitchFamily="34" charset="0"/>
                </a:rPr>
                <a:t>mass </a:t>
              </a:r>
              <a:r>
                <a:rPr lang="en-US" dirty="0">
                  <a:cs typeface="Arial" pitchFamily="34" charset="0"/>
                </a:rPr>
                <a:t>can be </a:t>
              </a:r>
              <a:r>
                <a:rPr lang="en-US" dirty="0" smtClean="0">
                  <a:cs typeface="Arial" pitchFamily="34" charset="0"/>
                </a:rPr>
                <a:t>estimated as</a:t>
              </a:r>
              <a:r>
                <a:rPr lang="en-US" dirty="0">
                  <a:cs typeface="Arial" pitchFamily="34" charset="0"/>
                </a:rPr>
                <a:t>:</a:t>
              </a:r>
            </a:p>
          </p:txBody>
        </p:sp>
      </p:grpSp>
      <p:pic>
        <p:nvPicPr>
          <p:cNvPr id="13" name="Picture 16" descr="M62_2 00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63688" y="836712"/>
            <a:ext cx="3168352" cy="2376264"/>
          </a:xfrm>
          <a:prstGeom prst="rect">
            <a:avLst/>
          </a:prstGeom>
          <a:noFill/>
        </p:spPr>
      </p:pic>
      <p:cxnSp>
        <p:nvCxnSpPr>
          <p:cNvPr id="15" name="Gerade Verbindung mit Pfeil 14"/>
          <p:cNvCxnSpPr/>
          <p:nvPr/>
        </p:nvCxnSpPr>
        <p:spPr>
          <a:xfrm flipV="1">
            <a:off x="2051720" y="1894520"/>
            <a:ext cx="576064" cy="52636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2195736" y="382352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From</a:t>
            </a:r>
            <a:r>
              <a:rPr lang="de-DE" dirty="0" smtClean="0"/>
              <a:t> MSS </a:t>
            </a:r>
            <a:r>
              <a:rPr lang="de-DE" dirty="0" err="1" smtClean="0"/>
              <a:t>measurements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diapycnal</a:t>
            </a:r>
            <a:r>
              <a:rPr lang="de-DE" dirty="0" smtClean="0"/>
              <a:t> </a:t>
            </a:r>
            <a:r>
              <a:rPr lang="de-DE" dirty="0" err="1" smtClean="0"/>
              <a:t>heat</a:t>
            </a:r>
            <a:r>
              <a:rPr lang="de-DE" dirty="0" smtClean="0"/>
              <a:t> </a:t>
            </a:r>
            <a:r>
              <a:rPr lang="de-DE" dirty="0" err="1" smtClean="0"/>
              <a:t>fluxes</a:t>
            </a:r>
            <a:endParaRPr lang="de-DE" dirty="0"/>
          </a:p>
        </p:txBody>
      </p:sp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075189"/>
              </p:ext>
            </p:extLst>
          </p:nvPr>
        </p:nvGraphicFramePr>
        <p:xfrm>
          <a:off x="6870030" y="1196752"/>
          <a:ext cx="44450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" name="Formel" r:id="rId12" imgW="444240" imgH="495000" progId="Equation.3">
                  <p:embed/>
                </p:oleObj>
              </mc:Choice>
              <mc:Fallback>
                <p:oleObj name="Formel" r:id="rId12" imgW="444240" imgH="495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0030" y="1196752"/>
                        <a:ext cx="444500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Ellipse 17"/>
          <p:cNvSpPr/>
          <p:nvPr/>
        </p:nvSpPr>
        <p:spPr>
          <a:xfrm>
            <a:off x="4283968" y="4606389"/>
            <a:ext cx="288032" cy="26277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4788024" y="5877273"/>
            <a:ext cx="360040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0" name="Objek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744219"/>
              </p:ext>
            </p:extLst>
          </p:nvPr>
        </p:nvGraphicFramePr>
        <p:xfrm>
          <a:off x="3419872" y="5733256"/>
          <a:ext cx="23114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" name="Formel" r:id="rId14" imgW="2311400" imgH="736600" progId="Equation.3">
                  <p:embed/>
                </p:oleObj>
              </mc:Choice>
              <mc:Fallback>
                <p:oleObj name="Formel" r:id="rId14" imgW="2311400" imgH="736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5733256"/>
                        <a:ext cx="23114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k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051478"/>
              </p:ext>
            </p:extLst>
          </p:nvPr>
        </p:nvGraphicFramePr>
        <p:xfrm>
          <a:off x="7956376" y="1268760"/>
          <a:ext cx="442317" cy="350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" name="Formel" r:id="rId16" imgW="304560" imgH="241200" progId="Equation.3">
                  <p:embed/>
                </p:oleObj>
              </mc:Choice>
              <mc:Fallback>
                <p:oleObj name="Formel" r:id="rId16" imgW="304560" imgH="241200" progId="Equation.3">
                  <p:embed/>
                  <p:pic>
                    <p:nvPicPr>
                      <p:cNvPr id="0" name="Objek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376" y="1268760"/>
                        <a:ext cx="442317" cy="3501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Ellipse 21"/>
          <p:cNvSpPr/>
          <p:nvPr/>
        </p:nvSpPr>
        <p:spPr>
          <a:xfrm>
            <a:off x="6804248" y="1124744"/>
            <a:ext cx="576064" cy="7248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Ellipse 24"/>
          <p:cNvSpPr/>
          <p:nvPr/>
        </p:nvSpPr>
        <p:spPr>
          <a:xfrm>
            <a:off x="6804248" y="2780928"/>
            <a:ext cx="504056" cy="7248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70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048465" y="0"/>
            <a:ext cx="47313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400" dirty="0" err="1" smtClean="0">
                <a:latin typeface="+mj-lt"/>
                <a:cs typeface="Arial" pitchFamily="34" charset="0"/>
              </a:rPr>
              <a:t>Diapycnal</a:t>
            </a:r>
            <a:r>
              <a:rPr lang="de-DE" sz="2400" dirty="0" smtClean="0">
                <a:latin typeface="+mj-lt"/>
                <a:cs typeface="Arial" pitchFamily="34" charset="0"/>
              </a:rPr>
              <a:t> </a:t>
            </a:r>
            <a:r>
              <a:rPr lang="de-DE" sz="2400" dirty="0" err="1" smtClean="0">
                <a:latin typeface="+mj-lt"/>
                <a:cs typeface="Arial" pitchFamily="34" charset="0"/>
              </a:rPr>
              <a:t>heat</a:t>
            </a:r>
            <a:r>
              <a:rPr lang="de-DE" sz="2400" dirty="0" smtClean="0">
                <a:latin typeface="+mj-lt"/>
                <a:cs typeface="Arial" pitchFamily="34" charset="0"/>
              </a:rPr>
              <a:t> </a:t>
            </a:r>
            <a:r>
              <a:rPr lang="de-DE" sz="2400" dirty="0" err="1" smtClean="0">
                <a:latin typeface="+mj-lt"/>
                <a:cs typeface="Arial" pitchFamily="34" charset="0"/>
              </a:rPr>
              <a:t>flux</a:t>
            </a:r>
            <a:r>
              <a:rPr lang="de-DE" sz="2400" dirty="0" smtClean="0">
                <a:latin typeface="+mj-lt"/>
                <a:cs typeface="Arial" pitchFamily="34" charset="0"/>
              </a:rPr>
              <a:t>: Layer </a:t>
            </a:r>
            <a:r>
              <a:rPr lang="de-DE" sz="2400" dirty="0" err="1" smtClean="0">
                <a:latin typeface="+mj-lt"/>
                <a:cs typeface="Arial" pitchFamily="34" charset="0"/>
              </a:rPr>
              <a:t>of</a:t>
            </a:r>
            <a:r>
              <a:rPr lang="de-DE" sz="2400" dirty="0" smtClean="0">
                <a:latin typeface="+mj-lt"/>
                <a:cs typeface="Arial" pitchFamily="34" charset="0"/>
              </a:rPr>
              <a:t> </a:t>
            </a:r>
            <a:r>
              <a:rPr lang="de-DE" sz="2400" dirty="0" err="1" smtClean="0">
                <a:latin typeface="+mj-lt"/>
                <a:cs typeface="Arial" pitchFamily="34" charset="0"/>
              </a:rPr>
              <a:t>interest</a:t>
            </a:r>
            <a:endParaRPr lang="de-DE" sz="2400" dirty="0">
              <a:latin typeface="+mj-lt"/>
              <a:cs typeface="Arial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79512" y="2492896"/>
            <a:ext cx="37444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Divergent </a:t>
            </a:r>
            <a:r>
              <a:rPr lang="de-DE" dirty="0" err="1" smtClean="0"/>
              <a:t>profile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diapycnal</a:t>
            </a:r>
            <a:r>
              <a:rPr lang="de-DE" dirty="0" smtClean="0"/>
              <a:t> </a:t>
            </a:r>
            <a:r>
              <a:rPr lang="de-DE" dirty="0" err="1" smtClean="0"/>
              <a:t>heat</a:t>
            </a:r>
            <a:r>
              <a:rPr lang="de-DE" dirty="0" smtClean="0"/>
              <a:t> </a:t>
            </a:r>
            <a:r>
              <a:rPr lang="de-DE" dirty="0" err="1" smtClean="0"/>
              <a:t>flux</a:t>
            </a:r>
            <a:endParaRPr lang="de-DE" dirty="0" smtClean="0"/>
          </a:p>
          <a:p>
            <a:endParaRPr lang="de-DE" dirty="0" smtClean="0"/>
          </a:p>
          <a:p>
            <a:pPr>
              <a:buFont typeface="Wingdings"/>
              <a:buChar char="à"/>
            </a:pP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heat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loss</a:t>
            </a:r>
            <a:r>
              <a:rPr lang="de-DE" dirty="0" smtClean="0">
                <a:sym typeface="Wingdings" pitchFamily="2" charset="2"/>
              </a:rPr>
              <a:t> due </a:t>
            </a:r>
            <a:r>
              <a:rPr lang="de-DE" dirty="0" err="1" smtClean="0">
                <a:sym typeface="Wingdings" pitchFamily="2" charset="2"/>
              </a:rPr>
              <a:t>to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diapycnal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mixing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is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characterized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by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diapycnal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heat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flux</a:t>
            </a:r>
            <a:r>
              <a:rPr lang="de-DE" dirty="0" smtClean="0">
                <a:sym typeface="Wingdings" pitchFamily="2" charset="2"/>
              </a:rPr>
              <a:t> in </a:t>
            </a:r>
            <a:r>
              <a:rPr lang="de-DE" dirty="0" err="1" smtClean="0">
                <a:sym typeface="Wingdings" pitchFamily="2" charset="2"/>
              </a:rPr>
              <a:t>thin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layer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below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the</a:t>
            </a:r>
            <a:r>
              <a:rPr lang="de-DE" dirty="0" smtClean="0">
                <a:sym typeface="Wingdings" pitchFamily="2" charset="2"/>
              </a:rPr>
              <a:t> ML</a:t>
            </a:r>
          </a:p>
          <a:p>
            <a:endParaRPr lang="de-DE" dirty="0" smtClean="0">
              <a:sym typeface="Wingdings" pitchFamily="2" charset="2"/>
            </a:endParaRPr>
          </a:p>
          <a:p>
            <a:r>
              <a:rPr lang="de-DE" dirty="0" smtClean="0">
                <a:sym typeface="Wingdings" pitchFamily="2" charset="2"/>
              </a:rPr>
              <a:t> </a:t>
            </a:r>
            <a:r>
              <a:rPr lang="de-DE" dirty="0" err="1" smtClean="0">
                <a:sym typeface="Wingdings" pitchFamily="2" charset="2"/>
              </a:rPr>
              <a:t>this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measure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is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included</a:t>
            </a:r>
            <a:r>
              <a:rPr lang="de-DE" dirty="0" smtClean="0">
                <a:sym typeface="Wingdings" pitchFamily="2" charset="2"/>
              </a:rPr>
              <a:t> in </a:t>
            </a:r>
            <a:r>
              <a:rPr lang="de-DE" dirty="0" err="1" smtClean="0">
                <a:sym typeface="Wingdings" pitchFamily="2" charset="2"/>
              </a:rPr>
              <a:t>the</a:t>
            </a:r>
            <a:r>
              <a:rPr lang="de-DE" dirty="0" smtClean="0">
                <a:sym typeface="Wingdings" pitchFamily="2" charset="2"/>
              </a:rPr>
              <a:t> ML </a:t>
            </a:r>
            <a:r>
              <a:rPr lang="de-DE" dirty="0" err="1" smtClean="0">
                <a:sym typeface="Wingdings" pitchFamily="2" charset="2"/>
              </a:rPr>
              <a:t>heat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budget</a:t>
            </a:r>
            <a:endParaRPr lang="de-DE" dirty="0" smtClean="0">
              <a:sym typeface="Wingdings" pitchFamily="2" charset="2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627784" y="2033936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MLD</a:t>
            </a:r>
            <a:r>
              <a:rPr lang="de-DE" dirty="0" smtClean="0"/>
              <a:t> </a:t>
            </a:r>
            <a:endParaRPr lang="de-DE" dirty="0"/>
          </a:p>
        </p:txBody>
      </p:sp>
      <p:cxnSp>
        <p:nvCxnSpPr>
          <p:cNvPr id="5" name="Gerade Verbindung mit Pfeil 4"/>
          <p:cNvCxnSpPr/>
          <p:nvPr/>
        </p:nvCxnSpPr>
        <p:spPr>
          <a:xfrm>
            <a:off x="3419872" y="2233197"/>
            <a:ext cx="576064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Grafik 7" descr="divergenc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1281918"/>
            <a:ext cx="4876398" cy="409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9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1616</Words>
  <Application>Microsoft Office PowerPoint</Application>
  <PresentationFormat>Bildschirmpräsentation (4:3)</PresentationFormat>
  <Paragraphs>276</Paragraphs>
  <Slides>29</Slides>
  <Notes>15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1" baseType="lpstr">
      <vt:lpstr>Larissa</vt:lpstr>
      <vt:lpstr>Formel</vt:lpstr>
      <vt:lpstr>About the contribution of the diapycnal heat flux to the heat budget of the mixed layer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Mixed layer heat budget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Mixed layer heat budget</vt:lpstr>
      <vt:lpstr>PowerPoint-Präsentation</vt:lpstr>
      <vt:lpstr>Parametrization</vt:lpstr>
      <vt:lpstr>PowerPoint-Präsentation</vt:lpstr>
      <vt:lpstr>Parametrization</vt:lpstr>
      <vt:lpstr>Parametrization</vt:lpstr>
      <vt:lpstr>PowerPoint-Präsentation</vt:lpstr>
      <vt:lpstr>Summary</vt:lpstr>
      <vt:lpstr>PowerPoint-Präsentation</vt:lpstr>
      <vt:lpstr>Parametrization</vt:lpstr>
      <vt:lpstr>Parametrization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Hummels, Rebecca</dc:creator>
  <cp:lastModifiedBy>Hummels, Rebecca</cp:lastModifiedBy>
  <cp:revision>121</cp:revision>
  <dcterms:created xsi:type="dcterms:W3CDTF">2012-01-23T10:27:47Z</dcterms:created>
  <dcterms:modified xsi:type="dcterms:W3CDTF">2012-09-05T19:52:06Z</dcterms:modified>
</cp:coreProperties>
</file>