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
  </p:notesMasterIdLst>
  <p:sldIdLst>
    <p:sldId id="256" r:id="rId2"/>
  </p:sldIdLst>
  <p:sldSz cx="30279975" cy="42808525"/>
  <p:notesSz cx="6858000" cy="9144000"/>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Hummel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CDA"/>
    <a:srgbClr val="086598"/>
    <a:srgbClr val="006599"/>
    <a:srgbClr val="01669E"/>
    <a:srgbClr val="B7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0" d="100"/>
          <a:sy n="50" d="100"/>
        </p:scale>
        <p:origin x="-72" y="8694"/>
      </p:cViewPr>
      <p:guideLst>
        <p:guide orient="horz" pos="13483"/>
        <p:guide pos="9537"/>
      </p:guideLst>
    </p:cSldViewPr>
  </p:slideViewPr>
  <p:notesTextViewPr>
    <p:cViewPr>
      <p:scale>
        <a:sx n="1" d="1"/>
        <a:sy n="1" d="1"/>
      </p:scale>
      <p:origin x="0" y="0"/>
    </p:cViewPr>
  </p:notesTextViewPr>
  <p:notesViewPr>
    <p:cSldViewPr>
      <p:cViewPr varScale="1">
        <p:scale>
          <a:sx n="83" d="100"/>
          <a:sy n="83" d="100"/>
        </p:scale>
        <p:origin x="-19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3067E-C035-4E42-8622-9CEF71198542}" type="datetimeFigureOut">
              <a:rPr lang="de-DE" smtClean="0"/>
              <a:t>15.12.14</a:t>
            </a:fld>
            <a:endParaRPr lang="de-DE"/>
          </a:p>
        </p:txBody>
      </p:sp>
      <p:sp>
        <p:nvSpPr>
          <p:cNvPr id="4" name="Folienbildplatzhalt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A420E-5610-4FEF-9BF7-96FEEB4773F8}" type="slidenum">
              <a:rPr lang="de-DE" smtClean="0"/>
              <a:t>‹Nr.›</a:t>
            </a:fld>
            <a:endParaRPr lang="de-DE"/>
          </a:p>
        </p:txBody>
      </p:sp>
    </p:spTree>
    <p:extLst>
      <p:ext uri="{BB962C8B-B14F-4D97-AF65-F5344CB8AC3E}">
        <p14:creationId xmlns:p14="http://schemas.microsoft.com/office/powerpoint/2010/main" val="3233914449"/>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Textplatzhalter 20"/>
          <p:cNvSpPr>
            <a:spLocks noGrp="1"/>
          </p:cNvSpPr>
          <p:nvPr>
            <p:ph idx="1"/>
          </p:nvPr>
        </p:nvSpPr>
        <p:spPr>
          <a:xfrm>
            <a:off x="954411" y="7434710"/>
            <a:ext cx="12185352" cy="11415712"/>
          </a:xfrm>
          <a:prstGeom prst="rect">
            <a:avLst/>
          </a:prstGeom>
          <a:solidFill>
            <a:schemeClr val="bg1"/>
          </a:solidFill>
          <a:ln>
            <a:solidFill>
              <a:srgbClr val="01669E"/>
            </a:solidFill>
          </a:ln>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1389057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jpg"/><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714630"/>
            <a:ext cx="30279975" cy="33411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49" y="39694294"/>
            <a:ext cx="6048672" cy="2804385"/>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842" y="40702406"/>
            <a:ext cx="3346207" cy="1357074"/>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219" y="40846422"/>
            <a:ext cx="4568029" cy="1394381"/>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54954" y="40702406"/>
            <a:ext cx="3565153" cy="1357074"/>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36131" y="40918430"/>
            <a:ext cx="4608512" cy="1240753"/>
          </a:xfrm>
          <a:prstGeom prst="rect">
            <a:avLst/>
          </a:prstGeom>
        </p:spPr>
      </p:pic>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62068" y="40342366"/>
            <a:ext cx="906711" cy="1728191"/>
          </a:xfrm>
          <a:prstGeom prst="rect">
            <a:avLst/>
          </a:prstGeom>
        </p:spPr>
      </p:pic>
      <p:pic>
        <p:nvPicPr>
          <p:cNvPr id="18" name="Grafik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48317" y="40558391"/>
            <a:ext cx="3124918" cy="1728190"/>
          </a:xfrm>
          <a:prstGeom prst="rect">
            <a:avLst/>
          </a:prstGeom>
        </p:spPr>
      </p:pic>
      <p:pic>
        <p:nvPicPr>
          <p:cNvPr id="19" name="Grafik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73235" y="40472248"/>
            <a:ext cx="3456384" cy="1799001"/>
          </a:xfrm>
          <a:prstGeom prst="rect">
            <a:avLst/>
          </a:prstGeom>
        </p:spPr>
      </p:pic>
      <p:sp>
        <p:nvSpPr>
          <p:cNvPr id="20" name="Titelplatzhalter 19"/>
          <p:cNvSpPr>
            <a:spLocks noGrp="1"/>
          </p:cNvSpPr>
          <p:nvPr>
            <p:ph type="title"/>
          </p:nvPr>
        </p:nvSpPr>
        <p:spPr>
          <a:xfrm>
            <a:off x="7507139" y="881982"/>
            <a:ext cx="20034225" cy="3600400"/>
          </a:xfrm>
          <a:prstGeom prst="rect">
            <a:avLst/>
          </a:prstGeom>
        </p:spPr>
        <p:txBody>
          <a:bodyPr vert="horz" lIns="91440" tIns="45720" rIns="91440" bIns="45720" rtlCol="0" anchor="ctr">
            <a:normAutofit/>
          </a:bodyPr>
          <a:lstStyle/>
          <a:p>
            <a:r>
              <a:rPr lang="de-DE" dirty="0" smtClean="0"/>
              <a:t>Titel</a:t>
            </a:r>
            <a:endParaRPr lang="de-DE" dirty="0"/>
          </a:p>
        </p:txBody>
      </p:sp>
      <p:pic>
        <p:nvPicPr>
          <p:cNvPr id="3" name="Grafik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395" y="89894"/>
            <a:ext cx="6146869" cy="6359992"/>
          </a:xfrm>
          <a:prstGeom prst="rect">
            <a:avLst/>
          </a:prstGeom>
        </p:spPr>
      </p:pic>
      <p:cxnSp>
        <p:nvCxnSpPr>
          <p:cNvPr id="6" name="Gerade Verbindung 5"/>
          <p:cNvCxnSpPr/>
          <p:nvPr/>
        </p:nvCxnSpPr>
        <p:spPr>
          <a:xfrm>
            <a:off x="0" y="6714630"/>
            <a:ext cx="30280525" cy="0"/>
          </a:xfrm>
          <a:prstGeom prst="line">
            <a:avLst/>
          </a:prstGeom>
          <a:ln w="76200">
            <a:solidFill>
              <a:srgbClr val="086598"/>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0" y="40126342"/>
            <a:ext cx="30280525" cy="0"/>
          </a:xfrm>
          <a:prstGeom prst="line">
            <a:avLst/>
          </a:prstGeom>
          <a:ln w="76200">
            <a:solidFill>
              <a:srgbClr val="086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064508"/>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txStyles>
    <p:titleStyle>
      <a:lvl1pPr algn="ctr" defTabSz="914400" rtl="0" eaLnBrk="1" latinLnBrk="0" hangingPunct="1">
        <a:spcBef>
          <a:spcPct val="0"/>
        </a:spcBef>
        <a:buNone/>
        <a:defRPr sz="8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platzhalter 20"/>
          <p:cNvSpPr txBox="1">
            <a:spLocks/>
          </p:cNvSpPr>
          <p:nvPr/>
        </p:nvSpPr>
        <p:spPr>
          <a:xfrm>
            <a:off x="15284003" y="30981326"/>
            <a:ext cx="14257584" cy="7776864"/>
          </a:xfrm>
          <a:prstGeom prst="rect">
            <a:avLst/>
          </a:prstGeom>
          <a:solidFill>
            <a:schemeClr val="bg1"/>
          </a:solidFill>
          <a:ln>
            <a:solidFill>
              <a:srgbClr val="006599"/>
            </a:solidFill>
          </a:ln>
        </p:spPr>
        <p:txBody>
          <a:bodyPr vert="horz" lIns="91440" tIns="45720" rIns="91440" bIns="45720" rtlCol="0">
            <a:normAutofit/>
          </a:bodyPr>
          <a:ls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pPr algn="ctr"/>
            <a:endParaRPr lang="en-US" sz="1200" dirty="0" smtClean="0"/>
          </a:p>
          <a:p>
            <a:pPr algn="just"/>
            <a:endParaRPr lang="en-US" sz="3000" dirty="0"/>
          </a:p>
          <a:p>
            <a:pPr algn="just"/>
            <a:endParaRPr lang="en-US" sz="3000" dirty="0"/>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49" y="39694294"/>
            <a:ext cx="6048672" cy="2804385"/>
          </a:xfrm>
          <a:prstGeom prst="rect">
            <a:avLst/>
          </a:prstGeom>
        </p:spPr>
      </p:pic>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842" y="40702406"/>
            <a:ext cx="3346207" cy="1357074"/>
          </a:xfrm>
          <a:prstGeom prst="rect">
            <a:avLst/>
          </a:prstGeom>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219" y="40846422"/>
            <a:ext cx="4568029" cy="1394381"/>
          </a:xfrm>
          <a:prstGeom prst="rect">
            <a:avLst/>
          </a:prstGeom>
        </p:spPr>
      </p:pic>
      <p:sp>
        <p:nvSpPr>
          <p:cNvPr id="78" name="Textfeld 77"/>
          <p:cNvSpPr txBox="1"/>
          <p:nvPr/>
        </p:nvSpPr>
        <p:spPr>
          <a:xfrm>
            <a:off x="15356011" y="31706060"/>
            <a:ext cx="14041560" cy="6692090"/>
          </a:xfrm>
          <a:prstGeom prst="rect">
            <a:avLst/>
          </a:prstGeom>
          <a:noFill/>
        </p:spPr>
        <p:txBody>
          <a:bodyPr wrap="square" rtlCol="0">
            <a:spAutoFit/>
          </a:bodyPr>
          <a:lstStyle/>
          <a:p>
            <a:pPr algn="just">
              <a:lnSpc>
                <a:spcPct val="90000"/>
              </a:lnSpc>
            </a:pPr>
            <a:r>
              <a:rPr lang="en-US" sz="2800" dirty="0"/>
              <a:t>Two research cruises were successfully conducted in 2013 and 2014. Shipboard and moored observations show that:</a:t>
            </a:r>
          </a:p>
          <a:p>
            <a:pPr marL="457200" indent="-457200" algn="just">
              <a:lnSpc>
                <a:spcPct val="90000"/>
              </a:lnSpc>
              <a:buFont typeface="Arial"/>
              <a:buChar char="•"/>
            </a:pPr>
            <a:r>
              <a:rPr lang="en-US" sz="2800" dirty="0"/>
              <a:t>at first glance no significant decadal changes in transport estimates are apparent (neither NBUC nor DWBC layer)</a:t>
            </a:r>
          </a:p>
          <a:p>
            <a:pPr marL="457200" indent="-457200" algn="just">
              <a:lnSpc>
                <a:spcPct val="90000"/>
              </a:lnSpc>
              <a:buFont typeface="Arial"/>
              <a:buChar char="•"/>
            </a:pPr>
            <a:r>
              <a:rPr lang="en-US" sz="2800" dirty="0"/>
              <a:t>the transport within the DWBC layer is still accomplished by deep eddies</a:t>
            </a:r>
          </a:p>
          <a:p>
            <a:pPr marL="457200" indent="-457200" algn="just">
              <a:lnSpc>
                <a:spcPct val="90000"/>
              </a:lnSpc>
              <a:buFont typeface="Arial"/>
              <a:buChar char="•"/>
            </a:pPr>
            <a:r>
              <a:rPr lang="en-US" sz="2800" dirty="0"/>
              <a:t>salinity has increased in the upper layers (SACW and AAIW) and decreased in NADW layers, if differences on density surfaces are considered</a:t>
            </a:r>
          </a:p>
          <a:p>
            <a:pPr algn="just">
              <a:lnSpc>
                <a:spcPct val="90000"/>
              </a:lnSpc>
            </a:pPr>
            <a:endParaRPr lang="en-US" sz="2800" dirty="0"/>
          </a:p>
          <a:p>
            <a:pPr algn="just">
              <a:lnSpc>
                <a:spcPct val="90000"/>
              </a:lnSpc>
            </a:pPr>
            <a:r>
              <a:rPr lang="en-US" sz="2800" dirty="0"/>
              <a:t>For the future two additional cruises are planned in 2015 and 2017 to maintain the mooring array and get additional shipboard observations. The increased data set will be used to:</a:t>
            </a:r>
          </a:p>
          <a:p>
            <a:pPr marL="457200" indent="-457200" algn="just">
              <a:lnSpc>
                <a:spcPct val="90000"/>
              </a:lnSpc>
              <a:buFont typeface="Arial"/>
              <a:buChar char="•"/>
            </a:pPr>
            <a:r>
              <a:rPr lang="en-US" sz="2800" dirty="0"/>
              <a:t>investigate </a:t>
            </a:r>
            <a:r>
              <a:rPr lang="en-US" sz="2800" dirty="0" err="1" smtClean="0"/>
              <a:t>interannual</a:t>
            </a:r>
            <a:r>
              <a:rPr lang="en-US" sz="2800" dirty="0" smtClean="0"/>
              <a:t> </a:t>
            </a:r>
            <a:r>
              <a:rPr lang="en-US" sz="2800" dirty="0"/>
              <a:t>and decadal transport variability (   )</a:t>
            </a:r>
          </a:p>
          <a:p>
            <a:pPr marL="457200" indent="-457200" algn="just">
              <a:lnSpc>
                <a:spcPct val="90000"/>
              </a:lnSpc>
              <a:buFont typeface="Arial"/>
              <a:buChar char="•"/>
            </a:pPr>
            <a:r>
              <a:rPr lang="en-US" sz="2800" dirty="0" smtClean="0"/>
              <a:t>calibrate geostrophic transport calculations in order </a:t>
            </a:r>
          </a:p>
          <a:p>
            <a:pPr algn="just">
              <a:lnSpc>
                <a:spcPct val="90000"/>
              </a:lnSpc>
            </a:pPr>
            <a:r>
              <a:rPr lang="en-US" sz="2800" dirty="0"/>
              <a:t> </a:t>
            </a:r>
            <a:r>
              <a:rPr lang="en-US" sz="2800" dirty="0" smtClean="0"/>
              <a:t>     to possibly fill the gap in the transport time series by </a:t>
            </a:r>
          </a:p>
          <a:p>
            <a:pPr algn="just">
              <a:lnSpc>
                <a:spcPct val="90000"/>
              </a:lnSpc>
            </a:pPr>
            <a:r>
              <a:rPr lang="en-US" sz="2800" dirty="0" smtClean="0"/>
              <a:t>      using historical CTD and ARGO data (   )</a:t>
            </a:r>
          </a:p>
          <a:p>
            <a:pPr marL="457200" indent="-457200" algn="just">
              <a:lnSpc>
                <a:spcPct val="90000"/>
              </a:lnSpc>
              <a:buFont typeface="Arial"/>
              <a:buChar char="•"/>
            </a:pPr>
            <a:r>
              <a:rPr lang="en-US" sz="2800" dirty="0" smtClean="0"/>
              <a:t>analyze water mass variability in more detail</a:t>
            </a:r>
            <a:endParaRPr lang="en-US" sz="3200" dirty="0" smtClean="0"/>
          </a:p>
          <a:p>
            <a:pPr marL="457200" indent="-457200" algn="just">
              <a:lnSpc>
                <a:spcPct val="90000"/>
              </a:lnSpc>
              <a:buFont typeface="Arial"/>
              <a:buChar char="•"/>
            </a:pPr>
            <a:r>
              <a:rPr lang="en-US" sz="2800" dirty="0" smtClean="0"/>
              <a:t>investigate the meridional coherence of AMOC signals in the Atlantic in comparison to results from the basin wide AMOC observing system</a:t>
            </a:r>
            <a:endParaRPr lang="en-US" sz="2800" dirty="0"/>
          </a:p>
        </p:txBody>
      </p:sp>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4954" y="40702406"/>
            <a:ext cx="3565153" cy="1357074"/>
          </a:xfrm>
          <a:prstGeom prst="rect">
            <a:avLst/>
          </a:prstGeom>
        </p:spPr>
      </p:pic>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36131" y="40918430"/>
            <a:ext cx="4608512" cy="1240753"/>
          </a:xfrm>
          <a:prstGeom prst="rect">
            <a:avLst/>
          </a:prstGeom>
        </p:spPr>
      </p:pic>
      <p:pic>
        <p:nvPicPr>
          <p:cNvPr id="18" name="Grafi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62068" y="40342366"/>
            <a:ext cx="906711" cy="1728191"/>
          </a:xfrm>
          <a:prstGeom prst="rect">
            <a:avLst/>
          </a:prstGeom>
        </p:spPr>
      </p:pic>
      <p:pic>
        <p:nvPicPr>
          <p:cNvPr id="19" name="Grafik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48317" y="40558391"/>
            <a:ext cx="3124918" cy="1728190"/>
          </a:xfrm>
          <a:prstGeom prst="rect">
            <a:avLst/>
          </a:prstGeom>
        </p:spPr>
      </p:pic>
      <p:pic>
        <p:nvPicPr>
          <p:cNvPr id="20" name="Grafik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373235" y="40472248"/>
            <a:ext cx="3456384" cy="1799001"/>
          </a:xfrm>
          <a:prstGeom prst="rect">
            <a:avLst/>
          </a:prstGeom>
        </p:spPr>
      </p:pic>
      <p:sp>
        <p:nvSpPr>
          <p:cNvPr id="22" name="Textfeld 21"/>
          <p:cNvSpPr txBox="1"/>
          <p:nvPr/>
        </p:nvSpPr>
        <p:spPr>
          <a:xfrm>
            <a:off x="7795171" y="1170014"/>
            <a:ext cx="20738304" cy="2616101"/>
          </a:xfrm>
          <a:prstGeom prst="rect">
            <a:avLst/>
          </a:prstGeom>
          <a:noFill/>
        </p:spPr>
        <p:txBody>
          <a:bodyPr wrap="square" rtlCol="0">
            <a:spAutoFit/>
          </a:bodyPr>
          <a:lstStyle/>
          <a:p>
            <a:pPr algn="ctr"/>
            <a:r>
              <a:rPr lang="en-US" dirty="0" smtClean="0"/>
              <a:t>Variability of the Western </a:t>
            </a:r>
            <a:r>
              <a:rPr lang="en-US" dirty="0"/>
              <a:t>B</a:t>
            </a:r>
            <a:r>
              <a:rPr lang="en-US" dirty="0" smtClean="0"/>
              <a:t>oundary </a:t>
            </a:r>
            <a:r>
              <a:rPr lang="en-US" dirty="0"/>
              <a:t>C</a:t>
            </a:r>
            <a:r>
              <a:rPr lang="en-US" dirty="0" smtClean="0"/>
              <a:t>urrent </a:t>
            </a:r>
          </a:p>
          <a:p>
            <a:pPr algn="ctr"/>
            <a:r>
              <a:rPr lang="en-US" dirty="0" smtClean="0"/>
              <a:t>at 11°S off Brazil</a:t>
            </a:r>
            <a:endParaRPr lang="en-US" dirty="0"/>
          </a:p>
        </p:txBody>
      </p:sp>
      <p:sp>
        <p:nvSpPr>
          <p:cNvPr id="23" name="Textfeld 22"/>
          <p:cNvSpPr txBox="1"/>
          <p:nvPr/>
        </p:nvSpPr>
        <p:spPr>
          <a:xfrm>
            <a:off x="8371235" y="3682743"/>
            <a:ext cx="18938104" cy="1015663"/>
          </a:xfrm>
          <a:prstGeom prst="rect">
            <a:avLst/>
          </a:prstGeom>
          <a:noFill/>
        </p:spPr>
        <p:txBody>
          <a:bodyPr wrap="square" rtlCol="0">
            <a:spAutoFit/>
          </a:bodyPr>
          <a:lstStyle/>
          <a:p>
            <a:pPr algn="ctr"/>
            <a:r>
              <a:rPr lang="en-US" sz="6000" dirty="0" smtClean="0"/>
              <a:t>First results from new observations</a:t>
            </a:r>
          </a:p>
        </p:txBody>
      </p:sp>
      <p:sp>
        <p:nvSpPr>
          <p:cNvPr id="24" name="Textfeld 23"/>
          <p:cNvSpPr txBox="1"/>
          <p:nvPr/>
        </p:nvSpPr>
        <p:spPr>
          <a:xfrm>
            <a:off x="5346899" y="5925439"/>
            <a:ext cx="25274808" cy="646331"/>
          </a:xfrm>
          <a:prstGeom prst="rect">
            <a:avLst/>
          </a:prstGeom>
          <a:noFill/>
        </p:spPr>
        <p:txBody>
          <a:bodyPr wrap="square" rtlCol="0">
            <a:spAutoFit/>
          </a:bodyPr>
          <a:lstStyle/>
          <a:p>
            <a:r>
              <a:rPr lang="de-DE" sz="3600" i="1" dirty="0" smtClean="0"/>
              <a:t>R. Hummels, P. Brandt, M. Dengler </a:t>
            </a:r>
            <a:r>
              <a:rPr lang="de-DE" sz="3600" i="1" dirty="0" err="1" smtClean="0"/>
              <a:t>and</a:t>
            </a:r>
            <a:r>
              <a:rPr lang="de-DE" sz="3600" i="1" dirty="0" smtClean="0"/>
              <a:t> J. Fischer, AP 1.1: Rolle des tropischen Atlantiks für Klimaschwankungen im atlantischen Raum</a:t>
            </a:r>
            <a:endParaRPr lang="de-DE" sz="3600" i="1" dirty="0"/>
          </a:p>
        </p:txBody>
      </p:sp>
      <p:sp>
        <p:nvSpPr>
          <p:cNvPr id="25" name="Textfeld 1"/>
          <p:cNvSpPr txBox="1"/>
          <p:nvPr/>
        </p:nvSpPr>
        <p:spPr>
          <a:xfrm>
            <a:off x="5562923" y="7732604"/>
            <a:ext cx="17281920" cy="7478970"/>
          </a:xfrm>
          <a:prstGeom prst="rect">
            <a:avLst/>
          </a:prstGeom>
          <a:noFill/>
        </p:spPr>
        <p:txBody>
          <a:bodyPr wrap="square" rtlCol="0">
            <a:spAutoFit/>
          </a:bodyPr>
          <a:ls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pPr algn="ctr"/>
            <a:r>
              <a:rPr lang="en-US" sz="4000" b="1" dirty="0" smtClean="0">
                <a:solidFill>
                  <a:srgbClr val="006599"/>
                </a:solidFill>
              </a:rPr>
              <a:t>The tropical Atlantic Ocean plays an important role for climate variability in the Atlantic region. A key region within the tropical Atlantic is the western boundary current, where the variability of the North Brazil Undercurrent (NBUC) and the Deep Western Boundary Current (DWBC) exhibit variations of the meridional overturning circulation (AMOC, Fig. 1) and the subtropical cells (STCs). Currently, the western boundary current off the coast of Brazil at 11° S (see Fig.2) is investigated with a mooring array and ship based observations including direct current as well as hydrographic measurements. Two research cruises in 2013 and 2014 delivered first insights into changes in the currents and water mass properties nowadays compared to similar observations taken during the period of 2000-2004. In addition, the data of the first mooring period was successfully retrieved in May 2014 with an instrument performance of over 90%.    </a:t>
            </a:r>
            <a:endParaRPr lang="en-US" sz="4000" dirty="0">
              <a:solidFill>
                <a:schemeClr val="tx2"/>
              </a:solidFill>
            </a:endParaRPr>
          </a:p>
        </p:txBody>
      </p:sp>
      <p:sp>
        <p:nvSpPr>
          <p:cNvPr id="27" name="Textplatzhalter 20"/>
          <p:cNvSpPr txBox="1">
            <a:spLocks/>
          </p:cNvSpPr>
          <p:nvPr/>
        </p:nvSpPr>
        <p:spPr>
          <a:xfrm>
            <a:off x="738387" y="16363702"/>
            <a:ext cx="28803200" cy="14401600"/>
          </a:xfrm>
          <a:prstGeom prst="rect">
            <a:avLst/>
          </a:prstGeom>
          <a:solidFill>
            <a:schemeClr val="bg1"/>
          </a:solidFill>
          <a:ln>
            <a:solidFill>
              <a:srgbClr val="006599"/>
            </a:solidFill>
          </a:ln>
        </p:spPr>
        <p:txBody>
          <a:bodyPr vert="horz" lIns="91440" tIns="45720" rIns="91440" bIns="45720" rtlCol="0">
            <a:normAutofit/>
          </a:bodyPr>
          <a:ls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pPr algn="ctr"/>
            <a:r>
              <a:rPr lang="en-US" sz="4800" dirty="0" smtClean="0">
                <a:solidFill>
                  <a:srgbClr val="006599"/>
                </a:solidFill>
              </a:rPr>
              <a:t>Observed current and transport variability at 11°S</a:t>
            </a:r>
          </a:p>
          <a:p>
            <a:pPr algn="ctr"/>
            <a:r>
              <a:rPr lang="de-DE" sz="4800" dirty="0" smtClean="0">
                <a:solidFill>
                  <a:srgbClr val="006599"/>
                </a:solidFill>
              </a:rPr>
              <a:t> </a:t>
            </a:r>
          </a:p>
        </p:txBody>
      </p:sp>
      <p:sp>
        <p:nvSpPr>
          <p:cNvPr id="28" name="Textplatzhalter 20"/>
          <p:cNvSpPr txBox="1">
            <a:spLocks/>
          </p:cNvSpPr>
          <p:nvPr/>
        </p:nvSpPr>
        <p:spPr>
          <a:xfrm>
            <a:off x="738387" y="30981326"/>
            <a:ext cx="14185576" cy="7776864"/>
          </a:xfrm>
          <a:prstGeom prst="rect">
            <a:avLst/>
          </a:prstGeom>
          <a:solidFill>
            <a:schemeClr val="bg1"/>
          </a:solidFill>
          <a:ln>
            <a:solidFill>
              <a:srgbClr val="006599"/>
            </a:solidFill>
          </a:ln>
        </p:spPr>
        <p:txBody>
          <a:bodyPr vert="horz" lIns="91440" tIns="45720" rIns="91440" bIns="45720" rtlCol="0">
            <a:normAutofit/>
          </a:bodyPr>
          <a:ls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pPr algn="just">
              <a:lnSpc>
                <a:spcPct val="110000"/>
              </a:lnSpc>
            </a:pPr>
            <a:endParaRPr lang="en-US" sz="2800" dirty="0" smtClean="0"/>
          </a:p>
        </p:txBody>
      </p:sp>
      <p:sp>
        <p:nvSpPr>
          <p:cNvPr id="34" name="Textplatzhalter 20"/>
          <p:cNvSpPr txBox="1">
            <a:spLocks/>
          </p:cNvSpPr>
          <p:nvPr/>
        </p:nvSpPr>
        <p:spPr>
          <a:xfrm>
            <a:off x="23420907" y="7074670"/>
            <a:ext cx="6120680" cy="9001000"/>
          </a:xfrm>
          <a:prstGeom prst="rect">
            <a:avLst/>
          </a:prstGeom>
          <a:solidFill>
            <a:schemeClr val="bg1"/>
          </a:solidFill>
          <a:ln>
            <a:solidFill>
              <a:srgbClr val="006599"/>
            </a:solidFill>
          </a:ln>
        </p:spPr>
        <p:txBody>
          <a:bodyPr vert="horz" lIns="91440" tIns="45720" rIns="91440" bIns="45720" rtlCol="0">
            <a:normAutofit/>
          </a:bodyPr>
          <a:ls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a:p>
          <a:p>
            <a:pPr algn="just"/>
            <a:r>
              <a:rPr lang="en-US" sz="2400" i="1" dirty="0" smtClean="0"/>
              <a:t>Fig.2: Circulation sketch of the western tropical Atlantic (from </a:t>
            </a:r>
            <a:r>
              <a:rPr lang="en-US" sz="2400" i="1" dirty="0" err="1" smtClean="0"/>
              <a:t>Dengler</a:t>
            </a:r>
            <a:r>
              <a:rPr lang="en-US" sz="2400" i="1" dirty="0" smtClean="0"/>
              <a:t> et al., 2004). Warm and cold water routes of the AMOC are indicated in red and blue. The sections at 5°S and 11°S are marked in black and the mooring array is indicated with green circles.  </a:t>
            </a:r>
            <a:endParaRPr lang="en-US" sz="2400" i="1" dirty="0"/>
          </a:p>
        </p:txBody>
      </p:sp>
      <p:pic>
        <p:nvPicPr>
          <p:cNvPr id="6" name="Bild 5" descr="map_sections_mooring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73568" y="7866758"/>
            <a:ext cx="5924003" cy="4719514"/>
          </a:xfrm>
          <a:prstGeom prst="rect">
            <a:avLst/>
          </a:prstGeom>
        </p:spPr>
      </p:pic>
      <p:sp>
        <p:nvSpPr>
          <p:cNvPr id="31" name="Rahmen 30"/>
          <p:cNvSpPr/>
          <p:nvPr/>
        </p:nvSpPr>
        <p:spPr>
          <a:xfrm flipH="1">
            <a:off x="27165323" y="10891094"/>
            <a:ext cx="2088232" cy="936104"/>
          </a:xfrm>
          <a:prstGeom prst="frame">
            <a:avLst/>
          </a:prstGeom>
          <a:solidFill>
            <a:srgbClr val="FF0CDA"/>
          </a:solidFill>
          <a:ln/>
        </p:spPr>
        <p:style>
          <a:lnRef idx="1">
            <a:schemeClr val="accent1"/>
          </a:lnRef>
          <a:fillRef idx="3">
            <a:schemeClr val="accent1"/>
          </a:fillRef>
          <a:effectRef idx="2">
            <a:schemeClr val="accent1"/>
          </a:effectRef>
          <a:fontRef idx="minor">
            <a:schemeClr val="lt1"/>
          </a:fontRef>
        </p:style>
        <p:txBody>
          <a:bodyPr/>
          <a:lstStyle/>
          <a:p>
            <a:endParaRPr lang="de-DE">
              <a:ln>
                <a:solidFill>
                  <a:schemeClr val="accent6">
                    <a:lumMod val="75000"/>
                  </a:schemeClr>
                </a:solidFill>
              </a:ln>
            </a:endParaRPr>
          </a:p>
        </p:txBody>
      </p:sp>
      <p:sp>
        <p:nvSpPr>
          <p:cNvPr id="33" name="Textplatzhalter 20"/>
          <p:cNvSpPr txBox="1">
            <a:spLocks/>
          </p:cNvSpPr>
          <p:nvPr/>
        </p:nvSpPr>
        <p:spPr>
          <a:xfrm>
            <a:off x="738387" y="7074670"/>
            <a:ext cx="4320480" cy="9001000"/>
          </a:xfrm>
          <a:prstGeom prst="rect">
            <a:avLst/>
          </a:prstGeom>
          <a:solidFill>
            <a:schemeClr val="bg1"/>
          </a:solidFill>
          <a:ln>
            <a:solidFill>
              <a:srgbClr val="006599"/>
            </a:solidFill>
          </a:ln>
        </p:spPr>
        <p:txBody>
          <a:bodyPr vert="horz" lIns="91440" tIns="45720" rIns="91440" bIns="45720" rtlCol="0">
            <a:normAutofit lnSpcReduction="10000"/>
          </a:bodyPr>
          <a:ls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a:p>
          <a:p>
            <a:endParaRPr lang="de-DE" sz="2400" i="1" dirty="0" smtClean="0"/>
          </a:p>
          <a:p>
            <a:endParaRPr lang="de-DE" sz="2400" i="1" dirty="0" smtClean="0"/>
          </a:p>
          <a:p>
            <a:endParaRPr lang="de-DE" sz="2400" i="1" dirty="0"/>
          </a:p>
          <a:p>
            <a:pPr algn="just"/>
            <a:r>
              <a:rPr lang="en-US" sz="2400" i="1" dirty="0" smtClean="0"/>
              <a:t>Fig.1: Sketch of the warm (red) and cold water (blue) routes of the AMOC (from </a:t>
            </a:r>
            <a:r>
              <a:rPr lang="en-US" sz="2400" i="1" dirty="0" err="1" smtClean="0"/>
              <a:t>Kuhlbroedt</a:t>
            </a:r>
            <a:r>
              <a:rPr lang="en-US" sz="2400" i="1" dirty="0" smtClean="0"/>
              <a:t> et al. 2007).</a:t>
            </a:r>
            <a:endParaRPr lang="en-US" sz="2400" i="1" dirty="0"/>
          </a:p>
        </p:txBody>
      </p:sp>
      <p:grpSp>
        <p:nvGrpSpPr>
          <p:cNvPr id="5" name="Gruppierung 4"/>
          <p:cNvGrpSpPr/>
          <p:nvPr/>
        </p:nvGrpSpPr>
        <p:grpSpPr>
          <a:xfrm>
            <a:off x="810395" y="7090442"/>
            <a:ext cx="4104226" cy="7473060"/>
            <a:chOff x="1266861" y="7466304"/>
            <a:chExt cx="4104226" cy="7473060"/>
          </a:xfrm>
        </p:grpSpPr>
        <p:pic>
          <p:nvPicPr>
            <p:cNvPr id="29"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27726" r="43964" b="18868"/>
            <a:stretch/>
          </p:blipFill>
          <p:spPr bwMode="auto">
            <a:xfrm>
              <a:off x="1266861" y="7466304"/>
              <a:ext cx="4104226" cy="74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ahmen 29"/>
            <p:cNvSpPr/>
            <p:nvPr/>
          </p:nvSpPr>
          <p:spPr>
            <a:xfrm>
              <a:off x="2892173" y="10613326"/>
              <a:ext cx="822960" cy="1645920"/>
            </a:xfrm>
            <a:prstGeom prst="frame">
              <a:avLst/>
            </a:prstGeom>
            <a:solidFill>
              <a:srgbClr val="FF0CDA"/>
            </a:solidFill>
            <a:ln/>
          </p:spPr>
          <p:style>
            <a:lnRef idx="1">
              <a:schemeClr val="accent1"/>
            </a:lnRef>
            <a:fillRef idx="3">
              <a:schemeClr val="accent1"/>
            </a:fillRef>
            <a:effectRef idx="2">
              <a:schemeClr val="accent1"/>
            </a:effectRef>
            <a:fontRef idx="minor">
              <a:schemeClr val="lt1"/>
            </a:fontRef>
          </p:style>
          <p:txBody>
            <a:bodyPr/>
            <a:lstStyle/>
            <a:p>
              <a:endParaRPr lang="de-DE">
                <a:ln>
                  <a:solidFill>
                    <a:schemeClr val="accent6">
                      <a:lumMod val="75000"/>
                    </a:schemeClr>
                  </a:solidFill>
                </a:ln>
              </a:endParaRPr>
            </a:p>
          </p:txBody>
        </p:sp>
      </p:grpSp>
      <p:sp>
        <p:nvSpPr>
          <p:cNvPr id="7" name="Textfeld 6"/>
          <p:cNvSpPr txBox="1"/>
          <p:nvPr/>
        </p:nvSpPr>
        <p:spPr>
          <a:xfrm>
            <a:off x="1098427" y="23708518"/>
            <a:ext cx="11161240" cy="6124754"/>
          </a:xfrm>
          <a:prstGeom prst="rect">
            <a:avLst/>
          </a:prstGeom>
          <a:noFill/>
        </p:spPr>
        <p:txBody>
          <a:bodyPr wrap="square" rtlCol="0">
            <a:spAutoFit/>
          </a:bodyPr>
          <a:lstStyle/>
          <a:p>
            <a:pPr algn="just"/>
            <a:r>
              <a:rPr lang="en-US" sz="2800" dirty="0" smtClean="0"/>
              <a:t>In the shipboard velocity sections along 11°S the northward flowing NBUC, </a:t>
            </a:r>
            <a:r>
              <a:rPr lang="en-US" sz="2800" dirty="0"/>
              <a:t>representing the upper limb return flow of the AMOC and </a:t>
            </a:r>
            <a:r>
              <a:rPr lang="en-US" sz="2800" dirty="0" smtClean="0"/>
              <a:t>STCs, is clearly visible within the upper 1000m close to the shelf. Below, the flow that is dominantly to the south is associated with the DWBC. These snapshots show the high variability of the velocity field especially at depths below 1000m. In these layers the transport was associated with deep eddies rather than a laminar flow (</a:t>
            </a:r>
            <a:r>
              <a:rPr lang="en-US" sz="2800" dirty="0" err="1" smtClean="0"/>
              <a:t>Dengler</a:t>
            </a:r>
            <a:r>
              <a:rPr lang="en-US" sz="2800" dirty="0" smtClean="0"/>
              <a:t> et al. 2004, Fig.2). Calculated transports of the NBUC range between 16 and 36 </a:t>
            </a:r>
            <a:r>
              <a:rPr lang="en-US" sz="2800" dirty="0" err="1" smtClean="0"/>
              <a:t>Sv</a:t>
            </a:r>
            <a:r>
              <a:rPr lang="en-US" sz="2800" dirty="0" smtClean="0"/>
              <a:t> to the north. In the DWBC layer they reach from 13 to 60 </a:t>
            </a:r>
            <a:r>
              <a:rPr lang="en-US" sz="2800" dirty="0" err="1" smtClean="0"/>
              <a:t>Sv</a:t>
            </a:r>
            <a:r>
              <a:rPr lang="en-US" sz="2800" dirty="0" smtClean="0"/>
              <a:t> to the south. On average the shipboard observations lead to transport estimates of 23 </a:t>
            </a:r>
            <a:r>
              <a:rPr lang="en-US" sz="2800" dirty="0" err="1" smtClean="0"/>
              <a:t>Sv</a:t>
            </a:r>
            <a:r>
              <a:rPr lang="en-US" sz="2800" dirty="0" smtClean="0"/>
              <a:t> for the NBUC and 29 </a:t>
            </a:r>
            <a:r>
              <a:rPr lang="en-US" sz="2800" dirty="0" err="1" smtClean="0"/>
              <a:t>Sv</a:t>
            </a:r>
            <a:r>
              <a:rPr lang="en-US" sz="2800" dirty="0" smtClean="0"/>
              <a:t> for the DWBC  (Tab. 1). These snapshots would suggest that the transport in the DWBC layer is lower in the new observational period (2013-2014) compared to 10 years ago (2000-2004). Whether this is due to the absence of deep eddies can only be answered using moored observations.</a:t>
            </a:r>
          </a:p>
        </p:txBody>
      </p:sp>
      <p:sp>
        <p:nvSpPr>
          <p:cNvPr id="35" name="Textfeld 34"/>
          <p:cNvSpPr txBox="1"/>
          <p:nvPr/>
        </p:nvSpPr>
        <p:spPr>
          <a:xfrm>
            <a:off x="18164323" y="23708518"/>
            <a:ext cx="11162443" cy="6093976"/>
          </a:xfrm>
          <a:prstGeom prst="rect">
            <a:avLst/>
          </a:prstGeom>
          <a:noFill/>
        </p:spPr>
        <p:txBody>
          <a:bodyPr wrap="square" rtlCol="0">
            <a:spAutoFit/>
          </a:bodyPr>
          <a:lstStyle/>
          <a:p>
            <a:pPr algn="just"/>
            <a:r>
              <a:rPr lang="en-US" sz="2800" dirty="0" smtClean="0"/>
              <a:t>In order to investigate the variability of the current system in more detail the mooring array at 11°S has been (re-)installed (Fig.4). The average velocity section inferred from the mooring observations (Fig. 5a) fits rather well to the average ship section (Fig. 4). However, the transport time series (Fig. 5b) show large variability inherent to the western boundary current system, especially in the DWBC layers due to the presence or absence of deep eddies. </a:t>
            </a:r>
            <a:r>
              <a:rPr lang="en-US" sz="2800" dirty="0" err="1" smtClean="0"/>
              <a:t>Dengler</a:t>
            </a:r>
            <a:r>
              <a:rPr lang="en-US" sz="2800" dirty="0" smtClean="0"/>
              <a:t> et al. 2004 suggested that in case of a decrease of the DWBC north of 11°S, the transport should be accomplished by a laminar flow instead of deep eddies. However, the transport time series (Fig. 5b) as well as the velocity time series at 1900m depth (Fig.6) show that the deep eddies are still present. </a:t>
            </a:r>
          </a:p>
          <a:p>
            <a:pPr algn="just"/>
            <a:endParaRPr lang="de-DE" dirty="0" smtClean="0"/>
          </a:p>
        </p:txBody>
      </p:sp>
      <p:pic>
        <p:nvPicPr>
          <p:cNvPr id="9" name="Bild 8" descr="all_sections_11s_for_poster_old.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4411" y="17731854"/>
            <a:ext cx="7037546" cy="4167740"/>
          </a:xfrm>
          <a:prstGeom prst="rect">
            <a:avLst/>
          </a:prstGeom>
        </p:spPr>
      </p:pic>
      <p:pic>
        <p:nvPicPr>
          <p:cNvPr id="10" name="Bild 9" descr="all_sections_11s_for_poster_new.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81407" y="17515830"/>
            <a:ext cx="3778260" cy="4372080"/>
          </a:xfrm>
          <a:prstGeom prst="rect">
            <a:avLst/>
          </a:prstGeom>
        </p:spPr>
      </p:pic>
      <p:sp>
        <p:nvSpPr>
          <p:cNvPr id="11" name="Textfeld 10"/>
          <p:cNvSpPr txBox="1"/>
          <p:nvPr/>
        </p:nvSpPr>
        <p:spPr>
          <a:xfrm>
            <a:off x="9523363" y="17352650"/>
            <a:ext cx="1800200" cy="523220"/>
          </a:xfrm>
          <a:prstGeom prst="rect">
            <a:avLst/>
          </a:prstGeom>
          <a:noFill/>
        </p:spPr>
        <p:txBody>
          <a:bodyPr wrap="square" rtlCol="0">
            <a:spAutoFit/>
          </a:bodyPr>
          <a:lstStyle/>
          <a:p>
            <a:r>
              <a:rPr lang="de-DE" sz="2800" dirty="0" smtClean="0"/>
              <a:t>2013-2014</a:t>
            </a:r>
            <a:endParaRPr lang="de-DE" sz="2800" dirty="0"/>
          </a:p>
        </p:txBody>
      </p:sp>
      <p:sp>
        <p:nvSpPr>
          <p:cNvPr id="12" name="Textfeld 11"/>
          <p:cNvSpPr txBox="1"/>
          <p:nvPr/>
        </p:nvSpPr>
        <p:spPr>
          <a:xfrm>
            <a:off x="1170435" y="21908318"/>
            <a:ext cx="11089232" cy="2831544"/>
          </a:xfrm>
          <a:prstGeom prst="rect">
            <a:avLst/>
          </a:prstGeom>
          <a:noFill/>
        </p:spPr>
        <p:txBody>
          <a:bodyPr wrap="square" rtlCol="0">
            <a:spAutoFit/>
          </a:bodyPr>
          <a:lstStyle/>
          <a:p>
            <a:pPr algn="just"/>
            <a:r>
              <a:rPr lang="en-US" sz="2400" i="1" dirty="0" smtClean="0"/>
              <a:t>Fig. 3 Shipboard sections of along-shore velocity (slanted toward 36°T) along 11°S. Red and black dotted lines mark the boxes used for transport calculations. The black contours mark lines of constant neutral density as in Fig. 4. (Note that the five sections from 2000-2004 are a remake of the sections presented in Schott et al., 2005).</a:t>
            </a:r>
          </a:p>
          <a:p>
            <a:endParaRPr lang="de-DE" dirty="0"/>
          </a:p>
        </p:txBody>
      </p:sp>
      <p:pic>
        <p:nvPicPr>
          <p:cNvPr id="39" name="Bild 38" descr="av_7_section_11S_with_moorin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331675" y="17587838"/>
            <a:ext cx="5486949" cy="4290079"/>
          </a:xfrm>
          <a:prstGeom prst="rect">
            <a:avLst/>
          </a:prstGeom>
        </p:spPr>
      </p:pic>
      <p:graphicFrame>
        <p:nvGraphicFramePr>
          <p:cNvPr id="37" name="Tabelle 36"/>
          <p:cNvGraphicFramePr>
            <a:graphicFrameLocks noGrp="1"/>
          </p:cNvGraphicFramePr>
          <p:nvPr>
            <p:extLst>
              <p:ext uri="{D42A27DB-BD31-4B8C-83A1-F6EECF244321}">
                <p14:modId xmlns:p14="http://schemas.microsoft.com/office/powerpoint/2010/main" val="2058457259"/>
              </p:ext>
            </p:extLst>
          </p:nvPr>
        </p:nvGraphicFramePr>
        <p:xfrm>
          <a:off x="12634048" y="24716630"/>
          <a:ext cx="5112568" cy="3444240"/>
        </p:xfrm>
        <a:graphic>
          <a:graphicData uri="http://schemas.openxmlformats.org/drawingml/2006/table">
            <a:tbl>
              <a:tblPr firstRow="1" bandRow="1">
                <a:tableStyleId>{5C22544A-7EE6-4342-B048-85BDC9FD1C3A}</a:tableStyleId>
              </a:tblPr>
              <a:tblGrid>
                <a:gridCol w="1037332"/>
                <a:gridCol w="1555999"/>
                <a:gridCol w="1333713"/>
                <a:gridCol w="1185524"/>
              </a:tblGrid>
              <a:tr h="415590">
                <a:tc gridSpan="4">
                  <a:txBody>
                    <a:bodyPr/>
                    <a:lstStyle/>
                    <a:p>
                      <a:pPr algn="ctr"/>
                      <a:r>
                        <a:rPr lang="de-DE" sz="2800" dirty="0" smtClean="0"/>
                        <a:t>Average </a:t>
                      </a:r>
                      <a:r>
                        <a:rPr lang="de-DE" sz="2800" dirty="0" err="1" smtClean="0"/>
                        <a:t>transport</a:t>
                      </a:r>
                      <a:r>
                        <a:rPr lang="de-DE" sz="2800" dirty="0" smtClean="0"/>
                        <a:t> </a:t>
                      </a:r>
                      <a:r>
                        <a:rPr lang="de-DE" sz="2800" dirty="0" err="1" smtClean="0"/>
                        <a:t>estimates</a:t>
                      </a:r>
                      <a:r>
                        <a:rPr lang="de-DE" sz="2800" dirty="0" smtClean="0"/>
                        <a:t> [</a:t>
                      </a:r>
                      <a:r>
                        <a:rPr lang="de-DE" sz="2800" dirty="0" err="1" smtClean="0"/>
                        <a:t>Sv</a:t>
                      </a:r>
                      <a:r>
                        <a:rPr lang="de-DE" sz="2800" dirty="0" smtClean="0"/>
                        <a:t>]</a:t>
                      </a:r>
                      <a:endParaRPr lang="de-DE" sz="2800"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293358">
                <a:tc>
                  <a:txBody>
                    <a:bodyPr/>
                    <a:lstStyle/>
                    <a:p>
                      <a:endParaRPr lang="de-DE" dirty="0"/>
                    </a:p>
                  </a:txBody>
                  <a:tcPr/>
                </a:tc>
                <a:tc>
                  <a:txBody>
                    <a:bodyPr/>
                    <a:lstStyle/>
                    <a:p>
                      <a:pPr algn="ctr"/>
                      <a:r>
                        <a:rPr lang="de-DE" dirty="0" smtClean="0"/>
                        <a:t>Total</a:t>
                      </a:r>
                      <a:r>
                        <a:rPr lang="de-DE" baseline="0" dirty="0" smtClean="0"/>
                        <a:t> </a:t>
                      </a:r>
                      <a:r>
                        <a:rPr lang="de-DE" dirty="0" smtClean="0"/>
                        <a:t>Average</a:t>
                      </a:r>
                      <a:endParaRPr lang="de-DE" dirty="0"/>
                    </a:p>
                  </a:txBody>
                  <a:tcPr/>
                </a:tc>
                <a:tc>
                  <a:txBody>
                    <a:bodyPr/>
                    <a:lstStyle/>
                    <a:p>
                      <a:pPr algn="ctr"/>
                      <a:r>
                        <a:rPr lang="de-DE" dirty="0" smtClean="0"/>
                        <a:t>2000-2004</a:t>
                      </a:r>
                      <a:endParaRPr lang="de-DE" dirty="0"/>
                    </a:p>
                  </a:txBody>
                  <a:tcPr/>
                </a:tc>
                <a:tc>
                  <a:txBody>
                    <a:bodyPr/>
                    <a:lstStyle/>
                    <a:p>
                      <a:pPr algn="ctr"/>
                      <a:r>
                        <a:rPr lang="de-DE" dirty="0" smtClean="0"/>
                        <a:t>2013-2014</a:t>
                      </a:r>
                      <a:endParaRPr lang="de-DE" dirty="0"/>
                    </a:p>
                  </a:txBody>
                  <a:tcPr/>
                </a:tc>
              </a:tr>
              <a:tr h="293358">
                <a:tc>
                  <a:txBody>
                    <a:bodyPr/>
                    <a:lstStyle/>
                    <a:p>
                      <a:r>
                        <a:rPr lang="de-DE" dirty="0" smtClean="0"/>
                        <a:t>NBUC</a:t>
                      </a:r>
                      <a:r>
                        <a:rPr lang="de-DE" baseline="0" dirty="0" smtClean="0"/>
                        <a:t> </a:t>
                      </a:r>
                      <a:r>
                        <a:rPr lang="de-DE" dirty="0" err="1" smtClean="0"/>
                        <a:t>Ship</a:t>
                      </a:r>
                      <a:endParaRPr lang="de-DE" dirty="0"/>
                    </a:p>
                  </a:txBody>
                  <a:tcPr/>
                </a:tc>
                <a:tc>
                  <a:txBody>
                    <a:bodyPr/>
                    <a:lstStyle/>
                    <a:p>
                      <a:pPr algn="ctr"/>
                      <a:r>
                        <a:rPr lang="de-DE" dirty="0" smtClean="0"/>
                        <a:t>23±3</a:t>
                      </a:r>
                      <a:endParaRPr lang="de-DE" dirty="0"/>
                    </a:p>
                  </a:txBody>
                  <a:tcPr/>
                </a:tc>
                <a:tc>
                  <a:txBody>
                    <a:bodyPr/>
                    <a:lstStyle/>
                    <a:p>
                      <a:pPr algn="ctr"/>
                      <a:r>
                        <a:rPr lang="de-DE" dirty="0" smtClean="0"/>
                        <a:t>24±4.1</a:t>
                      </a:r>
                      <a:endParaRPr lang="de-DE" dirty="0"/>
                    </a:p>
                  </a:txBody>
                  <a:tcPr/>
                </a:tc>
                <a:tc>
                  <a:txBody>
                    <a:bodyPr/>
                    <a:lstStyle/>
                    <a:p>
                      <a:pPr algn="ctr"/>
                      <a:r>
                        <a:rPr lang="de-DE" dirty="0" smtClean="0"/>
                        <a:t>20.2±2.3</a:t>
                      </a:r>
                      <a:endParaRPr lang="de-DE" dirty="0"/>
                    </a:p>
                  </a:txBody>
                  <a:tcPr/>
                </a:tc>
              </a:tr>
              <a:tr h="293358">
                <a:tc>
                  <a:txBody>
                    <a:bodyPr/>
                    <a:lstStyle/>
                    <a:p>
                      <a:r>
                        <a:rPr lang="de-DE" dirty="0" smtClean="0"/>
                        <a:t>NBUC Mooring</a:t>
                      </a:r>
                      <a:endParaRPr lang="de-DE" dirty="0"/>
                    </a:p>
                  </a:txBody>
                  <a:tcPr/>
                </a:tc>
                <a:tc>
                  <a:txBody>
                    <a:bodyPr/>
                    <a:lstStyle/>
                    <a:p>
                      <a:pPr algn="ctr"/>
                      <a:r>
                        <a:rPr lang="de-DE" dirty="0" smtClean="0"/>
                        <a:t>27±1.1</a:t>
                      </a:r>
                      <a:endParaRPr lang="de-DE" dirty="0"/>
                    </a:p>
                  </a:txBody>
                  <a:tcPr/>
                </a:tc>
                <a:tc>
                  <a:txBody>
                    <a:bodyPr/>
                    <a:lstStyle/>
                    <a:p>
                      <a:pPr algn="ctr"/>
                      <a:r>
                        <a:rPr lang="de-DE" dirty="0" smtClean="0"/>
                        <a:t>26.9±1</a:t>
                      </a:r>
                      <a:endParaRPr lang="de-DE" dirty="0"/>
                    </a:p>
                  </a:txBody>
                  <a:tcPr/>
                </a:tc>
                <a:tc>
                  <a:txBody>
                    <a:bodyPr/>
                    <a:lstStyle/>
                    <a:p>
                      <a:pPr algn="ctr"/>
                      <a:r>
                        <a:rPr lang="de-DE" dirty="0" smtClean="0"/>
                        <a:t>27±1.2</a:t>
                      </a:r>
                      <a:endParaRPr lang="de-DE" dirty="0"/>
                    </a:p>
                  </a:txBody>
                  <a:tcPr/>
                </a:tc>
              </a:tr>
              <a:tr h="293358">
                <a:tc>
                  <a:txBody>
                    <a:bodyPr/>
                    <a:lstStyle/>
                    <a:p>
                      <a:r>
                        <a:rPr lang="de-DE" dirty="0" smtClean="0"/>
                        <a:t>DWBC </a:t>
                      </a:r>
                      <a:r>
                        <a:rPr lang="de-DE" dirty="0" err="1" smtClean="0"/>
                        <a:t>Ship</a:t>
                      </a:r>
                      <a:endParaRPr lang="de-DE" dirty="0"/>
                    </a:p>
                  </a:txBody>
                  <a:tcPr/>
                </a:tc>
                <a:tc>
                  <a:txBody>
                    <a:bodyPr/>
                    <a:lstStyle/>
                    <a:p>
                      <a:pPr algn="ctr"/>
                      <a:r>
                        <a:rPr lang="de-DE" dirty="0" smtClean="0"/>
                        <a:t>-29±7</a:t>
                      </a:r>
                      <a:endParaRPr lang="de-DE" dirty="0"/>
                    </a:p>
                  </a:txBody>
                  <a:tcPr/>
                </a:tc>
                <a:tc>
                  <a:txBody>
                    <a:bodyPr/>
                    <a:lstStyle/>
                    <a:p>
                      <a:pPr algn="ctr"/>
                      <a:r>
                        <a:rPr lang="de-DE" dirty="0" smtClean="0"/>
                        <a:t>-34.8 ±8.6</a:t>
                      </a:r>
                      <a:endParaRPr lang="de-DE" dirty="0"/>
                    </a:p>
                  </a:txBody>
                  <a:tcPr/>
                </a:tc>
                <a:tc>
                  <a:txBody>
                    <a:bodyPr/>
                    <a:lstStyle/>
                    <a:p>
                      <a:pPr algn="ctr"/>
                      <a:r>
                        <a:rPr lang="de-DE" dirty="0" smtClean="0"/>
                        <a:t>-14.7±0.6</a:t>
                      </a:r>
                      <a:endParaRPr lang="de-DE" dirty="0"/>
                    </a:p>
                  </a:txBody>
                  <a:tcPr/>
                </a:tc>
              </a:tr>
              <a:tr h="293358">
                <a:tc>
                  <a:txBody>
                    <a:bodyPr/>
                    <a:lstStyle/>
                    <a:p>
                      <a:r>
                        <a:rPr lang="de-DE" dirty="0" smtClean="0"/>
                        <a:t>DWBC Mooring</a:t>
                      </a:r>
                      <a:endParaRPr lang="de-DE" dirty="0"/>
                    </a:p>
                  </a:txBody>
                  <a:tcPr/>
                </a:tc>
                <a:tc>
                  <a:txBody>
                    <a:bodyPr/>
                    <a:lstStyle/>
                    <a:p>
                      <a:pPr algn="ctr"/>
                      <a:r>
                        <a:rPr lang="de-DE" dirty="0" smtClean="0"/>
                        <a:t>-18.9±3.4</a:t>
                      </a:r>
                      <a:endParaRPr lang="de-DE" dirty="0"/>
                    </a:p>
                  </a:txBody>
                  <a:tcPr/>
                </a:tc>
                <a:tc>
                  <a:txBody>
                    <a:bodyPr/>
                    <a:lstStyle/>
                    <a:p>
                      <a:pPr algn="ctr"/>
                      <a:r>
                        <a:rPr lang="de-DE" dirty="0" smtClean="0"/>
                        <a:t>-18.6±3.3</a:t>
                      </a:r>
                      <a:endParaRPr lang="de-DE" dirty="0"/>
                    </a:p>
                  </a:txBody>
                  <a:tcPr/>
                </a:tc>
                <a:tc>
                  <a:txBody>
                    <a:bodyPr/>
                    <a:lstStyle/>
                    <a:p>
                      <a:pPr algn="ctr"/>
                      <a:r>
                        <a:rPr lang="de-DE" dirty="0" smtClean="0"/>
                        <a:t>-20.4±4.3</a:t>
                      </a:r>
                      <a:endParaRPr lang="de-DE" dirty="0"/>
                    </a:p>
                  </a:txBody>
                  <a:tcPr/>
                </a:tc>
              </a:tr>
            </a:tbl>
          </a:graphicData>
        </a:graphic>
      </p:graphicFrame>
      <p:sp>
        <p:nvSpPr>
          <p:cNvPr id="40" name="Textfeld 39"/>
          <p:cNvSpPr txBox="1"/>
          <p:nvPr/>
        </p:nvSpPr>
        <p:spPr>
          <a:xfrm>
            <a:off x="12547699" y="21908318"/>
            <a:ext cx="5256584" cy="3200876"/>
          </a:xfrm>
          <a:prstGeom prst="rect">
            <a:avLst/>
          </a:prstGeom>
          <a:noFill/>
        </p:spPr>
        <p:txBody>
          <a:bodyPr wrap="square" rtlCol="0">
            <a:spAutoFit/>
          </a:bodyPr>
          <a:lstStyle/>
          <a:p>
            <a:pPr algn="just"/>
            <a:r>
              <a:rPr lang="en-US" sz="2400" i="1" dirty="0" smtClean="0"/>
              <a:t>Fig. 4 Average shipboard velocity section at 11°S (averaged over 7 sections from Fig.3) overlain with the mooring array design. Black contours mark lines of constant neutral density.</a:t>
            </a:r>
          </a:p>
          <a:p>
            <a:endParaRPr lang="de-DE" dirty="0"/>
          </a:p>
        </p:txBody>
      </p:sp>
      <p:pic>
        <p:nvPicPr>
          <p:cNvPr id="41" name="Bild 4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020307" y="17565052"/>
            <a:ext cx="5471405" cy="4347072"/>
          </a:xfrm>
          <a:prstGeom prst="rect">
            <a:avLst/>
          </a:prstGeom>
        </p:spPr>
      </p:pic>
      <p:sp>
        <p:nvSpPr>
          <p:cNvPr id="42" name="Textfeld 41"/>
          <p:cNvSpPr txBox="1"/>
          <p:nvPr/>
        </p:nvSpPr>
        <p:spPr>
          <a:xfrm>
            <a:off x="12619707" y="28350129"/>
            <a:ext cx="5256584" cy="1938992"/>
          </a:xfrm>
          <a:prstGeom prst="rect">
            <a:avLst/>
          </a:prstGeom>
          <a:noFill/>
        </p:spPr>
        <p:txBody>
          <a:bodyPr wrap="square" rtlCol="0">
            <a:spAutoFit/>
          </a:bodyPr>
          <a:lstStyle/>
          <a:p>
            <a:pPr algn="just"/>
            <a:r>
              <a:rPr lang="en-US" sz="2400" i="1" dirty="0" smtClean="0"/>
              <a:t>Tab. 1 Comparison of box averaged moored and ship based transport estimates and their error estimates. Error estimates are given as standard errors. </a:t>
            </a:r>
            <a:endParaRPr lang="en-US" dirty="0"/>
          </a:p>
        </p:txBody>
      </p:sp>
      <p:pic>
        <p:nvPicPr>
          <p:cNvPr id="43" name="Bild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640667" y="17803862"/>
            <a:ext cx="5828912" cy="4000380"/>
          </a:xfrm>
          <a:prstGeom prst="rect">
            <a:avLst/>
          </a:prstGeom>
        </p:spPr>
      </p:pic>
      <p:sp>
        <p:nvSpPr>
          <p:cNvPr id="44" name="Textfeld 43"/>
          <p:cNvSpPr txBox="1"/>
          <p:nvPr/>
        </p:nvSpPr>
        <p:spPr>
          <a:xfrm>
            <a:off x="18164323" y="21908318"/>
            <a:ext cx="11162444" cy="1569660"/>
          </a:xfrm>
          <a:prstGeom prst="rect">
            <a:avLst/>
          </a:prstGeom>
          <a:noFill/>
        </p:spPr>
        <p:txBody>
          <a:bodyPr wrap="square" rtlCol="0">
            <a:spAutoFit/>
          </a:bodyPr>
          <a:lstStyle/>
          <a:p>
            <a:pPr algn="just"/>
            <a:r>
              <a:rPr lang="en-US" sz="2400" i="1" dirty="0" smtClean="0"/>
              <a:t>Fig. 5a) Average mooring section at 11°S averaged over the periods 2000-2004 and 2013-2014; b) transport time series of the NBUC (top) and DWBC layer (bottom) obtained from moored observations calculated in corresponding boxes; red dots are transports inferred from the ship sections.</a:t>
            </a:r>
          </a:p>
        </p:txBody>
      </p:sp>
      <p:pic>
        <p:nvPicPr>
          <p:cNvPr id="45" name="Bild 44" descr="K3_1900m_leve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348706" y="28173014"/>
            <a:ext cx="7120873" cy="2554663"/>
          </a:xfrm>
          <a:prstGeom prst="rect">
            <a:avLst/>
          </a:prstGeom>
        </p:spPr>
      </p:pic>
      <p:sp>
        <p:nvSpPr>
          <p:cNvPr id="46" name="Textfeld 45"/>
          <p:cNvSpPr txBox="1"/>
          <p:nvPr/>
        </p:nvSpPr>
        <p:spPr>
          <a:xfrm>
            <a:off x="18163120" y="28691586"/>
            <a:ext cx="4176464" cy="1569660"/>
          </a:xfrm>
          <a:prstGeom prst="rect">
            <a:avLst/>
          </a:prstGeom>
          <a:noFill/>
        </p:spPr>
        <p:txBody>
          <a:bodyPr wrap="square" rtlCol="0">
            <a:spAutoFit/>
          </a:bodyPr>
          <a:lstStyle/>
          <a:p>
            <a:pPr algn="just"/>
            <a:r>
              <a:rPr lang="en-US" sz="2400" i="1" dirty="0" smtClean="0"/>
              <a:t>Fig. 6 Time series of alongshore velocity from K3 (Fig.4) at 1900m depth.</a:t>
            </a:r>
          </a:p>
          <a:p>
            <a:endParaRPr lang="de-DE" sz="2400" dirty="0"/>
          </a:p>
        </p:txBody>
      </p:sp>
      <p:sp>
        <p:nvSpPr>
          <p:cNvPr id="47" name="Textfeld 46"/>
          <p:cNvSpPr txBox="1"/>
          <p:nvPr/>
        </p:nvSpPr>
        <p:spPr>
          <a:xfrm>
            <a:off x="18020307" y="16939766"/>
            <a:ext cx="11449272" cy="1077218"/>
          </a:xfrm>
          <a:prstGeom prst="rect">
            <a:avLst/>
          </a:prstGeom>
          <a:noFill/>
        </p:spPr>
        <p:txBody>
          <a:bodyPr wrap="square" rtlCol="0">
            <a:spAutoFit/>
          </a:bodyPr>
          <a:lstStyle/>
          <a:p>
            <a:pPr algn="ctr"/>
            <a:r>
              <a:rPr lang="en-US" sz="3200" b="1" dirty="0" smtClean="0"/>
              <a:t>Moored observations</a:t>
            </a:r>
          </a:p>
          <a:p>
            <a:endParaRPr lang="en-US" sz="3200" b="1" dirty="0"/>
          </a:p>
        </p:txBody>
      </p:sp>
      <p:sp>
        <p:nvSpPr>
          <p:cNvPr id="48" name="Textplatzhalter 20"/>
          <p:cNvSpPr txBox="1">
            <a:spLocks/>
          </p:cNvSpPr>
          <p:nvPr/>
        </p:nvSpPr>
        <p:spPr>
          <a:xfrm>
            <a:off x="738387" y="38902206"/>
            <a:ext cx="28803200" cy="1080120"/>
          </a:xfrm>
          <a:prstGeom prst="rect">
            <a:avLst/>
          </a:prstGeom>
          <a:solidFill>
            <a:schemeClr val="bg1"/>
          </a:solidFill>
          <a:ln>
            <a:solidFill>
              <a:srgbClr val="006599"/>
            </a:solidFill>
          </a:ln>
        </p:spPr>
        <p:txBody>
          <a:bodyPr vert="horz" lIns="91440" tIns="45720" rIns="91440" bIns="45720" rtlCol="0">
            <a:normAutofit/>
          </a:bodyPr>
          <a:ls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r>
              <a:rPr lang="en-US" sz="2000" dirty="0" smtClean="0"/>
              <a:t>References: </a:t>
            </a:r>
            <a:r>
              <a:rPr lang="en-US" sz="2000" dirty="0" err="1" smtClean="0"/>
              <a:t>Dengler</a:t>
            </a:r>
            <a:r>
              <a:rPr lang="en-US" sz="2000" dirty="0" smtClean="0"/>
              <a:t> M, Schott FA, Eden C, Brandt P, Fischer J and RJ </a:t>
            </a:r>
            <a:r>
              <a:rPr lang="en-US" sz="2000" dirty="0" err="1" smtClean="0"/>
              <a:t>Zantopp</a:t>
            </a:r>
            <a:r>
              <a:rPr lang="en-US" sz="2000" dirty="0"/>
              <a:t> </a:t>
            </a:r>
            <a:r>
              <a:rPr lang="de-DE" sz="2000" dirty="0"/>
              <a:t>(2004) Break-</a:t>
            </a:r>
            <a:r>
              <a:rPr lang="de-DE" sz="2000" dirty="0" err="1"/>
              <a:t>up</a:t>
            </a:r>
            <a:r>
              <a:rPr lang="de-DE" sz="2000" dirty="0"/>
              <a:t> </a:t>
            </a:r>
            <a:r>
              <a:rPr lang="de-DE" sz="2000" dirty="0" err="1"/>
              <a:t>of</a:t>
            </a:r>
            <a:r>
              <a:rPr lang="de-DE" sz="2000" dirty="0"/>
              <a:t> </a:t>
            </a:r>
            <a:r>
              <a:rPr lang="de-DE" sz="2000" dirty="0" err="1"/>
              <a:t>the</a:t>
            </a:r>
            <a:r>
              <a:rPr lang="de-DE" sz="2000" dirty="0"/>
              <a:t> </a:t>
            </a:r>
            <a:r>
              <a:rPr lang="de-DE" sz="2000" dirty="0" err="1"/>
              <a:t>Atlantic</a:t>
            </a:r>
            <a:r>
              <a:rPr lang="de-DE" sz="2000" dirty="0"/>
              <a:t> </a:t>
            </a:r>
            <a:r>
              <a:rPr lang="de-DE" sz="2000" dirty="0" err="1"/>
              <a:t>deep</a:t>
            </a:r>
            <a:r>
              <a:rPr lang="de-DE" sz="2000" dirty="0"/>
              <a:t> western </a:t>
            </a:r>
            <a:r>
              <a:rPr lang="de-DE" sz="2000" dirty="0" err="1"/>
              <a:t>boundary</a:t>
            </a:r>
            <a:r>
              <a:rPr lang="de-DE" sz="2000" dirty="0"/>
              <a:t> </a:t>
            </a:r>
            <a:r>
              <a:rPr lang="de-DE" sz="2000" dirty="0" err="1"/>
              <a:t>current</a:t>
            </a:r>
            <a:r>
              <a:rPr lang="de-DE" sz="2000" dirty="0"/>
              <a:t> </a:t>
            </a:r>
            <a:r>
              <a:rPr lang="de-DE" sz="2000" dirty="0" err="1"/>
              <a:t>into</a:t>
            </a:r>
            <a:r>
              <a:rPr lang="de-DE" sz="2000" dirty="0"/>
              <a:t> </a:t>
            </a:r>
            <a:r>
              <a:rPr lang="de-DE" sz="2000" dirty="0" err="1"/>
              <a:t>eddies</a:t>
            </a:r>
            <a:r>
              <a:rPr lang="de-DE" sz="2000" dirty="0"/>
              <a:t> </a:t>
            </a:r>
            <a:r>
              <a:rPr lang="de-DE" sz="2000" dirty="0" err="1"/>
              <a:t>at</a:t>
            </a:r>
            <a:r>
              <a:rPr lang="de-DE" sz="2000" dirty="0"/>
              <a:t> </a:t>
            </a:r>
            <a:r>
              <a:rPr lang="de-DE" sz="2000" dirty="0" smtClean="0"/>
              <a:t>8 S, </a:t>
            </a:r>
            <a:r>
              <a:rPr lang="de-DE" sz="2000" dirty="0"/>
              <a:t>Nature 432:1018-1020 doi:10.1038/nature03134</a:t>
            </a:r>
          </a:p>
          <a:p>
            <a:r>
              <a:rPr lang="de-DE" sz="2000" dirty="0"/>
              <a:t>Schott FA, Dengler M, </a:t>
            </a:r>
            <a:r>
              <a:rPr lang="de-DE" sz="2000" dirty="0" err="1"/>
              <a:t>Zantopp</a:t>
            </a:r>
            <a:r>
              <a:rPr lang="de-DE" sz="2000" dirty="0"/>
              <a:t> R, </a:t>
            </a:r>
            <a:r>
              <a:rPr lang="de-DE" sz="2000" dirty="0" err="1"/>
              <a:t>Stramma</a:t>
            </a:r>
            <a:r>
              <a:rPr lang="de-DE" sz="2000" dirty="0"/>
              <a:t> L, Fischer J, Brandt P (2005) The </a:t>
            </a:r>
            <a:r>
              <a:rPr lang="de-DE" sz="2000" dirty="0" err="1"/>
              <a:t>shallow</a:t>
            </a:r>
            <a:r>
              <a:rPr lang="de-DE" sz="2000" dirty="0"/>
              <a:t> </a:t>
            </a:r>
            <a:r>
              <a:rPr lang="de-DE" sz="2000" dirty="0" err="1"/>
              <a:t>and</a:t>
            </a:r>
            <a:r>
              <a:rPr lang="de-DE" sz="2000" dirty="0"/>
              <a:t> </a:t>
            </a:r>
            <a:r>
              <a:rPr lang="de-DE" sz="2000" dirty="0" err="1"/>
              <a:t>deep</a:t>
            </a:r>
            <a:r>
              <a:rPr lang="de-DE" sz="2000" dirty="0"/>
              <a:t> western </a:t>
            </a:r>
            <a:r>
              <a:rPr lang="de-DE" sz="2000" dirty="0" err="1"/>
              <a:t>boundary</a:t>
            </a:r>
            <a:r>
              <a:rPr lang="de-DE" sz="2000" dirty="0"/>
              <a:t> </a:t>
            </a:r>
            <a:r>
              <a:rPr lang="de-DE" sz="2000" dirty="0" err="1"/>
              <a:t>circulation</a:t>
            </a:r>
            <a:r>
              <a:rPr lang="de-DE" sz="2000" dirty="0"/>
              <a:t> </a:t>
            </a:r>
            <a:r>
              <a:rPr lang="de-DE" sz="2000" dirty="0" err="1"/>
              <a:t>of</a:t>
            </a:r>
            <a:r>
              <a:rPr lang="de-DE" sz="2000" dirty="0"/>
              <a:t> </a:t>
            </a:r>
            <a:r>
              <a:rPr lang="de-DE" sz="2000" dirty="0" err="1"/>
              <a:t>the</a:t>
            </a:r>
            <a:r>
              <a:rPr lang="de-DE" sz="2000" dirty="0"/>
              <a:t> South </a:t>
            </a:r>
            <a:r>
              <a:rPr lang="de-DE" sz="2000" dirty="0" err="1"/>
              <a:t>Atlantic</a:t>
            </a:r>
            <a:r>
              <a:rPr lang="de-DE" sz="2000" dirty="0"/>
              <a:t> </a:t>
            </a:r>
            <a:r>
              <a:rPr lang="de-DE" sz="2000" dirty="0" err="1"/>
              <a:t>at</a:t>
            </a:r>
            <a:r>
              <a:rPr lang="de-DE" sz="2000" dirty="0"/>
              <a:t> </a:t>
            </a:r>
            <a:r>
              <a:rPr lang="de-DE" sz="2000" dirty="0" smtClean="0"/>
              <a:t>5°-11°S, </a:t>
            </a:r>
            <a:r>
              <a:rPr lang="de-DE" sz="2000" dirty="0"/>
              <a:t>Journal </a:t>
            </a:r>
            <a:r>
              <a:rPr lang="de-DE" sz="2000" dirty="0" err="1"/>
              <a:t>of</a:t>
            </a:r>
            <a:r>
              <a:rPr lang="de-DE" sz="2000" dirty="0"/>
              <a:t> </a:t>
            </a:r>
            <a:r>
              <a:rPr lang="de-DE" sz="2000" dirty="0" err="1"/>
              <a:t>Physical</a:t>
            </a:r>
            <a:r>
              <a:rPr lang="de-DE" sz="2000" dirty="0"/>
              <a:t> </a:t>
            </a:r>
            <a:r>
              <a:rPr lang="de-DE" sz="2000" dirty="0" err="1"/>
              <a:t>Oceanography</a:t>
            </a:r>
            <a:r>
              <a:rPr lang="de-DE" sz="2000" dirty="0"/>
              <a:t> 35:2031-2053 doi:10.1175/jpo2813.1</a:t>
            </a:r>
          </a:p>
          <a:p>
            <a:r>
              <a:rPr lang="de-DE" sz="2000" dirty="0" err="1"/>
              <a:t>Durack</a:t>
            </a:r>
            <a:r>
              <a:rPr lang="de-DE" sz="2000" dirty="0"/>
              <a:t> PJ, </a:t>
            </a:r>
            <a:r>
              <a:rPr lang="de-DE" sz="2000" dirty="0" err="1"/>
              <a:t>Wijffels</a:t>
            </a:r>
            <a:r>
              <a:rPr lang="de-DE" sz="2000" dirty="0"/>
              <a:t> SE (2010) </a:t>
            </a:r>
            <a:r>
              <a:rPr lang="de-DE" sz="2000" dirty="0" err="1"/>
              <a:t>Fifty</a:t>
            </a:r>
            <a:r>
              <a:rPr lang="de-DE" sz="2000" dirty="0"/>
              <a:t>-Year Trends in Global </a:t>
            </a:r>
            <a:r>
              <a:rPr lang="de-DE" sz="2000" dirty="0" err="1"/>
              <a:t>Ocean</a:t>
            </a:r>
            <a:r>
              <a:rPr lang="de-DE" sz="2000" dirty="0"/>
              <a:t> </a:t>
            </a:r>
            <a:r>
              <a:rPr lang="de-DE" sz="2000" dirty="0" err="1"/>
              <a:t>Salinities</a:t>
            </a:r>
            <a:r>
              <a:rPr lang="de-DE" sz="2000" dirty="0"/>
              <a:t> </a:t>
            </a:r>
            <a:r>
              <a:rPr lang="de-DE" sz="2000" dirty="0" err="1"/>
              <a:t>and</a:t>
            </a:r>
            <a:r>
              <a:rPr lang="de-DE" sz="2000" dirty="0"/>
              <a:t> </a:t>
            </a:r>
            <a:r>
              <a:rPr lang="de-DE" sz="2000" dirty="0" err="1"/>
              <a:t>Their</a:t>
            </a:r>
            <a:r>
              <a:rPr lang="de-DE" sz="2000" dirty="0"/>
              <a:t> </a:t>
            </a:r>
            <a:r>
              <a:rPr lang="de-DE" sz="2000" dirty="0" err="1"/>
              <a:t>Relationship</a:t>
            </a:r>
            <a:r>
              <a:rPr lang="de-DE" sz="2000" dirty="0"/>
              <a:t> </a:t>
            </a:r>
            <a:r>
              <a:rPr lang="de-DE" sz="2000" dirty="0" err="1"/>
              <a:t>to</a:t>
            </a:r>
            <a:r>
              <a:rPr lang="de-DE" sz="2000" dirty="0"/>
              <a:t> </a:t>
            </a:r>
            <a:r>
              <a:rPr lang="de-DE" sz="2000" dirty="0" err="1"/>
              <a:t>Broad-Scale</a:t>
            </a:r>
            <a:r>
              <a:rPr lang="de-DE" sz="2000" dirty="0"/>
              <a:t> </a:t>
            </a:r>
            <a:r>
              <a:rPr lang="de-DE" sz="2000" dirty="0" err="1"/>
              <a:t>Warming</a:t>
            </a:r>
            <a:r>
              <a:rPr lang="de-DE" sz="2000" dirty="0"/>
              <a:t> Journal </a:t>
            </a:r>
            <a:r>
              <a:rPr lang="de-DE" sz="2000" dirty="0" err="1"/>
              <a:t>of</a:t>
            </a:r>
            <a:r>
              <a:rPr lang="de-DE" sz="2000" dirty="0"/>
              <a:t> </a:t>
            </a:r>
            <a:r>
              <a:rPr lang="de-DE" sz="2000" dirty="0" err="1"/>
              <a:t>Climate</a:t>
            </a:r>
            <a:r>
              <a:rPr lang="de-DE" sz="2000" dirty="0"/>
              <a:t> 23:4342-4362 doi:10.1175/2010jcli3377.1</a:t>
            </a:r>
          </a:p>
          <a:p>
            <a:endParaRPr lang="en-US" sz="2000" dirty="0"/>
          </a:p>
        </p:txBody>
      </p:sp>
      <p:pic>
        <p:nvPicPr>
          <p:cNvPr id="49" name="Bild 48" descr="layer_transports_mooring_nbuc.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490295" y="35883115"/>
            <a:ext cx="4547236" cy="1571084"/>
          </a:xfrm>
          <a:prstGeom prst="rect">
            <a:avLst/>
          </a:prstGeom>
        </p:spPr>
      </p:pic>
      <p:sp>
        <p:nvSpPr>
          <p:cNvPr id="50" name="Textfeld 49"/>
          <p:cNvSpPr txBox="1"/>
          <p:nvPr/>
        </p:nvSpPr>
        <p:spPr>
          <a:xfrm>
            <a:off x="28965523" y="36158055"/>
            <a:ext cx="396044" cy="707886"/>
          </a:xfrm>
          <a:prstGeom prst="rect">
            <a:avLst/>
          </a:prstGeom>
          <a:noFill/>
        </p:spPr>
        <p:txBody>
          <a:bodyPr wrap="square" rtlCol="0">
            <a:spAutoFit/>
          </a:bodyPr>
          <a:lstStyle/>
          <a:p>
            <a:r>
              <a:rPr lang="de-DE" sz="4000" dirty="0" smtClean="0">
                <a:solidFill>
                  <a:srgbClr val="FF0000"/>
                </a:solidFill>
              </a:rPr>
              <a:t>?</a:t>
            </a:r>
            <a:endParaRPr lang="de-DE" sz="4000" dirty="0">
              <a:solidFill>
                <a:srgbClr val="FF0000"/>
              </a:solidFill>
            </a:endParaRPr>
          </a:p>
        </p:txBody>
      </p:sp>
      <p:sp>
        <p:nvSpPr>
          <p:cNvPr id="51" name="Textfeld 50"/>
          <p:cNvSpPr txBox="1"/>
          <p:nvPr/>
        </p:nvSpPr>
        <p:spPr>
          <a:xfrm>
            <a:off x="27885403" y="36158055"/>
            <a:ext cx="396044" cy="707886"/>
          </a:xfrm>
          <a:prstGeom prst="rect">
            <a:avLst/>
          </a:prstGeom>
          <a:noFill/>
        </p:spPr>
        <p:txBody>
          <a:bodyPr wrap="square" rtlCol="0">
            <a:spAutoFit/>
          </a:bodyPr>
          <a:lstStyle/>
          <a:p>
            <a:r>
              <a:rPr lang="de-DE" sz="4000" dirty="0" smtClean="0">
                <a:solidFill>
                  <a:srgbClr val="008000"/>
                </a:solidFill>
              </a:rPr>
              <a:t>?</a:t>
            </a:r>
            <a:endParaRPr lang="de-DE" sz="4000" dirty="0">
              <a:solidFill>
                <a:srgbClr val="008000"/>
              </a:solidFill>
            </a:endParaRPr>
          </a:p>
        </p:txBody>
      </p:sp>
      <p:sp>
        <p:nvSpPr>
          <p:cNvPr id="52" name="Textfeld 51"/>
          <p:cNvSpPr txBox="1"/>
          <p:nvPr/>
        </p:nvSpPr>
        <p:spPr>
          <a:xfrm>
            <a:off x="24104983" y="35379059"/>
            <a:ext cx="396044" cy="707886"/>
          </a:xfrm>
          <a:prstGeom prst="rect">
            <a:avLst/>
          </a:prstGeom>
          <a:noFill/>
        </p:spPr>
        <p:txBody>
          <a:bodyPr wrap="square" rtlCol="0">
            <a:spAutoFit/>
          </a:bodyPr>
          <a:lstStyle/>
          <a:p>
            <a:r>
              <a:rPr lang="de-DE" sz="4000" dirty="0" smtClean="0">
                <a:solidFill>
                  <a:srgbClr val="FF0000"/>
                </a:solidFill>
              </a:rPr>
              <a:t>?</a:t>
            </a:r>
            <a:endParaRPr lang="de-DE" sz="4000" dirty="0">
              <a:solidFill>
                <a:srgbClr val="FF0000"/>
              </a:solidFill>
            </a:endParaRPr>
          </a:p>
        </p:txBody>
      </p:sp>
      <p:sp>
        <p:nvSpPr>
          <p:cNvPr id="53" name="Textfeld 52"/>
          <p:cNvSpPr txBox="1"/>
          <p:nvPr/>
        </p:nvSpPr>
        <p:spPr>
          <a:xfrm>
            <a:off x="21152655" y="36531187"/>
            <a:ext cx="396044" cy="707886"/>
          </a:xfrm>
          <a:prstGeom prst="rect">
            <a:avLst/>
          </a:prstGeom>
          <a:noFill/>
        </p:spPr>
        <p:txBody>
          <a:bodyPr wrap="square" rtlCol="0">
            <a:spAutoFit/>
          </a:bodyPr>
          <a:lstStyle/>
          <a:p>
            <a:r>
              <a:rPr lang="de-DE" sz="4000" dirty="0" smtClean="0">
                <a:solidFill>
                  <a:srgbClr val="008000"/>
                </a:solidFill>
              </a:rPr>
              <a:t>?</a:t>
            </a:r>
            <a:endParaRPr lang="de-DE" sz="4000" dirty="0">
              <a:solidFill>
                <a:srgbClr val="008000"/>
              </a:solidFill>
            </a:endParaRPr>
          </a:p>
        </p:txBody>
      </p:sp>
      <p:sp>
        <p:nvSpPr>
          <p:cNvPr id="54" name="Textfeld 53"/>
          <p:cNvSpPr txBox="1"/>
          <p:nvPr/>
        </p:nvSpPr>
        <p:spPr>
          <a:xfrm>
            <a:off x="12403683" y="31701406"/>
            <a:ext cx="2520280" cy="4154983"/>
          </a:xfrm>
          <a:prstGeom prst="rect">
            <a:avLst/>
          </a:prstGeom>
          <a:noFill/>
        </p:spPr>
        <p:txBody>
          <a:bodyPr wrap="square" rtlCol="0">
            <a:spAutoFit/>
          </a:bodyPr>
          <a:lstStyle/>
          <a:p>
            <a:r>
              <a:rPr lang="en-US" sz="2400" i="1" dirty="0" smtClean="0"/>
              <a:t>Fig. 7a) salinity averaged on density surfaces for the 7 sections</a:t>
            </a:r>
          </a:p>
          <a:p>
            <a:r>
              <a:rPr lang="en-US" sz="2400" i="1" dirty="0" smtClean="0"/>
              <a:t>b) </a:t>
            </a:r>
            <a:r>
              <a:rPr lang="en-US" sz="2400" i="1" dirty="0"/>
              <a:t>s</a:t>
            </a:r>
            <a:r>
              <a:rPr lang="en-US" sz="2400" i="1" dirty="0" smtClean="0"/>
              <a:t>alinity differences analyzed on pressure surfaces, due to </a:t>
            </a:r>
            <a:r>
              <a:rPr lang="en-US" sz="2400" i="1" dirty="0" err="1" smtClean="0"/>
              <a:t>isopycnal</a:t>
            </a:r>
            <a:r>
              <a:rPr lang="en-US" sz="2400" i="1" dirty="0" smtClean="0"/>
              <a:t> heave and on density surfaces</a:t>
            </a:r>
            <a:endParaRPr lang="en-US" dirty="0"/>
          </a:p>
        </p:txBody>
      </p:sp>
      <p:pic>
        <p:nvPicPr>
          <p:cNvPr id="55" name="Bild 5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80482" y="31629398"/>
            <a:ext cx="5751193" cy="4250881"/>
          </a:xfrm>
          <a:prstGeom prst="rect">
            <a:avLst/>
          </a:prstGeom>
        </p:spPr>
      </p:pic>
      <p:pic>
        <p:nvPicPr>
          <p:cNvPr id="60" name="Bild 59" descr="av_sal_7_sections_11S.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8865" y="31773414"/>
            <a:ext cx="5753492" cy="4032448"/>
          </a:xfrm>
          <a:prstGeom prst="rect">
            <a:avLst/>
          </a:prstGeom>
        </p:spPr>
      </p:pic>
      <p:sp>
        <p:nvSpPr>
          <p:cNvPr id="61" name="Textfeld 60"/>
          <p:cNvSpPr txBox="1"/>
          <p:nvPr/>
        </p:nvSpPr>
        <p:spPr>
          <a:xfrm>
            <a:off x="1674491" y="31989438"/>
            <a:ext cx="792088" cy="307777"/>
          </a:xfrm>
          <a:prstGeom prst="rect">
            <a:avLst/>
          </a:prstGeom>
          <a:noFill/>
        </p:spPr>
        <p:txBody>
          <a:bodyPr wrap="square" rtlCol="0">
            <a:spAutoFit/>
          </a:bodyPr>
          <a:lstStyle/>
          <a:p>
            <a:r>
              <a:rPr lang="de-DE" sz="1400" b="1" dirty="0" smtClean="0"/>
              <a:t>SACW</a:t>
            </a:r>
            <a:endParaRPr lang="de-DE" sz="1400" b="1" dirty="0"/>
          </a:p>
        </p:txBody>
      </p:sp>
      <p:sp>
        <p:nvSpPr>
          <p:cNvPr id="62" name="Textfeld 61"/>
          <p:cNvSpPr txBox="1"/>
          <p:nvPr/>
        </p:nvSpPr>
        <p:spPr>
          <a:xfrm>
            <a:off x="1890515" y="32277470"/>
            <a:ext cx="792088" cy="307777"/>
          </a:xfrm>
          <a:prstGeom prst="rect">
            <a:avLst/>
          </a:prstGeom>
          <a:noFill/>
        </p:spPr>
        <p:txBody>
          <a:bodyPr wrap="square" rtlCol="0">
            <a:spAutoFit/>
          </a:bodyPr>
          <a:lstStyle/>
          <a:p>
            <a:r>
              <a:rPr lang="de-DE" sz="1400" b="1" dirty="0" smtClean="0"/>
              <a:t>AAIW</a:t>
            </a:r>
            <a:endParaRPr lang="de-DE" sz="1400" b="1" dirty="0"/>
          </a:p>
        </p:txBody>
      </p:sp>
      <p:sp>
        <p:nvSpPr>
          <p:cNvPr id="63" name="Textfeld 62"/>
          <p:cNvSpPr txBox="1"/>
          <p:nvPr/>
        </p:nvSpPr>
        <p:spPr>
          <a:xfrm>
            <a:off x="1962523" y="32977805"/>
            <a:ext cx="792088" cy="307777"/>
          </a:xfrm>
          <a:prstGeom prst="rect">
            <a:avLst/>
          </a:prstGeom>
          <a:noFill/>
        </p:spPr>
        <p:txBody>
          <a:bodyPr wrap="square" rtlCol="0">
            <a:spAutoFit/>
          </a:bodyPr>
          <a:lstStyle/>
          <a:p>
            <a:r>
              <a:rPr lang="de-DE" sz="1400" b="1" dirty="0" err="1" smtClean="0"/>
              <a:t>uNADW</a:t>
            </a:r>
            <a:endParaRPr lang="de-DE" sz="1400" b="1" dirty="0"/>
          </a:p>
        </p:txBody>
      </p:sp>
      <p:sp>
        <p:nvSpPr>
          <p:cNvPr id="64" name="Textfeld 63"/>
          <p:cNvSpPr txBox="1"/>
          <p:nvPr/>
        </p:nvSpPr>
        <p:spPr>
          <a:xfrm>
            <a:off x="2178547" y="33717630"/>
            <a:ext cx="936104" cy="307777"/>
          </a:xfrm>
          <a:prstGeom prst="rect">
            <a:avLst/>
          </a:prstGeom>
          <a:noFill/>
        </p:spPr>
        <p:txBody>
          <a:bodyPr wrap="square" rtlCol="0">
            <a:spAutoFit/>
          </a:bodyPr>
          <a:lstStyle/>
          <a:p>
            <a:r>
              <a:rPr lang="de-DE" sz="1400" b="1" dirty="0" err="1"/>
              <a:t>m</a:t>
            </a:r>
            <a:r>
              <a:rPr lang="de-DE" sz="1400" b="1" dirty="0" err="1" smtClean="0"/>
              <a:t>NADW</a:t>
            </a:r>
            <a:endParaRPr lang="de-DE" sz="1400" b="1" dirty="0"/>
          </a:p>
        </p:txBody>
      </p:sp>
      <p:sp>
        <p:nvSpPr>
          <p:cNvPr id="65" name="Textfeld 64"/>
          <p:cNvSpPr txBox="1"/>
          <p:nvPr/>
        </p:nvSpPr>
        <p:spPr>
          <a:xfrm>
            <a:off x="2610595" y="34417965"/>
            <a:ext cx="936104" cy="307777"/>
          </a:xfrm>
          <a:prstGeom prst="rect">
            <a:avLst/>
          </a:prstGeom>
          <a:noFill/>
        </p:spPr>
        <p:txBody>
          <a:bodyPr wrap="square" rtlCol="0">
            <a:spAutoFit/>
          </a:bodyPr>
          <a:lstStyle/>
          <a:p>
            <a:r>
              <a:rPr lang="de-DE" sz="1400" b="1" dirty="0" err="1" smtClean="0"/>
              <a:t>lNADW</a:t>
            </a:r>
            <a:endParaRPr lang="de-DE" sz="1400" b="1" dirty="0"/>
          </a:p>
        </p:txBody>
      </p:sp>
      <p:sp>
        <p:nvSpPr>
          <p:cNvPr id="66" name="Textfeld 65"/>
          <p:cNvSpPr txBox="1"/>
          <p:nvPr/>
        </p:nvSpPr>
        <p:spPr>
          <a:xfrm>
            <a:off x="2970635" y="34850013"/>
            <a:ext cx="936104" cy="307777"/>
          </a:xfrm>
          <a:prstGeom prst="rect">
            <a:avLst/>
          </a:prstGeom>
          <a:noFill/>
        </p:spPr>
        <p:txBody>
          <a:bodyPr wrap="square" rtlCol="0">
            <a:spAutoFit/>
          </a:bodyPr>
          <a:lstStyle/>
          <a:p>
            <a:r>
              <a:rPr lang="de-DE" sz="1400" b="1" dirty="0" smtClean="0"/>
              <a:t>AABW</a:t>
            </a:r>
            <a:endParaRPr lang="de-DE" sz="1400" b="1" dirty="0"/>
          </a:p>
        </p:txBody>
      </p:sp>
      <p:sp>
        <p:nvSpPr>
          <p:cNvPr id="67" name="Textfeld 66"/>
          <p:cNvSpPr txBox="1"/>
          <p:nvPr/>
        </p:nvSpPr>
        <p:spPr>
          <a:xfrm>
            <a:off x="810395" y="31681661"/>
            <a:ext cx="792088" cy="400110"/>
          </a:xfrm>
          <a:prstGeom prst="rect">
            <a:avLst/>
          </a:prstGeom>
          <a:noFill/>
        </p:spPr>
        <p:txBody>
          <a:bodyPr wrap="square" rtlCol="0">
            <a:spAutoFit/>
          </a:bodyPr>
          <a:lstStyle/>
          <a:p>
            <a:r>
              <a:rPr lang="de-DE" sz="2000" b="1" dirty="0" smtClean="0"/>
              <a:t>a)</a:t>
            </a:r>
            <a:endParaRPr lang="de-DE" sz="2000" b="1" dirty="0"/>
          </a:p>
        </p:txBody>
      </p:sp>
      <p:sp>
        <p:nvSpPr>
          <p:cNvPr id="68" name="Textfeld 67"/>
          <p:cNvSpPr txBox="1"/>
          <p:nvPr/>
        </p:nvSpPr>
        <p:spPr>
          <a:xfrm>
            <a:off x="6499027" y="31681661"/>
            <a:ext cx="792088" cy="400110"/>
          </a:xfrm>
          <a:prstGeom prst="rect">
            <a:avLst/>
          </a:prstGeom>
          <a:noFill/>
        </p:spPr>
        <p:txBody>
          <a:bodyPr wrap="square" rtlCol="0">
            <a:spAutoFit/>
          </a:bodyPr>
          <a:lstStyle/>
          <a:p>
            <a:r>
              <a:rPr lang="de-DE" sz="2000" b="1" dirty="0"/>
              <a:t>b</a:t>
            </a:r>
            <a:r>
              <a:rPr lang="de-DE" sz="2000" b="1" dirty="0" smtClean="0"/>
              <a:t>)</a:t>
            </a:r>
            <a:endParaRPr lang="de-DE" sz="2000" b="1" dirty="0"/>
          </a:p>
        </p:txBody>
      </p:sp>
      <p:sp>
        <p:nvSpPr>
          <p:cNvPr id="69" name="Textfeld 68"/>
          <p:cNvSpPr txBox="1"/>
          <p:nvPr/>
        </p:nvSpPr>
        <p:spPr>
          <a:xfrm>
            <a:off x="17948299" y="17712109"/>
            <a:ext cx="792088" cy="400110"/>
          </a:xfrm>
          <a:prstGeom prst="rect">
            <a:avLst/>
          </a:prstGeom>
          <a:noFill/>
        </p:spPr>
        <p:txBody>
          <a:bodyPr wrap="square" rtlCol="0">
            <a:spAutoFit/>
          </a:bodyPr>
          <a:lstStyle/>
          <a:p>
            <a:r>
              <a:rPr lang="de-DE" sz="2000" b="1" dirty="0" smtClean="0"/>
              <a:t>a)</a:t>
            </a:r>
            <a:endParaRPr lang="de-DE" sz="2000" b="1" dirty="0"/>
          </a:p>
        </p:txBody>
      </p:sp>
      <p:sp>
        <p:nvSpPr>
          <p:cNvPr id="70" name="Textfeld 69"/>
          <p:cNvSpPr txBox="1"/>
          <p:nvPr/>
        </p:nvSpPr>
        <p:spPr>
          <a:xfrm>
            <a:off x="23492915" y="17731854"/>
            <a:ext cx="792088" cy="400110"/>
          </a:xfrm>
          <a:prstGeom prst="rect">
            <a:avLst/>
          </a:prstGeom>
          <a:noFill/>
        </p:spPr>
        <p:txBody>
          <a:bodyPr wrap="square" rtlCol="0">
            <a:spAutoFit/>
          </a:bodyPr>
          <a:lstStyle/>
          <a:p>
            <a:r>
              <a:rPr lang="de-DE" sz="2000" b="1" dirty="0"/>
              <a:t>b</a:t>
            </a:r>
            <a:r>
              <a:rPr lang="de-DE" sz="2000" b="1" dirty="0" smtClean="0"/>
              <a:t>)</a:t>
            </a:r>
            <a:endParaRPr lang="de-DE" sz="2000" b="1" dirty="0"/>
          </a:p>
        </p:txBody>
      </p:sp>
      <p:sp>
        <p:nvSpPr>
          <p:cNvPr id="71" name="Textfeld 70"/>
          <p:cNvSpPr txBox="1"/>
          <p:nvPr/>
        </p:nvSpPr>
        <p:spPr>
          <a:xfrm>
            <a:off x="18740387" y="17371814"/>
            <a:ext cx="504056" cy="400110"/>
          </a:xfrm>
          <a:prstGeom prst="rect">
            <a:avLst/>
          </a:prstGeom>
          <a:noFill/>
        </p:spPr>
        <p:txBody>
          <a:bodyPr wrap="square" rtlCol="0">
            <a:spAutoFit/>
          </a:bodyPr>
          <a:lstStyle/>
          <a:p>
            <a:r>
              <a:rPr lang="de-DE" sz="2000" b="1" dirty="0" smtClean="0"/>
              <a:t>K1</a:t>
            </a:r>
            <a:endParaRPr lang="de-DE" sz="2000" b="1" dirty="0"/>
          </a:p>
        </p:txBody>
      </p:sp>
      <p:sp>
        <p:nvSpPr>
          <p:cNvPr id="72" name="Textfeld 71"/>
          <p:cNvSpPr txBox="1"/>
          <p:nvPr/>
        </p:nvSpPr>
        <p:spPr>
          <a:xfrm>
            <a:off x="19316451" y="17371814"/>
            <a:ext cx="504056" cy="400110"/>
          </a:xfrm>
          <a:prstGeom prst="rect">
            <a:avLst/>
          </a:prstGeom>
          <a:noFill/>
        </p:spPr>
        <p:txBody>
          <a:bodyPr wrap="square" rtlCol="0">
            <a:spAutoFit/>
          </a:bodyPr>
          <a:lstStyle/>
          <a:p>
            <a:r>
              <a:rPr lang="de-DE" sz="2000" b="1" dirty="0" smtClean="0"/>
              <a:t>K2</a:t>
            </a:r>
            <a:endParaRPr lang="de-DE" sz="2000" b="1" dirty="0"/>
          </a:p>
        </p:txBody>
      </p:sp>
      <p:sp>
        <p:nvSpPr>
          <p:cNvPr id="73" name="Textfeld 72"/>
          <p:cNvSpPr txBox="1"/>
          <p:nvPr/>
        </p:nvSpPr>
        <p:spPr>
          <a:xfrm>
            <a:off x="20108539" y="17371814"/>
            <a:ext cx="504056" cy="400110"/>
          </a:xfrm>
          <a:prstGeom prst="rect">
            <a:avLst/>
          </a:prstGeom>
          <a:noFill/>
        </p:spPr>
        <p:txBody>
          <a:bodyPr wrap="square" rtlCol="0">
            <a:spAutoFit/>
          </a:bodyPr>
          <a:lstStyle/>
          <a:p>
            <a:r>
              <a:rPr lang="de-DE" sz="2000" b="1" dirty="0" smtClean="0"/>
              <a:t>K3</a:t>
            </a:r>
            <a:endParaRPr lang="de-DE" sz="2000" b="1" dirty="0"/>
          </a:p>
        </p:txBody>
      </p:sp>
      <p:sp>
        <p:nvSpPr>
          <p:cNvPr id="74" name="Textfeld 73"/>
          <p:cNvSpPr txBox="1"/>
          <p:nvPr/>
        </p:nvSpPr>
        <p:spPr>
          <a:xfrm>
            <a:off x="21260667" y="17371814"/>
            <a:ext cx="504056" cy="400110"/>
          </a:xfrm>
          <a:prstGeom prst="rect">
            <a:avLst/>
          </a:prstGeom>
          <a:noFill/>
        </p:spPr>
        <p:txBody>
          <a:bodyPr wrap="square" rtlCol="0">
            <a:spAutoFit/>
          </a:bodyPr>
          <a:lstStyle/>
          <a:p>
            <a:r>
              <a:rPr lang="de-DE" sz="2000" b="1" dirty="0" smtClean="0"/>
              <a:t>K4</a:t>
            </a:r>
            <a:endParaRPr lang="de-DE" sz="2000" b="1" dirty="0"/>
          </a:p>
        </p:txBody>
      </p:sp>
      <p:sp>
        <p:nvSpPr>
          <p:cNvPr id="75" name="Textfeld 74"/>
          <p:cNvSpPr txBox="1"/>
          <p:nvPr/>
        </p:nvSpPr>
        <p:spPr>
          <a:xfrm>
            <a:off x="810395" y="30909318"/>
            <a:ext cx="14113568" cy="830997"/>
          </a:xfrm>
          <a:prstGeom prst="rect">
            <a:avLst/>
          </a:prstGeom>
          <a:noFill/>
        </p:spPr>
        <p:txBody>
          <a:bodyPr wrap="square" rtlCol="0">
            <a:spAutoFit/>
          </a:bodyPr>
          <a:lstStyle/>
          <a:p>
            <a:pPr algn="ctr"/>
            <a:r>
              <a:rPr lang="en-US" sz="4800" dirty="0">
                <a:solidFill>
                  <a:srgbClr val="006599"/>
                </a:solidFill>
              </a:rPr>
              <a:t>Changes in water mass properties</a:t>
            </a:r>
          </a:p>
        </p:txBody>
      </p:sp>
      <p:sp>
        <p:nvSpPr>
          <p:cNvPr id="76" name="Textfeld 75"/>
          <p:cNvSpPr txBox="1"/>
          <p:nvPr/>
        </p:nvSpPr>
        <p:spPr>
          <a:xfrm>
            <a:off x="882403" y="35872078"/>
            <a:ext cx="13897544" cy="2814104"/>
          </a:xfrm>
          <a:prstGeom prst="rect">
            <a:avLst/>
          </a:prstGeom>
          <a:noFill/>
        </p:spPr>
        <p:txBody>
          <a:bodyPr wrap="square" rtlCol="0">
            <a:spAutoFit/>
          </a:bodyPr>
          <a:lstStyle/>
          <a:p>
            <a:pPr algn="just">
              <a:lnSpc>
                <a:spcPct val="90000"/>
              </a:lnSpc>
            </a:pPr>
            <a:r>
              <a:rPr lang="en-US" sz="2800" dirty="0"/>
              <a:t>Comparison of water mass properties at 11°S for the two observational periods (2000-2004 and 2013-2014) exposes decadal changes in salinity. Differences in salinity are analyzed on pressure surfaces, due to the heave of </a:t>
            </a:r>
            <a:r>
              <a:rPr lang="en-US" sz="2800" dirty="0" err="1"/>
              <a:t>isopycnals</a:t>
            </a:r>
            <a:r>
              <a:rPr lang="en-US" sz="2800" dirty="0"/>
              <a:t> and on density surfaces (according to </a:t>
            </a:r>
            <a:r>
              <a:rPr lang="en-US" sz="2800" dirty="0" err="1"/>
              <a:t>Durack</a:t>
            </a:r>
            <a:r>
              <a:rPr lang="en-US" sz="2800" dirty="0"/>
              <a:t> and </a:t>
            </a:r>
            <a:r>
              <a:rPr lang="en-US" sz="2800" dirty="0" err="1"/>
              <a:t>Wijffels</a:t>
            </a:r>
            <a:r>
              <a:rPr lang="en-US" sz="2800" dirty="0"/>
              <a:t>, 2010, Fig. 7b). Averaged over the entire section and between 100-600m depth, which can be associated with the depth range of the </a:t>
            </a:r>
            <a:r>
              <a:rPr lang="en-US" sz="2800" dirty="0" smtClean="0"/>
              <a:t>NBUC, differences on density surfaces show an increase in salinity of 0.024. Averaging the differences on density surfaces between 1500-4000m shows a freshening of 0.007.</a:t>
            </a:r>
            <a:endParaRPr lang="en-US" sz="2800" dirty="0"/>
          </a:p>
        </p:txBody>
      </p:sp>
      <p:sp>
        <p:nvSpPr>
          <p:cNvPr id="77" name="Textfeld 76"/>
          <p:cNvSpPr txBox="1"/>
          <p:nvPr/>
        </p:nvSpPr>
        <p:spPr>
          <a:xfrm>
            <a:off x="15284003" y="30909318"/>
            <a:ext cx="14257584" cy="830997"/>
          </a:xfrm>
          <a:prstGeom prst="rect">
            <a:avLst/>
          </a:prstGeom>
          <a:noFill/>
        </p:spPr>
        <p:txBody>
          <a:bodyPr wrap="square" rtlCol="0">
            <a:spAutoFit/>
          </a:bodyPr>
          <a:lstStyle/>
          <a:p>
            <a:pPr algn="ctr"/>
            <a:r>
              <a:rPr lang="en-US" sz="4800" dirty="0">
                <a:solidFill>
                  <a:srgbClr val="006599"/>
                </a:solidFill>
              </a:rPr>
              <a:t>Summary and Outlook</a:t>
            </a:r>
          </a:p>
        </p:txBody>
      </p:sp>
      <p:sp>
        <p:nvSpPr>
          <p:cNvPr id="79" name="Textfeld 78"/>
          <p:cNvSpPr txBox="1"/>
          <p:nvPr/>
        </p:nvSpPr>
        <p:spPr>
          <a:xfrm>
            <a:off x="19172435" y="31053334"/>
            <a:ext cx="5688632" cy="1354217"/>
          </a:xfrm>
          <a:prstGeom prst="rect">
            <a:avLst/>
          </a:prstGeom>
          <a:noFill/>
        </p:spPr>
        <p:txBody>
          <a:bodyPr wrap="square" rtlCol="0">
            <a:spAutoFit/>
          </a:bodyPr>
          <a:lstStyle/>
          <a:p>
            <a:endParaRPr lang="de-DE" dirty="0"/>
          </a:p>
        </p:txBody>
      </p:sp>
      <p:sp>
        <p:nvSpPr>
          <p:cNvPr id="81" name="Textfeld 80"/>
          <p:cNvSpPr txBox="1"/>
          <p:nvPr/>
        </p:nvSpPr>
        <p:spPr>
          <a:xfrm>
            <a:off x="3258667" y="17352650"/>
            <a:ext cx="2808312" cy="523220"/>
          </a:xfrm>
          <a:prstGeom prst="rect">
            <a:avLst/>
          </a:prstGeom>
          <a:noFill/>
        </p:spPr>
        <p:txBody>
          <a:bodyPr wrap="square" rtlCol="0">
            <a:spAutoFit/>
          </a:bodyPr>
          <a:lstStyle/>
          <a:p>
            <a:pPr algn="ctr"/>
            <a:r>
              <a:rPr lang="de-DE" sz="2800" dirty="0"/>
              <a:t> 2000-</a:t>
            </a:r>
            <a:r>
              <a:rPr lang="de-DE" sz="2800" dirty="0" smtClean="0"/>
              <a:t>2004</a:t>
            </a:r>
            <a:endParaRPr lang="de-DE" sz="2800" b="1" dirty="0"/>
          </a:p>
        </p:txBody>
      </p:sp>
      <p:sp>
        <p:nvSpPr>
          <p:cNvPr id="82" name="Textfeld 81"/>
          <p:cNvSpPr txBox="1"/>
          <p:nvPr/>
        </p:nvSpPr>
        <p:spPr>
          <a:xfrm>
            <a:off x="738387" y="16931054"/>
            <a:ext cx="11593288" cy="1077218"/>
          </a:xfrm>
          <a:prstGeom prst="rect">
            <a:avLst/>
          </a:prstGeom>
          <a:noFill/>
        </p:spPr>
        <p:txBody>
          <a:bodyPr wrap="square" rtlCol="0">
            <a:spAutoFit/>
          </a:bodyPr>
          <a:lstStyle/>
          <a:p>
            <a:pPr algn="ctr"/>
            <a:r>
              <a:rPr lang="de-DE" sz="3200" dirty="0">
                <a:solidFill>
                  <a:srgbClr val="006599"/>
                </a:solidFill>
              </a:rPr>
              <a:t> </a:t>
            </a:r>
            <a:r>
              <a:rPr lang="en-US" sz="3200" b="1" dirty="0"/>
              <a:t>Shipboard  </a:t>
            </a:r>
            <a:r>
              <a:rPr lang="en-US" sz="3200" b="1" dirty="0" smtClean="0"/>
              <a:t>observations</a:t>
            </a:r>
          </a:p>
          <a:p>
            <a:endParaRPr lang="en-US" sz="3200" b="1" dirty="0"/>
          </a:p>
        </p:txBody>
      </p:sp>
      <p:sp>
        <p:nvSpPr>
          <p:cNvPr id="83" name="Textfeld 82"/>
          <p:cNvSpPr txBox="1"/>
          <p:nvPr/>
        </p:nvSpPr>
        <p:spPr>
          <a:xfrm>
            <a:off x="378347" y="23060446"/>
            <a:ext cx="10729192" cy="1354217"/>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880784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_Entwurf_ne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Poster_Entwurf_neu</Template>
  <TotalTime>0</TotalTime>
  <Words>1324</Words>
  <Application>Microsoft Office PowerPoint</Application>
  <PresentationFormat>Benutzerdefiniert</PresentationFormat>
  <Paragraphs>119</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Poster_Entwurf_neu</vt:lpstr>
      <vt:lpstr>PowerPoint-Präsentation</vt:lpstr>
    </vt:vector>
  </TitlesOfParts>
  <Company>ZMAW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Meike Demgen</dc:creator>
  <cp:lastModifiedBy>Schmidt, Barbara</cp:lastModifiedBy>
  <cp:revision>93</cp:revision>
  <dcterms:created xsi:type="dcterms:W3CDTF">2014-08-14T08:55:19Z</dcterms:created>
  <dcterms:modified xsi:type="dcterms:W3CDTF">2014-12-15T13:52:24Z</dcterms:modified>
</cp:coreProperties>
</file>