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7" r:id="rId2"/>
    <p:sldId id="267" r:id="rId3"/>
    <p:sldId id="299" r:id="rId4"/>
    <p:sldId id="258" r:id="rId5"/>
    <p:sldId id="277" r:id="rId6"/>
    <p:sldId id="266" r:id="rId7"/>
    <p:sldId id="264" r:id="rId8"/>
    <p:sldId id="259" r:id="rId9"/>
    <p:sldId id="271" r:id="rId10"/>
    <p:sldId id="260" r:id="rId11"/>
    <p:sldId id="272" r:id="rId12"/>
    <p:sldId id="279" r:id="rId13"/>
    <p:sldId id="291" r:id="rId14"/>
    <p:sldId id="286" r:id="rId15"/>
    <p:sldId id="289" r:id="rId16"/>
    <p:sldId id="292" r:id="rId17"/>
    <p:sldId id="275" r:id="rId18"/>
    <p:sldId id="293" r:id="rId19"/>
    <p:sldId id="294" r:id="rId20"/>
    <p:sldId id="295" r:id="rId21"/>
    <p:sldId id="296" r:id="rId22"/>
    <p:sldId id="297" r:id="rId23"/>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15B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14" d="100"/>
          <a:sy n="114" d="100"/>
        </p:scale>
        <p:origin x="-336" y="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3348D5-46F6-E249-9CF1-CE8B3F54432B}" type="datetimeFigureOut">
              <a:rPr lang="de-DE" smtClean="0"/>
              <a:t>15.12.14</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44313-FFD0-D945-B542-BB303149C127}" type="slidenum">
              <a:rPr lang="de-DE" smtClean="0"/>
              <a:t>‹Nr.›</a:t>
            </a:fld>
            <a:endParaRPr lang="de-DE"/>
          </a:p>
        </p:txBody>
      </p:sp>
    </p:spTree>
    <p:extLst>
      <p:ext uri="{BB962C8B-B14F-4D97-AF65-F5344CB8AC3E}">
        <p14:creationId xmlns:p14="http://schemas.microsoft.com/office/powerpoint/2010/main" val="2499349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A8CF5FF-D2A5-4778-B2EE-4E87831553D3}" type="slidenum">
              <a:rPr lang="de-DE" smtClean="0"/>
              <a:t>1</a:t>
            </a:fld>
            <a:endParaRPr lang="de-DE"/>
          </a:p>
        </p:txBody>
      </p:sp>
    </p:spTree>
    <p:extLst>
      <p:ext uri="{BB962C8B-B14F-4D97-AF65-F5344CB8AC3E}">
        <p14:creationId xmlns:p14="http://schemas.microsoft.com/office/powerpoint/2010/main" val="3079524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Wingdings" charset="0"/>
              <a:buNone/>
            </a:pPr>
            <a:r>
              <a:rPr lang="de-DE" baseline="0" dirty="0" smtClean="0">
                <a:sym typeface="Wingdings"/>
              </a:rPr>
              <a:t>In </a:t>
            </a:r>
            <a:r>
              <a:rPr lang="de-DE" baseline="0" dirty="0" err="1" smtClean="0">
                <a:sym typeface="Wingdings"/>
              </a:rPr>
              <a:t>another</a:t>
            </a:r>
            <a:r>
              <a:rPr lang="de-DE" baseline="0" dirty="0" smtClean="0">
                <a:sym typeface="Wingdings"/>
              </a:rPr>
              <a:t> </a:t>
            </a:r>
            <a:r>
              <a:rPr lang="de-DE" baseline="0" dirty="0" err="1" smtClean="0">
                <a:sym typeface="Wingdings"/>
              </a:rPr>
              <a:t>study</a:t>
            </a:r>
            <a:r>
              <a:rPr lang="de-DE" baseline="0" dirty="0" smtClean="0">
                <a:sym typeface="Wingdings"/>
              </a:rPr>
              <a:t> </a:t>
            </a:r>
            <a:r>
              <a:rPr lang="de-DE" baseline="0" dirty="0" err="1" smtClean="0">
                <a:sym typeface="Wingdings"/>
              </a:rPr>
              <a:t>the</a:t>
            </a:r>
            <a:r>
              <a:rPr lang="de-DE" baseline="0" dirty="0" smtClean="0">
                <a:sym typeface="Wingdings"/>
              </a:rPr>
              <a:t> inter-</a:t>
            </a:r>
            <a:r>
              <a:rPr lang="de-DE" baseline="0" dirty="0" err="1" smtClean="0">
                <a:sym typeface="Wingdings"/>
              </a:rPr>
              <a:t>annual</a:t>
            </a:r>
            <a:r>
              <a:rPr lang="de-DE" baseline="0" dirty="0" smtClean="0">
                <a:sym typeface="Wingdings"/>
              </a:rPr>
              <a:t> </a:t>
            </a:r>
            <a:r>
              <a:rPr lang="de-DE" baseline="0" dirty="0" err="1" smtClean="0">
                <a:sym typeface="Wingdings"/>
              </a:rPr>
              <a:t>variability</a:t>
            </a:r>
            <a:r>
              <a:rPr lang="de-DE" baseline="0" dirty="0" smtClean="0">
                <a:sym typeface="Wingdings"/>
              </a:rPr>
              <a:t> </a:t>
            </a:r>
            <a:r>
              <a:rPr lang="de-DE" baseline="0" dirty="0" err="1" smtClean="0">
                <a:sym typeface="Wingdings"/>
              </a:rPr>
              <a:t>of</a:t>
            </a:r>
            <a:r>
              <a:rPr lang="de-DE" baseline="0" dirty="0" smtClean="0">
                <a:sym typeface="Wingdings"/>
              </a:rPr>
              <a:t> </a:t>
            </a:r>
            <a:r>
              <a:rPr lang="de-DE" baseline="0" dirty="0" err="1" smtClean="0">
                <a:sym typeface="Wingdings"/>
              </a:rPr>
              <a:t>the</a:t>
            </a:r>
            <a:r>
              <a:rPr lang="de-DE" baseline="0" dirty="0" smtClean="0">
                <a:sym typeface="Wingdings"/>
              </a:rPr>
              <a:t> NBUC was </a:t>
            </a:r>
            <a:r>
              <a:rPr lang="de-DE" baseline="0" dirty="0" err="1" smtClean="0">
                <a:sym typeface="Wingdings"/>
              </a:rPr>
              <a:t>investigated</a:t>
            </a:r>
            <a:r>
              <a:rPr lang="de-DE" baseline="0" dirty="0" smtClean="0">
                <a:sym typeface="Wingdings"/>
              </a:rPr>
              <a:t> </a:t>
            </a:r>
            <a:r>
              <a:rPr lang="de-DE" baseline="0" dirty="0" err="1" smtClean="0">
                <a:sym typeface="Wingdings"/>
              </a:rPr>
              <a:t>by</a:t>
            </a:r>
            <a:r>
              <a:rPr lang="de-DE" baseline="0" dirty="0" smtClean="0">
                <a:sym typeface="Wingdings"/>
              </a:rPr>
              <a:t> </a:t>
            </a:r>
            <a:r>
              <a:rPr lang="de-DE" baseline="0" dirty="0" err="1" smtClean="0">
                <a:sym typeface="Wingdings"/>
              </a:rPr>
              <a:t>contructing</a:t>
            </a:r>
            <a:r>
              <a:rPr lang="de-DE" baseline="0" dirty="0" smtClean="0">
                <a:sym typeface="Wingdings"/>
              </a:rPr>
              <a:t> a </a:t>
            </a:r>
            <a:r>
              <a:rPr lang="de-DE" baseline="0" dirty="0" err="1" smtClean="0">
                <a:sym typeface="Wingdings"/>
              </a:rPr>
              <a:t>yearly</a:t>
            </a:r>
            <a:r>
              <a:rPr lang="de-DE" baseline="0" dirty="0" smtClean="0">
                <a:sym typeface="Wingdings"/>
              </a:rPr>
              <a:t> </a:t>
            </a:r>
            <a:r>
              <a:rPr lang="de-DE" baseline="0" dirty="0" err="1" smtClean="0">
                <a:sym typeface="Wingdings"/>
              </a:rPr>
              <a:t>geostrophic</a:t>
            </a:r>
            <a:r>
              <a:rPr lang="de-DE" baseline="0" dirty="0" smtClean="0">
                <a:sym typeface="Wingdings"/>
              </a:rPr>
              <a:t> </a:t>
            </a:r>
            <a:r>
              <a:rPr lang="de-DE" baseline="0" dirty="0" err="1" smtClean="0">
                <a:sym typeface="Wingdings"/>
              </a:rPr>
              <a:t>transport</a:t>
            </a:r>
            <a:r>
              <a:rPr lang="de-DE" baseline="0" dirty="0" smtClean="0">
                <a:sym typeface="Wingdings"/>
              </a:rPr>
              <a:t> </a:t>
            </a:r>
            <a:r>
              <a:rPr lang="de-DE" baseline="0" dirty="0" err="1" smtClean="0">
                <a:sym typeface="Wingdings"/>
              </a:rPr>
              <a:t>timeseries</a:t>
            </a:r>
            <a:r>
              <a:rPr lang="de-DE" baseline="0" dirty="0" smtClean="0">
                <a:sym typeface="Wingdings"/>
              </a:rPr>
              <a:t> </a:t>
            </a:r>
            <a:r>
              <a:rPr lang="de-DE" baseline="0" dirty="0" err="1" smtClean="0">
                <a:sym typeface="Wingdings"/>
              </a:rPr>
              <a:t>of</a:t>
            </a:r>
            <a:r>
              <a:rPr lang="de-DE" baseline="0" dirty="0" smtClean="0">
                <a:sym typeface="Wingdings"/>
              </a:rPr>
              <a:t> </a:t>
            </a:r>
            <a:r>
              <a:rPr lang="de-DE" baseline="0" dirty="0" err="1" smtClean="0">
                <a:sym typeface="Wingdings"/>
              </a:rPr>
              <a:t>the</a:t>
            </a:r>
            <a:r>
              <a:rPr lang="de-DE" baseline="0" dirty="0" smtClean="0">
                <a:sym typeface="Wingdings"/>
              </a:rPr>
              <a:t> NBUC </a:t>
            </a:r>
            <a:r>
              <a:rPr lang="de-DE" baseline="0" dirty="0" err="1" smtClean="0">
                <a:sym typeface="Wingdings"/>
              </a:rPr>
              <a:t>from</a:t>
            </a:r>
            <a:r>
              <a:rPr lang="de-DE" baseline="0" dirty="0" smtClean="0">
                <a:sym typeface="Wingdings"/>
              </a:rPr>
              <a:t> </a:t>
            </a:r>
            <a:r>
              <a:rPr lang="de-DE" baseline="0" dirty="0" err="1" smtClean="0">
                <a:sym typeface="Wingdings"/>
              </a:rPr>
              <a:t>available</a:t>
            </a:r>
            <a:r>
              <a:rPr lang="de-DE" baseline="0" dirty="0" smtClean="0">
                <a:sym typeface="Wingdings"/>
              </a:rPr>
              <a:t> </a:t>
            </a:r>
            <a:r>
              <a:rPr lang="de-DE" baseline="0" dirty="0" err="1" smtClean="0">
                <a:sym typeface="Wingdings"/>
              </a:rPr>
              <a:t>historial</a:t>
            </a:r>
            <a:r>
              <a:rPr lang="de-DE" baseline="0" dirty="0" smtClean="0">
                <a:sym typeface="Wingdings"/>
              </a:rPr>
              <a:t> </a:t>
            </a:r>
            <a:r>
              <a:rPr lang="de-DE" baseline="0" dirty="0" err="1" smtClean="0">
                <a:sym typeface="Wingdings"/>
              </a:rPr>
              <a:t>hydrographic</a:t>
            </a:r>
            <a:r>
              <a:rPr lang="de-DE" baseline="0" dirty="0" smtClean="0">
                <a:sym typeface="Wingdings"/>
              </a:rPr>
              <a:t> </a:t>
            </a:r>
            <a:r>
              <a:rPr lang="de-DE" baseline="0" dirty="0" err="1" smtClean="0">
                <a:sym typeface="Wingdings"/>
              </a:rPr>
              <a:t>observations</a:t>
            </a:r>
            <a:r>
              <a:rPr lang="de-DE" baseline="0" dirty="0" smtClean="0">
                <a:sym typeface="Wingdings"/>
              </a:rPr>
              <a:t> </a:t>
            </a:r>
            <a:r>
              <a:rPr lang="de-DE" baseline="0" dirty="0" err="1" smtClean="0">
                <a:sym typeface="Wingdings"/>
              </a:rPr>
              <a:t>within</a:t>
            </a:r>
            <a:r>
              <a:rPr lang="de-DE" baseline="0" dirty="0" smtClean="0">
                <a:sym typeface="Wingdings"/>
              </a:rPr>
              <a:t> </a:t>
            </a:r>
            <a:r>
              <a:rPr lang="de-DE" baseline="0" dirty="0" err="1" smtClean="0">
                <a:sym typeface="Wingdings"/>
              </a:rPr>
              <a:t>the</a:t>
            </a:r>
            <a:r>
              <a:rPr lang="de-DE" baseline="0" dirty="0" smtClean="0">
                <a:sym typeface="Wingdings"/>
              </a:rPr>
              <a:t> NBUC </a:t>
            </a:r>
            <a:r>
              <a:rPr lang="de-DE" baseline="0" dirty="0" err="1" smtClean="0">
                <a:sym typeface="Wingdings"/>
              </a:rPr>
              <a:t>region</a:t>
            </a:r>
            <a:r>
              <a:rPr lang="de-DE" baseline="0" dirty="0" smtClean="0">
                <a:sym typeface="Wingdings"/>
              </a:rPr>
              <a:t>. Zhang et al. Find in </a:t>
            </a:r>
            <a:r>
              <a:rPr lang="de-DE" baseline="0" dirty="0" err="1" smtClean="0">
                <a:sym typeface="Wingdings"/>
              </a:rPr>
              <a:t>their</a:t>
            </a:r>
            <a:r>
              <a:rPr lang="de-DE" baseline="0" dirty="0" smtClean="0">
                <a:sym typeface="Wingdings"/>
              </a:rPr>
              <a:t> </a:t>
            </a:r>
            <a:r>
              <a:rPr lang="de-DE" baseline="0" dirty="0" err="1" smtClean="0">
                <a:sym typeface="Wingdings"/>
              </a:rPr>
              <a:t>study</a:t>
            </a:r>
            <a:r>
              <a:rPr lang="de-DE" baseline="0" dirty="0" smtClean="0">
                <a:sym typeface="Wingdings"/>
              </a:rPr>
              <a:t> </a:t>
            </a:r>
            <a:r>
              <a:rPr lang="de-DE" baseline="0" dirty="0" err="1" smtClean="0">
                <a:sym typeface="Wingdings"/>
              </a:rPr>
              <a:t>that</a:t>
            </a:r>
            <a:r>
              <a:rPr lang="de-DE" baseline="0" dirty="0" smtClean="0">
                <a:sym typeface="Wingdings"/>
              </a:rPr>
              <a:t> </a:t>
            </a:r>
            <a:r>
              <a:rPr lang="de-DE" baseline="0" dirty="0" err="1" smtClean="0">
                <a:sym typeface="Wingdings"/>
              </a:rPr>
              <a:t>there</a:t>
            </a:r>
            <a:r>
              <a:rPr lang="de-DE" baseline="0" dirty="0" smtClean="0">
                <a:sym typeface="Wingdings"/>
              </a:rPr>
              <a:t> </a:t>
            </a:r>
            <a:r>
              <a:rPr lang="de-DE" baseline="0" dirty="0" err="1" smtClean="0">
                <a:sym typeface="Wingdings"/>
              </a:rPr>
              <a:t>is</a:t>
            </a:r>
            <a:r>
              <a:rPr lang="de-DE" baseline="0" dirty="0" smtClean="0">
                <a:sym typeface="Wingdings"/>
              </a:rPr>
              <a:t> </a:t>
            </a:r>
            <a:r>
              <a:rPr lang="de-DE" baseline="0" dirty="0" err="1" smtClean="0">
                <a:sym typeface="Wingdings"/>
              </a:rPr>
              <a:t>quite</a:t>
            </a:r>
            <a:r>
              <a:rPr lang="de-DE" baseline="0" dirty="0" smtClean="0">
                <a:sym typeface="Wingdings"/>
              </a:rPr>
              <a:t> a strong </a:t>
            </a:r>
            <a:r>
              <a:rPr lang="de-DE" baseline="0" dirty="0" err="1" smtClean="0">
                <a:sym typeface="Wingdings"/>
              </a:rPr>
              <a:t>interannual</a:t>
            </a:r>
            <a:r>
              <a:rPr lang="de-DE" baseline="0" dirty="0" smtClean="0">
                <a:sym typeface="Wingdings"/>
              </a:rPr>
              <a:t> </a:t>
            </a:r>
            <a:r>
              <a:rPr lang="de-DE" baseline="0" dirty="0" err="1" smtClean="0">
                <a:sym typeface="Wingdings"/>
              </a:rPr>
              <a:t>transport</a:t>
            </a:r>
            <a:r>
              <a:rPr lang="de-DE" baseline="0" dirty="0" smtClean="0">
                <a:sym typeface="Wingdings"/>
              </a:rPr>
              <a:t> </a:t>
            </a:r>
            <a:r>
              <a:rPr lang="de-DE" baseline="0" dirty="0" err="1" smtClean="0">
                <a:sym typeface="Wingdings"/>
              </a:rPr>
              <a:t>variability</a:t>
            </a:r>
            <a:r>
              <a:rPr lang="de-DE" baseline="0" dirty="0" smtClean="0">
                <a:sym typeface="Wingdings"/>
              </a:rPr>
              <a:t> </a:t>
            </a:r>
            <a:r>
              <a:rPr lang="de-DE" baseline="0" dirty="0" err="1" smtClean="0">
                <a:sym typeface="Wingdings"/>
              </a:rPr>
              <a:t>with</a:t>
            </a:r>
            <a:r>
              <a:rPr lang="de-DE" baseline="0" dirty="0" smtClean="0">
                <a:sym typeface="Wingdings"/>
              </a:rPr>
              <a:t> </a:t>
            </a:r>
            <a:r>
              <a:rPr lang="de-DE" baseline="0" dirty="0" err="1" smtClean="0">
                <a:sym typeface="Wingdings"/>
              </a:rPr>
              <a:t>transport</a:t>
            </a:r>
            <a:r>
              <a:rPr lang="de-DE" baseline="0" dirty="0" smtClean="0">
                <a:sym typeface="Wingdings"/>
              </a:rPr>
              <a:t> </a:t>
            </a:r>
            <a:r>
              <a:rPr lang="de-DE" baseline="0" dirty="0" err="1" smtClean="0">
                <a:sym typeface="Wingdings"/>
              </a:rPr>
              <a:t>variations</a:t>
            </a:r>
            <a:r>
              <a:rPr lang="de-DE" baseline="0" dirty="0" smtClean="0">
                <a:sym typeface="Wingdings"/>
              </a:rPr>
              <a:t> </a:t>
            </a:r>
            <a:r>
              <a:rPr lang="de-DE" baseline="0" dirty="0" err="1" smtClean="0">
                <a:sym typeface="Wingdings"/>
              </a:rPr>
              <a:t>up</a:t>
            </a:r>
            <a:r>
              <a:rPr lang="de-DE" baseline="0" dirty="0" smtClean="0">
                <a:sym typeface="Wingdings"/>
              </a:rPr>
              <a:t> </a:t>
            </a:r>
            <a:r>
              <a:rPr lang="de-DE" baseline="0" dirty="0" err="1" smtClean="0">
                <a:sym typeface="Wingdings"/>
              </a:rPr>
              <a:t>to</a:t>
            </a:r>
            <a:r>
              <a:rPr lang="de-DE" baseline="0" dirty="0" smtClean="0">
                <a:sym typeface="Wingdings"/>
              </a:rPr>
              <a:t> a </a:t>
            </a:r>
            <a:r>
              <a:rPr lang="de-DE" baseline="0" dirty="0" err="1" smtClean="0">
                <a:sym typeface="Wingdings"/>
              </a:rPr>
              <a:t>factor</a:t>
            </a:r>
            <a:r>
              <a:rPr lang="de-DE" baseline="0" dirty="0" smtClean="0">
                <a:sym typeface="Wingdings"/>
              </a:rPr>
              <a:t> </a:t>
            </a:r>
            <a:r>
              <a:rPr lang="de-DE" baseline="0" dirty="0" err="1" smtClean="0">
                <a:sym typeface="Wingdings"/>
              </a:rPr>
              <a:t>of</a:t>
            </a:r>
            <a:r>
              <a:rPr lang="de-DE" baseline="0" dirty="0" smtClean="0">
                <a:sym typeface="Wingdings"/>
              </a:rPr>
              <a:t> 2 </a:t>
            </a:r>
            <a:r>
              <a:rPr lang="de-DE" baseline="0" dirty="0" err="1" smtClean="0">
                <a:sym typeface="Wingdings"/>
              </a:rPr>
              <a:t>contradicting</a:t>
            </a:r>
            <a:r>
              <a:rPr lang="de-DE" baseline="0" dirty="0" smtClean="0">
                <a:sym typeface="Wingdings"/>
              </a:rPr>
              <a:t> </a:t>
            </a:r>
            <a:r>
              <a:rPr lang="de-DE" baseline="0" dirty="0" err="1" smtClean="0">
                <a:sym typeface="Wingdings"/>
              </a:rPr>
              <a:t>the</a:t>
            </a:r>
            <a:r>
              <a:rPr lang="de-DE" baseline="0" dirty="0" smtClean="0">
                <a:sym typeface="Wingdings"/>
              </a:rPr>
              <a:t> </a:t>
            </a:r>
            <a:r>
              <a:rPr lang="de-DE" baseline="0" dirty="0" err="1" smtClean="0">
                <a:sym typeface="Wingdings"/>
              </a:rPr>
              <a:t>findings</a:t>
            </a:r>
            <a:r>
              <a:rPr lang="de-DE" baseline="0" dirty="0" smtClean="0">
                <a:sym typeface="Wingdings"/>
              </a:rPr>
              <a:t> </a:t>
            </a:r>
            <a:r>
              <a:rPr lang="de-DE" baseline="0" dirty="0" err="1" smtClean="0">
                <a:sym typeface="Wingdings"/>
              </a:rPr>
              <a:t>of</a:t>
            </a:r>
            <a:r>
              <a:rPr lang="de-DE" baseline="0" dirty="0" smtClean="0">
                <a:sym typeface="Wingdings"/>
              </a:rPr>
              <a:t> Schott. </a:t>
            </a:r>
            <a:r>
              <a:rPr lang="de-DE" baseline="0" dirty="0" err="1" smtClean="0">
                <a:sym typeface="Wingdings"/>
              </a:rPr>
              <a:t>However</a:t>
            </a:r>
            <a:r>
              <a:rPr lang="de-DE" baseline="0" dirty="0" smtClean="0">
                <a:sym typeface="Wingdings"/>
              </a:rPr>
              <a:t> </a:t>
            </a:r>
            <a:r>
              <a:rPr lang="de-DE" baseline="0" dirty="0" err="1" smtClean="0">
                <a:sym typeface="Wingdings"/>
              </a:rPr>
              <a:t>the</a:t>
            </a:r>
            <a:r>
              <a:rPr lang="de-DE" baseline="0" dirty="0" smtClean="0">
                <a:sym typeface="Wingdings"/>
              </a:rPr>
              <a:t> </a:t>
            </a:r>
            <a:r>
              <a:rPr lang="de-DE" baseline="0" dirty="0" err="1" smtClean="0">
                <a:sym typeface="Wingdings"/>
              </a:rPr>
              <a:t>transport</a:t>
            </a:r>
            <a:r>
              <a:rPr lang="de-DE" baseline="0" dirty="0" smtClean="0">
                <a:sym typeface="Wingdings"/>
              </a:rPr>
              <a:t> </a:t>
            </a:r>
            <a:r>
              <a:rPr lang="de-DE" baseline="0" dirty="0" err="1" smtClean="0">
                <a:sym typeface="Wingdings"/>
              </a:rPr>
              <a:t>timeseries</a:t>
            </a:r>
            <a:r>
              <a:rPr lang="de-DE" baseline="0" dirty="0" smtClean="0">
                <a:sym typeface="Wingdings"/>
              </a:rPr>
              <a:t> </a:t>
            </a:r>
            <a:r>
              <a:rPr lang="de-DE" baseline="0" dirty="0" err="1" smtClean="0">
                <a:sym typeface="Wingdings"/>
              </a:rPr>
              <a:t>of</a:t>
            </a:r>
            <a:r>
              <a:rPr lang="de-DE" baseline="0" dirty="0" smtClean="0">
                <a:sym typeface="Wingdings"/>
              </a:rPr>
              <a:t> Schott et al. </a:t>
            </a:r>
            <a:r>
              <a:rPr lang="de-DE" baseline="0" dirty="0" err="1" smtClean="0">
                <a:sym typeface="Wingdings"/>
              </a:rPr>
              <a:t>Onlz</a:t>
            </a:r>
            <a:r>
              <a:rPr lang="de-DE" baseline="0" dirty="0" smtClean="0">
                <a:sym typeface="Wingdings"/>
              </a:rPr>
              <a:t> </a:t>
            </a:r>
            <a:r>
              <a:rPr lang="de-DE" baseline="0" dirty="0" err="1" smtClean="0">
                <a:sym typeface="Wingdings"/>
              </a:rPr>
              <a:t>covered</a:t>
            </a:r>
            <a:r>
              <a:rPr lang="de-DE" baseline="0" dirty="0" smtClean="0">
                <a:sym typeface="Wingdings"/>
              </a:rPr>
              <a:t> 4 subsequent </a:t>
            </a:r>
            <a:r>
              <a:rPr lang="de-DE" baseline="0" dirty="0" err="1" smtClean="0">
                <a:sym typeface="Wingdings"/>
              </a:rPr>
              <a:t>years</a:t>
            </a:r>
            <a:r>
              <a:rPr lang="de-DE" baseline="0" dirty="0" smtClean="0">
                <a:sym typeface="Wingdings"/>
              </a:rPr>
              <a:t>.</a:t>
            </a:r>
          </a:p>
        </p:txBody>
      </p:sp>
      <p:sp>
        <p:nvSpPr>
          <p:cNvPr id="4" name="Foliennummernplatzhalter 3"/>
          <p:cNvSpPr>
            <a:spLocks noGrp="1"/>
          </p:cNvSpPr>
          <p:nvPr>
            <p:ph type="sldNum" sz="quarter" idx="10"/>
          </p:nvPr>
        </p:nvSpPr>
        <p:spPr/>
        <p:txBody>
          <a:bodyPr/>
          <a:lstStyle/>
          <a:p>
            <a:fld id="{4CF44313-FFD0-D945-B542-BB303149C127}" type="slidenum">
              <a:rPr lang="de-DE" smtClean="0"/>
              <a:t>10</a:t>
            </a:fld>
            <a:endParaRPr lang="de-DE"/>
          </a:p>
        </p:txBody>
      </p:sp>
    </p:spTree>
    <p:extLst>
      <p:ext uri="{BB962C8B-B14F-4D97-AF65-F5344CB8AC3E}">
        <p14:creationId xmlns:p14="http://schemas.microsoft.com/office/powerpoint/2010/main" val="3637106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0"/>
              <a:buNone/>
              <a:tabLst/>
              <a:defRPr/>
            </a:pPr>
            <a:r>
              <a:rPr lang="de-DE" baseline="0" dirty="0" err="1" smtClean="0">
                <a:sym typeface="Wingdings"/>
              </a:rPr>
              <a:t>However</a:t>
            </a:r>
            <a:r>
              <a:rPr lang="de-DE" baseline="0" dirty="0" smtClean="0">
                <a:sym typeface="Wingdings"/>
              </a:rPr>
              <a:t>, all </a:t>
            </a:r>
            <a:r>
              <a:rPr lang="de-DE" baseline="0" dirty="0" err="1" smtClean="0">
                <a:sym typeface="Wingdings"/>
              </a:rPr>
              <a:t>these</a:t>
            </a:r>
            <a:r>
              <a:rPr lang="de-DE" baseline="0" dirty="0" smtClean="0">
                <a:sym typeface="Wingdings"/>
              </a:rPr>
              <a:t> </a:t>
            </a:r>
            <a:r>
              <a:rPr lang="de-DE" baseline="0" dirty="0" err="1" smtClean="0">
                <a:sym typeface="Wingdings"/>
              </a:rPr>
              <a:t>results</a:t>
            </a:r>
            <a:r>
              <a:rPr lang="de-DE" baseline="0" dirty="0" smtClean="0">
                <a:sym typeface="Wingdings"/>
              </a:rPr>
              <a:t> </a:t>
            </a:r>
            <a:r>
              <a:rPr lang="de-DE" baseline="0" dirty="0" err="1" smtClean="0">
                <a:sym typeface="Wingdings"/>
              </a:rPr>
              <a:t>motivated</a:t>
            </a:r>
            <a:r>
              <a:rPr lang="de-DE" baseline="0" dirty="0" smtClean="0">
                <a:sym typeface="Wingdings"/>
              </a:rPr>
              <a:t> </a:t>
            </a:r>
            <a:r>
              <a:rPr lang="de-DE" baseline="0" dirty="0" err="1" smtClean="0">
                <a:sym typeface="Wingdings"/>
              </a:rPr>
              <a:t>us</a:t>
            </a:r>
            <a:r>
              <a:rPr lang="de-DE" baseline="0" dirty="0" smtClean="0">
                <a:sym typeface="Wingdings"/>
              </a:rPr>
              <a:t> </a:t>
            </a:r>
            <a:r>
              <a:rPr lang="de-DE" baseline="0" dirty="0" err="1" smtClean="0">
                <a:sym typeface="Wingdings"/>
              </a:rPr>
              <a:t>at</a:t>
            </a:r>
            <a:r>
              <a:rPr lang="de-DE" baseline="0" dirty="0" smtClean="0">
                <a:sym typeface="Wingdings"/>
              </a:rPr>
              <a:t> GEOMAR </a:t>
            </a:r>
            <a:r>
              <a:rPr lang="de-DE" baseline="0" dirty="0" err="1" smtClean="0">
                <a:sym typeface="Wingdings"/>
              </a:rPr>
              <a:t>to</a:t>
            </a:r>
            <a:r>
              <a:rPr lang="de-DE" baseline="0" dirty="0" smtClean="0">
                <a:sym typeface="Wingdings"/>
              </a:rPr>
              <a:t> </a:t>
            </a:r>
            <a:r>
              <a:rPr lang="de-DE" baseline="0" dirty="0" err="1" smtClean="0">
                <a:sym typeface="Wingdings"/>
              </a:rPr>
              <a:t>initiate</a:t>
            </a:r>
            <a:r>
              <a:rPr lang="de-DE" baseline="0" dirty="0" smtClean="0">
                <a:sym typeface="Wingdings"/>
              </a:rPr>
              <a:t> </a:t>
            </a:r>
            <a:r>
              <a:rPr lang="de-DE" baseline="0" dirty="0" err="1" smtClean="0">
                <a:sym typeface="Wingdings"/>
              </a:rPr>
              <a:t>another</a:t>
            </a:r>
            <a:r>
              <a:rPr lang="de-DE" baseline="0" dirty="0" smtClean="0">
                <a:sym typeface="Wingdings"/>
              </a:rPr>
              <a:t> </a:t>
            </a:r>
            <a:r>
              <a:rPr lang="de-DE" baseline="0" dirty="0" err="1" smtClean="0">
                <a:sym typeface="Wingdings"/>
              </a:rPr>
              <a:t>observational</a:t>
            </a:r>
            <a:r>
              <a:rPr lang="de-DE" baseline="0" dirty="0" smtClean="0">
                <a:sym typeface="Wingdings"/>
              </a:rPr>
              <a:t> </a:t>
            </a:r>
            <a:r>
              <a:rPr lang="de-DE" baseline="0" dirty="0" err="1" smtClean="0">
                <a:sym typeface="Wingdings"/>
              </a:rPr>
              <a:t>period</a:t>
            </a:r>
            <a:r>
              <a:rPr lang="de-DE" baseline="0" dirty="0" smtClean="0">
                <a:sym typeface="Wingdings"/>
              </a:rPr>
              <a:t> </a:t>
            </a:r>
            <a:r>
              <a:rPr lang="de-DE" baseline="0" dirty="0" err="1" smtClean="0">
                <a:sym typeface="Wingdings"/>
              </a:rPr>
              <a:t>at</a:t>
            </a:r>
            <a:r>
              <a:rPr lang="de-DE" baseline="0" dirty="0" smtClean="0">
                <a:sym typeface="Wingdings"/>
              </a:rPr>
              <a:t> 11°S </a:t>
            </a:r>
            <a:r>
              <a:rPr lang="de-DE" baseline="0" dirty="0" err="1" smtClean="0">
                <a:sym typeface="Wingdings"/>
              </a:rPr>
              <a:t>which</a:t>
            </a:r>
            <a:r>
              <a:rPr lang="de-DE" baseline="0" dirty="0" smtClean="0">
                <a:sym typeface="Wingdings"/>
              </a:rPr>
              <a:t> </a:t>
            </a:r>
            <a:r>
              <a:rPr lang="de-DE" baseline="0" dirty="0" err="1" smtClean="0">
                <a:sym typeface="Wingdings"/>
              </a:rPr>
              <a:t>is</a:t>
            </a:r>
            <a:r>
              <a:rPr lang="de-DE" baseline="0" dirty="0" smtClean="0">
                <a:sym typeface="Wingdings"/>
              </a:rPr>
              <a:t> </a:t>
            </a:r>
            <a:r>
              <a:rPr lang="de-DE" baseline="0" dirty="0" err="1" smtClean="0">
                <a:sym typeface="Wingdings"/>
              </a:rPr>
              <a:t>embedded</a:t>
            </a:r>
            <a:r>
              <a:rPr lang="de-DE" baseline="0" dirty="0" smtClean="0">
                <a:sym typeface="Wingdings"/>
              </a:rPr>
              <a:t> in </a:t>
            </a:r>
            <a:r>
              <a:rPr lang="de-DE" baseline="0" dirty="0" err="1" smtClean="0">
                <a:sym typeface="Wingdings"/>
              </a:rPr>
              <a:t>the</a:t>
            </a:r>
            <a:r>
              <a:rPr lang="de-DE" baseline="0" dirty="0" smtClean="0">
                <a:sym typeface="Wingdings"/>
              </a:rPr>
              <a:t> </a:t>
            </a:r>
            <a:r>
              <a:rPr lang="de-DE" baseline="0" dirty="0" err="1" smtClean="0">
                <a:sym typeface="Wingdings"/>
              </a:rPr>
              <a:t>framework</a:t>
            </a:r>
            <a:r>
              <a:rPr lang="de-DE" baseline="0" dirty="0" smtClean="0">
                <a:sym typeface="Wingdings"/>
              </a:rPr>
              <a:t> </a:t>
            </a:r>
            <a:r>
              <a:rPr lang="de-DE" baseline="0" dirty="0" err="1" smtClean="0">
                <a:sym typeface="Wingdings"/>
              </a:rPr>
              <a:t>of</a:t>
            </a:r>
            <a:r>
              <a:rPr lang="de-DE" baseline="0" dirty="0" smtClean="0">
                <a:sym typeface="Wingdings"/>
              </a:rPr>
              <a:t> </a:t>
            </a:r>
            <a:r>
              <a:rPr lang="de-DE" baseline="0" dirty="0" err="1" smtClean="0">
                <a:sym typeface="Wingdings"/>
              </a:rPr>
              <a:t>the</a:t>
            </a:r>
            <a:r>
              <a:rPr lang="de-DE" baseline="0" dirty="0" smtClean="0">
                <a:sym typeface="Wingdings"/>
              </a:rPr>
              <a:t> RACE-project:  </a:t>
            </a:r>
          </a:p>
          <a:p>
            <a:pPr marL="0" indent="0">
              <a:buFont typeface="Wingdings" charset="0"/>
              <a:buNone/>
            </a:pPr>
            <a:r>
              <a:rPr lang="de-DE" baseline="0" dirty="0" err="1" smtClean="0">
                <a:sym typeface="Wingdings"/>
              </a:rPr>
              <a:t>We</a:t>
            </a:r>
            <a:r>
              <a:rPr lang="de-DE" baseline="0" dirty="0" smtClean="0">
                <a:sym typeface="Wingdings"/>
              </a:rPr>
              <a:t> </a:t>
            </a:r>
            <a:r>
              <a:rPr lang="de-DE" baseline="0" dirty="0" err="1" smtClean="0">
                <a:sym typeface="Wingdings"/>
              </a:rPr>
              <a:t>found</a:t>
            </a:r>
            <a:r>
              <a:rPr lang="de-DE" baseline="0" dirty="0" smtClean="0">
                <a:sym typeface="Wingdings"/>
              </a:rPr>
              <a:t> </a:t>
            </a:r>
            <a:r>
              <a:rPr lang="de-DE" baseline="0" dirty="0" err="1" smtClean="0">
                <a:sym typeface="Wingdings"/>
              </a:rPr>
              <a:t>that</a:t>
            </a:r>
            <a:r>
              <a:rPr lang="de-DE" baseline="0" dirty="0" smtClean="0">
                <a:sym typeface="Wingdings"/>
              </a:rPr>
              <a:t> </a:t>
            </a:r>
            <a:r>
              <a:rPr lang="de-DE" baseline="0" dirty="0" err="1" smtClean="0">
                <a:sym typeface="Wingdings"/>
              </a:rPr>
              <a:t>it</a:t>
            </a:r>
            <a:r>
              <a:rPr lang="de-DE" baseline="0" dirty="0" smtClean="0">
                <a:sym typeface="Wingdings"/>
              </a:rPr>
              <a:t> </a:t>
            </a:r>
            <a:r>
              <a:rPr lang="de-DE" baseline="0" dirty="0" err="1" smtClean="0">
                <a:sym typeface="Wingdings"/>
              </a:rPr>
              <a:t>would</a:t>
            </a:r>
            <a:r>
              <a:rPr lang="de-DE" baseline="0" dirty="0" smtClean="0">
                <a:sym typeface="Wingdings"/>
              </a:rPr>
              <a:t> </a:t>
            </a:r>
            <a:r>
              <a:rPr lang="de-DE" baseline="0" dirty="0" err="1" smtClean="0">
                <a:sym typeface="Wingdings"/>
              </a:rPr>
              <a:t>be</a:t>
            </a:r>
            <a:r>
              <a:rPr lang="de-DE" baseline="0" dirty="0" smtClean="0">
                <a:sym typeface="Wingdings"/>
              </a:rPr>
              <a:t> </a:t>
            </a:r>
            <a:r>
              <a:rPr lang="de-DE" baseline="0" dirty="0" err="1" smtClean="0">
                <a:sym typeface="Wingdings"/>
              </a:rPr>
              <a:t>of</a:t>
            </a:r>
            <a:r>
              <a:rPr lang="de-DE" baseline="0" dirty="0" smtClean="0">
                <a:sym typeface="Wingdings"/>
              </a:rPr>
              <a:t> </a:t>
            </a:r>
            <a:r>
              <a:rPr lang="de-DE" baseline="0" dirty="0" err="1" smtClean="0">
                <a:sym typeface="Wingdings"/>
              </a:rPr>
              <a:t>great</a:t>
            </a:r>
            <a:r>
              <a:rPr lang="de-DE" baseline="0" dirty="0" smtClean="0">
                <a:sym typeface="Wingdings"/>
              </a:rPr>
              <a:t> </a:t>
            </a:r>
            <a:r>
              <a:rPr lang="de-DE" baseline="0" dirty="0" err="1" smtClean="0">
                <a:sym typeface="Wingdings"/>
              </a:rPr>
              <a:t>interest</a:t>
            </a:r>
            <a:r>
              <a:rPr lang="de-DE" baseline="0" dirty="0" smtClean="0">
                <a:sym typeface="Wingdings"/>
              </a:rPr>
              <a:t> </a:t>
            </a:r>
            <a:r>
              <a:rPr lang="de-DE" baseline="0" dirty="0" err="1" smtClean="0">
                <a:sym typeface="Wingdings"/>
              </a:rPr>
              <a:t>to</a:t>
            </a:r>
            <a:r>
              <a:rPr lang="de-DE" baseline="0" dirty="0" smtClean="0">
                <a:sym typeface="Wingdings"/>
              </a:rPr>
              <a:t> </a:t>
            </a:r>
            <a:r>
              <a:rPr lang="de-DE" baseline="0" dirty="0" err="1" smtClean="0">
                <a:sym typeface="Wingdings"/>
              </a:rPr>
              <a:t>have</a:t>
            </a:r>
            <a:r>
              <a:rPr lang="de-DE" baseline="0" dirty="0" smtClean="0">
                <a:sym typeface="Wingdings"/>
              </a:rPr>
              <a:t> a pro-</a:t>
            </a:r>
            <a:r>
              <a:rPr lang="de-DE" baseline="0" dirty="0" err="1" smtClean="0">
                <a:sym typeface="Wingdings"/>
              </a:rPr>
              <a:t>longed</a:t>
            </a:r>
            <a:r>
              <a:rPr lang="de-DE" baseline="0" dirty="0" smtClean="0">
                <a:sym typeface="Wingdings"/>
              </a:rPr>
              <a:t> </a:t>
            </a:r>
            <a:r>
              <a:rPr lang="de-DE" baseline="0" dirty="0" err="1" smtClean="0">
                <a:sym typeface="Wingdings"/>
              </a:rPr>
              <a:t>timeseries</a:t>
            </a:r>
            <a:r>
              <a:rPr lang="de-DE" baseline="0" dirty="0" smtClean="0">
                <a:sym typeface="Wingdings"/>
              </a:rPr>
              <a:t> </a:t>
            </a:r>
            <a:r>
              <a:rPr lang="de-DE" baseline="0" dirty="0" err="1" smtClean="0">
                <a:sym typeface="Wingdings"/>
              </a:rPr>
              <a:t>of</a:t>
            </a:r>
            <a:r>
              <a:rPr lang="de-DE" baseline="0" dirty="0" smtClean="0">
                <a:sym typeface="Wingdings"/>
              </a:rPr>
              <a:t> </a:t>
            </a:r>
            <a:r>
              <a:rPr lang="de-DE" baseline="0" dirty="0" err="1" smtClean="0">
                <a:sym typeface="Wingdings"/>
              </a:rPr>
              <a:t>the</a:t>
            </a:r>
            <a:r>
              <a:rPr lang="de-DE" baseline="0" dirty="0" smtClean="0">
                <a:sym typeface="Wingdings"/>
              </a:rPr>
              <a:t> NBUC </a:t>
            </a:r>
            <a:r>
              <a:rPr lang="de-DE" baseline="0" dirty="0" err="1" smtClean="0">
                <a:sym typeface="Wingdings"/>
              </a:rPr>
              <a:t>and</a:t>
            </a:r>
            <a:r>
              <a:rPr lang="de-DE" baseline="0" dirty="0" smtClean="0">
                <a:sym typeface="Wingdings"/>
              </a:rPr>
              <a:t> DWBC </a:t>
            </a:r>
            <a:r>
              <a:rPr lang="de-DE" baseline="0" dirty="0" err="1" smtClean="0">
                <a:sym typeface="Wingdings"/>
              </a:rPr>
              <a:t>transports</a:t>
            </a:r>
            <a:r>
              <a:rPr lang="de-DE" baseline="0" dirty="0" smtClean="0">
                <a:sym typeface="Wingdings"/>
              </a:rPr>
              <a:t> </a:t>
            </a:r>
            <a:r>
              <a:rPr lang="de-DE" baseline="0" dirty="0" err="1" smtClean="0">
                <a:sym typeface="Wingdings"/>
              </a:rPr>
              <a:t>and</a:t>
            </a:r>
            <a:r>
              <a:rPr lang="de-DE" baseline="0" dirty="0" smtClean="0">
                <a:sym typeface="Wingdings"/>
              </a:rPr>
              <a:t> </a:t>
            </a:r>
            <a:r>
              <a:rPr lang="de-DE" baseline="0" dirty="0" err="1" smtClean="0">
                <a:sym typeface="Wingdings"/>
              </a:rPr>
              <a:t>further</a:t>
            </a:r>
            <a:r>
              <a:rPr lang="de-DE" baseline="0" dirty="0" smtClean="0">
                <a:sym typeface="Wingdings"/>
              </a:rPr>
              <a:t> </a:t>
            </a:r>
            <a:r>
              <a:rPr lang="de-DE" baseline="0" dirty="0" err="1" smtClean="0">
                <a:sym typeface="Wingdings"/>
              </a:rPr>
              <a:t>data</a:t>
            </a:r>
            <a:r>
              <a:rPr lang="de-DE" baseline="0" dirty="0" smtClean="0">
                <a:sym typeface="Wingdings"/>
              </a:rPr>
              <a:t> on </a:t>
            </a:r>
            <a:r>
              <a:rPr lang="de-DE" baseline="0" dirty="0" err="1" smtClean="0">
                <a:sym typeface="Wingdings"/>
              </a:rPr>
              <a:t>hydrographic</a:t>
            </a:r>
            <a:r>
              <a:rPr lang="de-DE" baseline="0" dirty="0" smtClean="0">
                <a:sym typeface="Wingdings"/>
              </a:rPr>
              <a:t> </a:t>
            </a:r>
            <a:r>
              <a:rPr lang="de-DE" baseline="0" dirty="0" err="1" smtClean="0">
                <a:sym typeface="Wingdings"/>
              </a:rPr>
              <a:t>properties</a:t>
            </a:r>
            <a:r>
              <a:rPr lang="de-DE" baseline="0" dirty="0" smtClean="0">
                <a:sym typeface="Wingdings"/>
              </a:rPr>
              <a:t> in </a:t>
            </a:r>
            <a:r>
              <a:rPr lang="de-DE" baseline="0" dirty="0" err="1" smtClean="0">
                <a:sym typeface="Wingdings"/>
              </a:rPr>
              <a:t>order</a:t>
            </a:r>
            <a:r>
              <a:rPr lang="de-DE" baseline="0" dirty="0" smtClean="0">
                <a:sym typeface="Wingdings"/>
              </a:rPr>
              <a:t> </a:t>
            </a:r>
            <a:r>
              <a:rPr lang="de-DE" baseline="0" dirty="0" err="1" smtClean="0">
                <a:sym typeface="Wingdings"/>
              </a:rPr>
              <a:t>to</a:t>
            </a:r>
            <a:r>
              <a:rPr lang="de-DE" baseline="0" dirty="0" smtClean="0">
                <a:sym typeface="Wingdings"/>
              </a:rPr>
              <a:t> </a:t>
            </a:r>
            <a:r>
              <a:rPr lang="de-DE" baseline="0" dirty="0" err="1" smtClean="0">
                <a:sym typeface="Wingdings"/>
              </a:rPr>
              <a:t>investigate</a:t>
            </a:r>
            <a:r>
              <a:rPr lang="de-DE" baseline="0" dirty="0" smtClean="0">
                <a:sym typeface="Wingdings"/>
              </a:rPr>
              <a:t> </a:t>
            </a:r>
            <a:r>
              <a:rPr lang="de-DE" baseline="0" dirty="0" err="1" smtClean="0">
                <a:sym typeface="Wingdings"/>
              </a:rPr>
              <a:t>the</a:t>
            </a:r>
            <a:r>
              <a:rPr lang="de-DE" baseline="0" dirty="0" smtClean="0">
                <a:sym typeface="Wingdings"/>
              </a:rPr>
              <a:t> inter-</a:t>
            </a:r>
            <a:r>
              <a:rPr lang="de-DE" baseline="0" dirty="0" err="1" smtClean="0">
                <a:sym typeface="Wingdings"/>
              </a:rPr>
              <a:t>annual</a:t>
            </a:r>
            <a:r>
              <a:rPr lang="de-DE" baseline="0" dirty="0" smtClean="0">
                <a:sym typeface="Wingdings"/>
              </a:rPr>
              <a:t> </a:t>
            </a:r>
            <a:r>
              <a:rPr lang="de-DE" baseline="0" dirty="0" err="1" smtClean="0">
                <a:sym typeface="Wingdings"/>
              </a:rPr>
              <a:t>to</a:t>
            </a:r>
            <a:r>
              <a:rPr lang="de-DE" baseline="0" dirty="0" smtClean="0">
                <a:sym typeface="Wingdings"/>
              </a:rPr>
              <a:t> </a:t>
            </a:r>
            <a:r>
              <a:rPr lang="de-DE" baseline="0" dirty="0" err="1" smtClean="0">
                <a:sym typeface="Wingdings"/>
              </a:rPr>
              <a:t>decadal</a:t>
            </a:r>
            <a:r>
              <a:rPr lang="de-DE" baseline="0" dirty="0" smtClean="0">
                <a:sym typeface="Wingdings"/>
              </a:rPr>
              <a:t> </a:t>
            </a:r>
            <a:r>
              <a:rPr lang="de-DE" baseline="0" dirty="0" err="1" smtClean="0">
                <a:sym typeface="Wingdings"/>
              </a:rPr>
              <a:t>variability</a:t>
            </a:r>
            <a:r>
              <a:rPr lang="de-DE" baseline="0" dirty="0" smtClean="0">
                <a:sym typeface="Wingdings"/>
              </a:rPr>
              <a:t> </a:t>
            </a:r>
            <a:r>
              <a:rPr lang="de-DE" baseline="0" dirty="0" err="1" smtClean="0">
                <a:sym typeface="Wingdings"/>
              </a:rPr>
              <a:t>of</a:t>
            </a:r>
            <a:r>
              <a:rPr lang="de-DE" baseline="0" dirty="0" smtClean="0">
                <a:sym typeface="Wingdings"/>
              </a:rPr>
              <a:t> </a:t>
            </a:r>
            <a:r>
              <a:rPr lang="de-DE" baseline="0" dirty="0" err="1" smtClean="0">
                <a:sym typeface="Wingdings"/>
              </a:rPr>
              <a:t>velocity</a:t>
            </a:r>
            <a:r>
              <a:rPr lang="de-DE" baseline="0" dirty="0" smtClean="0">
                <a:sym typeface="Wingdings"/>
              </a:rPr>
              <a:t> </a:t>
            </a:r>
            <a:r>
              <a:rPr lang="de-DE" baseline="0" dirty="0" err="1" smtClean="0">
                <a:sym typeface="Wingdings"/>
              </a:rPr>
              <a:t>and</a:t>
            </a:r>
            <a:r>
              <a:rPr lang="de-DE" baseline="0" dirty="0" smtClean="0">
                <a:sym typeface="Wingdings"/>
              </a:rPr>
              <a:t> </a:t>
            </a:r>
            <a:r>
              <a:rPr lang="de-DE" baseline="0" dirty="0" err="1" smtClean="0">
                <a:sym typeface="Wingdings"/>
              </a:rPr>
              <a:t>hydrography</a:t>
            </a:r>
            <a:r>
              <a:rPr lang="de-DE" baseline="0" dirty="0" smtClean="0">
                <a:sym typeface="Wingdings"/>
              </a:rPr>
              <a:t> </a:t>
            </a:r>
            <a:r>
              <a:rPr lang="de-DE" baseline="0" dirty="0" err="1" smtClean="0">
                <a:sym typeface="Wingdings"/>
              </a:rPr>
              <a:t>within</a:t>
            </a:r>
            <a:r>
              <a:rPr lang="de-DE" baseline="0" dirty="0" smtClean="0">
                <a:sym typeface="Wingdings"/>
              </a:rPr>
              <a:t> </a:t>
            </a:r>
            <a:r>
              <a:rPr lang="de-DE" baseline="0" dirty="0" err="1" smtClean="0">
                <a:sym typeface="Wingdings"/>
              </a:rPr>
              <a:t>this</a:t>
            </a:r>
            <a:r>
              <a:rPr lang="de-DE" baseline="0" dirty="0" smtClean="0">
                <a:sym typeface="Wingdings"/>
              </a:rPr>
              <a:t> </a:t>
            </a:r>
            <a:r>
              <a:rPr lang="de-DE" baseline="0" dirty="0" err="1" smtClean="0">
                <a:sym typeface="Wingdings"/>
              </a:rPr>
              <a:t>region</a:t>
            </a:r>
            <a:r>
              <a:rPr lang="de-DE" baseline="0" dirty="0" smtClean="0">
                <a:sym typeface="Wingdings"/>
              </a:rPr>
              <a:t> in </a:t>
            </a:r>
            <a:r>
              <a:rPr lang="de-DE" baseline="0" dirty="0" err="1" smtClean="0">
                <a:sym typeface="Wingdings"/>
              </a:rPr>
              <a:t>more</a:t>
            </a:r>
            <a:r>
              <a:rPr lang="de-DE" baseline="0" dirty="0" smtClean="0">
                <a:sym typeface="Wingdings"/>
              </a:rPr>
              <a:t> </a:t>
            </a:r>
            <a:r>
              <a:rPr lang="de-DE" baseline="0" dirty="0" err="1" smtClean="0">
                <a:sym typeface="Wingdings"/>
              </a:rPr>
              <a:t>detail</a:t>
            </a:r>
            <a:endParaRPr lang="de-DE" baseline="0" dirty="0" smtClean="0">
              <a:sym typeface="Wingdings"/>
            </a:endParaRPr>
          </a:p>
        </p:txBody>
      </p:sp>
      <p:sp>
        <p:nvSpPr>
          <p:cNvPr id="4" name="Foliennummernplatzhalter 3"/>
          <p:cNvSpPr>
            <a:spLocks noGrp="1"/>
          </p:cNvSpPr>
          <p:nvPr>
            <p:ph type="sldNum" sz="quarter" idx="10"/>
          </p:nvPr>
        </p:nvSpPr>
        <p:spPr/>
        <p:txBody>
          <a:bodyPr/>
          <a:lstStyle/>
          <a:p>
            <a:fld id="{4CF44313-FFD0-D945-B542-BB303149C127}" type="slidenum">
              <a:rPr lang="de-DE" smtClean="0"/>
              <a:t>11</a:t>
            </a:fld>
            <a:endParaRPr lang="de-DE"/>
          </a:p>
        </p:txBody>
      </p:sp>
    </p:spTree>
    <p:extLst>
      <p:ext uri="{BB962C8B-B14F-4D97-AF65-F5344CB8AC3E}">
        <p14:creationId xmlns:p14="http://schemas.microsoft.com/office/powerpoint/2010/main" val="3637106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2 </a:t>
            </a:r>
            <a:r>
              <a:rPr lang="de-DE" baseline="0" dirty="0" err="1" smtClean="0"/>
              <a:t>research</a:t>
            </a:r>
            <a:r>
              <a:rPr lang="de-DE" baseline="0" dirty="0" smtClean="0"/>
              <a:t> </a:t>
            </a:r>
            <a:r>
              <a:rPr lang="de-DE" baseline="0" dirty="0" err="1" smtClean="0"/>
              <a:t>cruises</a:t>
            </a:r>
            <a:r>
              <a:rPr lang="de-DE" baseline="0" dirty="0" smtClean="0"/>
              <a:t> </a:t>
            </a:r>
            <a:r>
              <a:rPr lang="de-DE" baseline="0" dirty="0" err="1" smtClean="0"/>
              <a:t>have</a:t>
            </a:r>
            <a:r>
              <a:rPr lang="de-DE" baseline="0" dirty="0" smtClean="0"/>
              <a:t> </a:t>
            </a:r>
            <a:r>
              <a:rPr lang="de-DE" baseline="0" dirty="0" err="1" smtClean="0"/>
              <a:t>been</a:t>
            </a:r>
            <a:r>
              <a:rPr lang="de-DE" baseline="0" dirty="0" smtClean="0"/>
              <a:t> </a:t>
            </a:r>
            <a:r>
              <a:rPr lang="de-DE" baseline="0" dirty="0" err="1" smtClean="0"/>
              <a:t>undertaken</a:t>
            </a:r>
            <a:r>
              <a:rPr lang="de-DE" baseline="0" dirty="0" smtClean="0"/>
              <a:t> in 2013 </a:t>
            </a:r>
            <a:r>
              <a:rPr lang="de-DE" baseline="0" dirty="0" err="1" smtClean="0"/>
              <a:t>and</a:t>
            </a:r>
            <a:r>
              <a:rPr lang="de-DE" baseline="0" dirty="0" smtClean="0"/>
              <a:t> 2014 </a:t>
            </a:r>
            <a:r>
              <a:rPr lang="de-DE" baseline="0" dirty="0" err="1" smtClean="0"/>
              <a:t>and</a:t>
            </a:r>
            <a:r>
              <a:rPr lang="de-DE" baseline="0" dirty="0" smtClean="0"/>
              <a:t> </a:t>
            </a:r>
            <a:r>
              <a:rPr lang="de-DE" baseline="0" dirty="0" err="1" smtClean="0"/>
              <a:t>the</a:t>
            </a:r>
            <a:r>
              <a:rPr lang="de-DE" baseline="0" dirty="0" smtClean="0"/>
              <a:t> </a:t>
            </a:r>
            <a:r>
              <a:rPr lang="de-DE" baseline="0" dirty="0" err="1" smtClean="0"/>
              <a:t>mooring</a:t>
            </a:r>
            <a:r>
              <a:rPr lang="de-DE" baseline="0" dirty="0" smtClean="0"/>
              <a:t> </a:t>
            </a:r>
            <a:r>
              <a:rPr lang="de-DE" baseline="0" dirty="0" err="1" smtClean="0"/>
              <a:t>array</a:t>
            </a:r>
            <a:r>
              <a:rPr lang="de-DE" baseline="0" dirty="0" smtClean="0"/>
              <a:t> </a:t>
            </a:r>
            <a:r>
              <a:rPr lang="de-DE" baseline="0" dirty="0" err="1" smtClean="0"/>
              <a:t>at</a:t>
            </a:r>
            <a:r>
              <a:rPr lang="de-DE" baseline="0" dirty="0" smtClean="0"/>
              <a:t> 11°S </a:t>
            </a:r>
            <a:r>
              <a:rPr lang="de-DE" baseline="0" dirty="0" err="1" smtClean="0"/>
              <a:t>has</a:t>
            </a:r>
            <a:r>
              <a:rPr lang="de-DE" baseline="0" dirty="0" smtClean="0"/>
              <a:t> </a:t>
            </a:r>
            <a:r>
              <a:rPr lang="de-DE" baseline="0" dirty="0" err="1" smtClean="0"/>
              <a:t>been</a:t>
            </a:r>
            <a:r>
              <a:rPr lang="de-DE" baseline="0" dirty="0" smtClean="0"/>
              <a:t> </a:t>
            </a:r>
            <a:r>
              <a:rPr lang="de-DE" baseline="0" dirty="0" err="1" smtClean="0"/>
              <a:t>redeployed</a:t>
            </a:r>
            <a:r>
              <a:rPr lang="de-DE" baseline="0" dirty="0" smtClean="0"/>
              <a:t>. </a:t>
            </a:r>
            <a:r>
              <a:rPr lang="de-DE" baseline="0" dirty="0" err="1" smtClean="0"/>
              <a:t>Some</a:t>
            </a:r>
            <a:r>
              <a:rPr lang="de-DE" baseline="0" dirty="0" smtClean="0"/>
              <a:t> </a:t>
            </a:r>
            <a:r>
              <a:rPr lang="de-DE" baseline="0" dirty="0" err="1" smtClean="0"/>
              <a:t>first</a:t>
            </a:r>
            <a:r>
              <a:rPr lang="de-DE" baseline="0" dirty="0" smtClean="0"/>
              <a:t> </a:t>
            </a:r>
            <a:r>
              <a:rPr lang="de-DE" baseline="0" dirty="0" err="1" smtClean="0"/>
              <a:t>results</a:t>
            </a:r>
            <a:r>
              <a:rPr lang="de-DE" baseline="0" dirty="0" smtClean="0"/>
              <a:t>: </a:t>
            </a:r>
            <a:r>
              <a:rPr lang="de-DE" baseline="0" dirty="0" err="1" smtClean="0"/>
              <a:t>Comparing</a:t>
            </a:r>
            <a:r>
              <a:rPr lang="de-DE" baseline="0" dirty="0" smtClean="0"/>
              <a:t> </a:t>
            </a:r>
            <a:r>
              <a:rPr lang="de-DE" baseline="0" dirty="0" err="1" smtClean="0"/>
              <a:t>the</a:t>
            </a:r>
            <a:r>
              <a:rPr lang="de-DE" baseline="0" dirty="0" smtClean="0"/>
              <a:t> individual </a:t>
            </a:r>
            <a:r>
              <a:rPr lang="de-DE" baseline="0" dirty="0" err="1" smtClean="0"/>
              <a:t>snapshots</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velocity</a:t>
            </a:r>
            <a:r>
              <a:rPr lang="de-DE" baseline="0" dirty="0" smtClean="0"/>
              <a:t> </a:t>
            </a:r>
            <a:r>
              <a:rPr lang="de-DE" baseline="0" dirty="0" err="1" smtClean="0"/>
              <a:t>field</a:t>
            </a:r>
            <a:r>
              <a:rPr lang="de-DE" baseline="0" dirty="0" smtClean="0"/>
              <a:t> </a:t>
            </a:r>
            <a:r>
              <a:rPr lang="de-DE" baseline="0" dirty="0" err="1" smtClean="0"/>
              <a:t>from</a:t>
            </a:r>
            <a:r>
              <a:rPr lang="de-DE" baseline="0" dirty="0" smtClean="0"/>
              <a:t> all </a:t>
            </a:r>
            <a:r>
              <a:rPr lang="de-DE" baseline="0" dirty="0" err="1" smtClean="0"/>
              <a:t>available</a:t>
            </a:r>
            <a:r>
              <a:rPr lang="de-DE" baseline="0" dirty="0" smtClean="0"/>
              <a:t> </a:t>
            </a:r>
            <a:r>
              <a:rPr lang="de-DE" baseline="0" dirty="0" err="1" smtClean="0"/>
              <a:t>ship</a:t>
            </a:r>
            <a:r>
              <a:rPr lang="de-DE" baseline="0" dirty="0" smtClean="0"/>
              <a:t> </a:t>
            </a:r>
            <a:r>
              <a:rPr lang="de-DE" baseline="0" dirty="0" err="1" smtClean="0"/>
              <a:t>sections</a:t>
            </a:r>
            <a:r>
              <a:rPr lang="de-DE" baseline="0" dirty="0" smtClean="0"/>
              <a:t> </a:t>
            </a:r>
            <a:r>
              <a:rPr lang="de-DE" baseline="0" dirty="0" err="1" smtClean="0"/>
              <a:t>again</a:t>
            </a:r>
            <a:r>
              <a:rPr lang="de-DE" baseline="0" dirty="0" smtClean="0"/>
              <a:t> </a:t>
            </a:r>
            <a:r>
              <a:rPr lang="de-DE" baseline="0" dirty="0" err="1" smtClean="0"/>
              <a:t>shows</a:t>
            </a:r>
            <a:r>
              <a:rPr lang="de-DE" baseline="0" dirty="0" smtClean="0"/>
              <a:t> </a:t>
            </a:r>
            <a:r>
              <a:rPr lang="de-DE" baseline="0" dirty="0" err="1" smtClean="0"/>
              <a:t>the</a:t>
            </a:r>
            <a:r>
              <a:rPr lang="de-DE" baseline="0" dirty="0" smtClean="0"/>
              <a:t> high </a:t>
            </a:r>
            <a:r>
              <a:rPr lang="de-DE" baseline="0" dirty="0" err="1" smtClean="0"/>
              <a:t>variability</a:t>
            </a:r>
            <a:r>
              <a:rPr lang="de-DE" baseline="0" dirty="0" smtClean="0"/>
              <a:t> </a:t>
            </a:r>
            <a:r>
              <a:rPr lang="de-DE" baseline="0" dirty="0" err="1" smtClean="0"/>
              <a:t>of</a:t>
            </a:r>
            <a:r>
              <a:rPr lang="de-DE" baseline="0" dirty="0" smtClean="0"/>
              <a:t> </a:t>
            </a:r>
            <a:r>
              <a:rPr lang="de-DE" baseline="0" dirty="0" err="1" smtClean="0"/>
              <a:t>the</a:t>
            </a:r>
            <a:r>
              <a:rPr lang="de-DE" baseline="0" dirty="0" smtClean="0"/>
              <a:t> WBC </a:t>
            </a:r>
            <a:r>
              <a:rPr lang="de-DE" baseline="0" dirty="0" err="1" smtClean="0"/>
              <a:t>system</a:t>
            </a:r>
            <a:r>
              <a:rPr lang="de-DE" baseline="0" dirty="0" smtClean="0"/>
              <a:t> </a:t>
            </a:r>
            <a:r>
              <a:rPr lang="de-DE" baseline="0" dirty="0" err="1" smtClean="0"/>
              <a:t>at</a:t>
            </a:r>
            <a:r>
              <a:rPr lang="de-DE" baseline="0" dirty="0" smtClean="0"/>
              <a:t> 11°S, </a:t>
            </a:r>
            <a:r>
              <a:rPr lang="de-DE" baseline="0" dirty="0" err="1" smtClean="0"/>
              <a:t>which</a:t>
            </a:r>
            <a:r>
              <a:rPr lang="de-DE" baseline="0" dirty="0" smtClean="0"/>
              <a:t> </a:t>
            </a:r>
            <a:r>
              <a:rPr lang="de-DE" baseline="0" dirty="0" err="1" smtClean="0"/>
              <a:t>is</a:t>
            </a:r>
            <a:r>
              <a:rPr lang="de-DE" baseline="0" dirty="0" smtClean="0"/>
              <a:t> </a:t>
            </a:r>
            <a:r>
              <a:rPr lang="de-DE" baseline="0" dirty="0" err="1" smtClean="0"/>
              <a:t>caused</a:t>
            </a:r>
            <a:r>
              <a:rPr lang="de-DE" baseline="0" dirty="0" smtClean="0"/>
              <a:t> </a:t>
            </a:r>
            <a:r>
              <a:rPr lang="de-DE" baseline="0" dirty="0" err="1" smtClean="0"/>
              <a:t>by</a:t>
            </a:r>
            <a:r>
              <a:rPr lang="de-DE" baseline="0" dirty="0" smtClean="0"/>
              <a:t> </a:t>
            </a:r>
            <a:r>
              <a:rPr lang="de-DE" baseline="0" dirty="0" err="1" smtClean="0"/>
              <a:t>the</a:t>
            </a:r>
            <a:r>
              <a:rPr lang="de-DE" baseline="0" dirty="0" smtClean="0"/>
              <a:t> </a:t>
            </a:r>
            <a:r>
              <a:rPr lang="de-DE" baseline="0" dirty="0" err="1" smtClean="0"/>
              <a:t>passgae</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deep</a:t>
            </a:r>
            <a:r>
              <a:rPr lang="de-DE" baseline="0" dirty="0" smtClean="0"/>
              <a:t> </a:t>
            </a:r>
            <a:r>
              <a:rPr lang="de-DE" baseline="0" dirty="0" err="1" smtClean="0"/>
              <a:t>eddies</a:t>
            </a:r>
            <a:r>
              <a:rPr lang="de-DE" baseline="0" dirty="0" smtClean="0"/>
              <a:t> I </a:t>
            </a:r>
            <a:r>
              <a:rPr lang="de-DE" baseline="0" dirty="0" err="1" smtClean="0"/>
              <a:t>mentioned</a:t>
            </a:r>
            <a:r>
              <a:rPr lang="de-DE" baseline="0" dirty="0" smtClean="0"/>
              <a:t> </a:t>
            </a:r>
            <a:r>
              <a:rPr lang="de-DE" baseline="0" dirty="0" err="1" smtClean="0"/>
              <a:t>above</a:t>
            </a:r>
            <a:r>
              <a:rPr lang="de-DE" baseline="0" dirty="0" smtClean="0"/>
              <a:t>. </a:t>
            </a:r>
            <a:r>
              <a:rPr lang="de-DE" baseline="0" dirty="0" err="1" smtClean="0"/>
              <a:t>Comparison</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new</a:t>
            </a:r>
            <a:r>
              <a:rPr lang="de-DE" baseline="0" dirty="0" smtClean="0"/>
              <a:t> </a:t>
            </a:r>
            <a:r>
              <a:rPr lang="de-DE" baseline="0" dirty="0" err="1" smtClean="0"/>
              <a:t>snapshots</a:t>
            </a:r>
            <a:r>
              <a:rPr lang="de-DE" baseline="0" dirty="0" smtClean="0"/>
              <a:t> </a:t>
            </a:r>
            <a:r>
              <a:rPr lang="de-DE" baseline="0" dirty="0" err="1" smtClean="0"/>
              <a:t>shows</a:t>
            </a:r>
            <a:r>
              <a:rPr lang="de-DE" baseline="0" dirty="0" smtClean="0"/>
              <a:t> </a:t>
            </a:r>
            <a:r>
              <a:rPr lang="de-DE" baseline="0" dirty="0" err="1" smtClean="0"/>
              <a:t>that</a:t>
            </a:r>
            <a:r>
              <a:rPr lang="de-DE" baseline="0" dirty="0" smtClean="0"/>
              <a:t> </a:t>
            </a:r>
            <a:r>
              <a:rPr lang="de-DE" baseline="0" dirty="0" err="1" smtClean="0"/>
              <a:t>the</a:t>
            </a:r>
            <a:r>
              <a:rPr lang="de-DE" baseline="0" dirty="0" smtClean="0"/>
              <a:t> NBUC </a:t>
            </a:r>
            <a:r>
              <a:rPr lang="de-DE" baseline="0" dirty="0" err="1" smtClean="0"/>
              <a:t>seems</a:t>
            </a:r>
            <a:r>
              <a:rPr lang="de-DE" baseline="0" dirty="0" smtClean="0"/>
              <a:t> </a:t>
            </a:r>
            <a:r>
              <a:rPr lang="de-DE" baseline="0" dirty="0" err="1" smtClean="0"/>
              <a:t>rather</a:t>
            </a:r>
            <a:r>
              <a:rPr lang="de-DE" baseline="0" dirty="0" smtClean="0"/>
              <a:t> </a:t>
            </a:r>
            <a:r>
              <a:rPr lang="de-DE" baseline="0" dirty="0" err="1" smtClean="0"/>
              <a:t>similiar</a:t>
            </a:r>
            <a:r>
              <a:rPr lang="de-DE" baseline="0" dirty="0" smtClean="0"/>
              <a:t> in </a:t>
            </a:r>
            <a:r>
              <a:rPr lang="de-DE" baseline="0" dirty="0" err="1" smtClean="0"/>
              <a:t>extent</a:t>
            </a:r>
            <a:r>
              <a:rPr lang="de-DE" baseline="0" dirty="0" smtClean="0"/>
              <a:t> </a:t>
            </a:r>
            <a:r>
              <a:rPr lang="de-DE" baseline="0" dirty="0" err="1" smtClean="0"/>
              <a:t>and</a:t>
            </a:r>
            <a:r>
              <a:rPr lang="de-DE" baseline="0" dirty="0" smtClean="0"/>
              <a:t> </a:t>
            </a:r>
            <a:r>
              <a:rPr lang="de-DE" baseline="0" dirty="0" err="1" smtClean="0"/>
              <a:t>strength</a:t>
            </a:r>
            <a:r>
              <a:rPr lang="de-DE" baseline="0" dirty="0" smtClean="0"/>
              <a:t>, </a:t>
            </a:r>
            <a:r>
              <a:rPr lang="de-DE" baseline="0" dirty="0" err="1" smtClean="0"/>
              <a:t>whereas</a:t>
            </a:r>
            <a:r>
              <a:rPr lang="de-DE" baseline="0" dirty="0" smtClean="0"/>
              <a:t> in </a:t>
            </a:r>
            <a:r>
              <a:rPr lang="de-DE" baseline="0" dirty="0" err="1" smtClean="0"/>
              <a:t>the</a:t>
            </a:r>
            <a:r>
              <a:rPr lang="de-DE" baseline="0" dirty="0" smtClean="0"/>
              <a:t> </a:t>
            </a:r>
            <a:r>
              <a:rPr lang="de-DE" baseline="0" dirty="0" err="1" smtClean="0"/>
              <a:t>layer</a:t>
            </a:r>
            <a:r>
              <a:rPr lang="de-DE" baseline="0" dirty="0" smtClean="0"/>
              <a:t> </a:t>
            </a:r>
            <a:r>
              <a:rPr lang="de-DE" baseline="0" dirty="0" err="1" smtClean="0"/>
              <a:t>of</a:t>
            </a:r>
            <a:r>
              <a:rPr lang="de-DE" baseline="0" dirty="0" smtClean="0"/>
              <a:t> </a:t>
            </a:r>
            <a:r>
              <a:rPr lang="de-DE" baseline="0" dirty="0" err="1" smtClean="0"/>
              <a:t>the</a:t>
            </a:r>
            <a:r>
              <a:rPr lang="de-DE" baseline="0" dirty="0" smtClean="0"/>
              <a:t> DWBC </a:t>
            </a:r>
            <a:r>
              <a:rPr lang="de-DE" baseline="0" dirty="0" err="1" smtClean="0"/>
              <a:t>the</a:t>
            </a:r>
            <a:r>
              <a:rPr lang="de-DE" baseline="0" dirty="0" smtClean="0"/>
              <a:t> </a:t>
            </a:r>
            <a:r>
              <a:rPr lang="de-DE" baseline="0" dirty="0" err="1" smtClean="0"/>
              <a:t>estimated</a:t>
            </a:r>
            <a:r>
              <a:rPr lang="de-DE" baseline="0" dirty="0" smtClean="0"/>
              <a:t> </a:t>
            </a:r>
            <a:r>
              <a:rPr lang="de-DE" baseline="0" dirty="0" err="1" smtClean="0"/>
              <a:t>transports</a:t>
            </a:r>
            <a:r>
              <a:rPr lang="de-DE" baseline="0" dirty="0" smtClean="0"/>
              <a:t> </a:t>
            </a:r>
            <a:r>
              <a:rPr lang="de-DE" baseline="0" dirty="0" err="1" smtClean="0"/>
              <a:t>are</a:t>
            </a:r>
            <a:r>
              <a:rPr lang="de-DE" baseline="0" dirty="0" smtClean="0"/>
              <a:t> </a:t>
            </a:r>
            <a:r>
              <a:rPr lang="de-DE" baseline="0" dirty="0" err="1" smtClean="0"/>
              <a:t>clearly</a:t>
            </a:r>
            <a:r>
              <a:rPr lang="de-DE" baseline="0" dirty="0" smtClean="0"/>
              <a:t> </a:t>
            </a:r>
            <a:r>
              <a:rPr lang="de-DE" baseline="0" dirty="0" err="1" smtClean="0"/>
              <a:t>at</a:t>
            </a:r>
            <a:r>
              <a:rPr lang="de-DE" baseline="0" dirty="0" smtClean="0"/>
              <a:t> </a:t>
            </a:r>
            <a:r>
              <a:rPr lang="de-DE" baseline="0" dirty="0" err="1" smtClean="0"/>
              <a:t>the</a:t>
            </a:r>
            <a:r>
              <a:rPr lang="de-DE" baseline="0" dirty="0" smtClean="0"/>
              <a:t> </a:t>
            </a:r>
            <a:r>
              <a:rPr lang="de-DE" baseline="0" dirty="0" err="1" smtClean="0"/>
              <a:t>lower</a:t>
            </a:r>
            <a:r>
              <a:rPr lang="de-DE" baseline="0" dirty="0" smtClean="0"/>
              <a:t> end. </a:t>
            </a:r>
            <a:r>
              <a:rPr lang="de-DE" baseline="0" dirty="0" err="1" smtClean="0"/>
              <a:t>Whether</a:t>
            </a:r>
            <a:r>
              <a:rPr lang="de-DE" baseline="0" dirty="0" smtClean="0"/>
              <a:t> </a:t>
            </a:r>
            <a:r>
              <a:rPr lang="de-DE" baseline="0" dirty="0" err="1" smtClean="0"/>
              <a:t>the</a:t>
            </a:r>
            <a:r>
              <a:rPr lang="de-DE" baseline="0" dirty="0" smtClean="0"/>
              <a:t> </a:t>
            </a:r>
            <a:r>
              <a:rPr lang="de-DE" baseline="0" dirty="0" err="1" smtClean="0"/>
              <a:t>transport</a:t>
            </a:r>
            <a:r>
              <a:rPr lang="de-DE" baseline="0" dirty="0" smtClean="0"/>
              <a:t> in </a:t>
            </a:r>
            <a:r>
              <a:rPr lang="de-DE" baseline="0" dirty="0" err="1" smtClean="0"/>
              <a:t>this</a:t>
            </a:r>
            <a:r>
              <a:rPr lang="de-DE" baseline="0" dirty="0" smtClean="0"/>
              <a:t> </a:t>
            </a:r>
            <a:r>
              <a:rPr lang="de-DE" baseline="0" dirty="0" err="1" smtClean="0"/>
              <a:t>layer</a:t>
            </a:r>
            <a:r>
              <a:rPr lang="de-DE" baseline="0" dirty="0" smtClean="0"/>
              <a:t> </a:t>
            </a:r>
            <a:r>
              <a:rPr lang="de-DE" baseline="0" dirty="0" err="1" smtClean="0"/>
              <a:t>is</a:t>
            </a:r>
            <a:r>
              <a:rPr lang="de-DE" baseline="0" dirty="0" smtClean="0"/>
              <a:t> in </a:t>
            </a:r>
            <a:r>
              <a:rPr lang="de-DE" baseline="0" dirty="0" err="1" smtClean="0"/>
              <a:t>general</a:t>
            </a:r>
            <a:r>
              <a:rPr lang="de-DE" baseline="0" dirty="0" smtClean="0"/>
              <a:t> </a:t>
            </a:r>
            <a:r>
              <a:rPr lang="de-DE" baseline="0" dirty="0" err="1" smtClean="0"/>
              <a:t>reduced</a:t>
            </a:r>
            <a:r>
              <a:rPr lang="de-DE" baseline="0" dirty="0" smtClean="0"/>
              <a:t> </a:t>
            </a:r>
            <a:r>
              <a:rPr lang="de-DE" baseline="0" dirty="0" err="1" smtClean="0"/>
              <a:t>nowadays</a:t>
            </a:r>
            <a:r>
              <a:rPr lang="de-DE" baseline="0" dirty="0" smtClean="0"/>
              <a:t> </a:t>
            </a:r>
            <a:r>
              <a:rPr lang="de-DE" baseline="0" dirty="0" err="1" smtClean="0"/>
              <a:t>has</a:t>
            </a:r>
            <a:r>
              <a:rPr lang="de-DE" baseline="0" dirty="0" smtClean="0"/>
              <a:t> </a:t>
            </a:r>
            <a:r>
              <a:rPr lang="de-DE" baseline="0" dirty="0" err="1" smtClean="0"/>
              <a:t>to</a:t>
            </a:r>
            <a:r>
              <a:rPr lang="de-DE" baseline="0" dirty="0" smtClean="0"/>
              <a:t> </a:t>
            </a:r>
            <a:r>
              <a:rPr lang="de-DE" baseline="0" dirty="0" err="1" smtClean="0"/>
              <a:t>be</a:t>
            </a:r>
            <a:r>
              <a:rPr lang="de-DE" baseline="0" dirty="0" smtClean="0"/>
              <a:t> </a:t>
            </a:r>
            <a:r>
              <a:rPr lang="de-DE" baseline="0" dirty="0" err="1" smtClean="0"/>
              <a:t>further</a:t>
            </a:r>
            <a:r>
              <a:rPr lang="de-DE" baseline="0" dirty="0" smtClean="0"/>
              <a:t> </a:t>
            </a:r>
            <a:r>
              <a:rPr lang="de-DE" baseline="0" dirty="0" err="1" smtClean="0"/>
              <a:t>investigated</a:t>
            </a:r>
            <a:r>
              <a:rPr lang="de-DE" baseline="0" dirty="0" smtClean="0"/>
              <a:t> </a:t>
            </a:r>
            <a:r>
              <a:rPr lang="de-DE" baseline="0" dirty="0" err="1" smtClean="0"/>
              <a:t>with</a:t>
            </a:r>
            <a:r>
              <a:rPr lang="de-DE" baseline="0" dirty="0" smtClean="0"/>
              <a:t> </a:t>
            </a:r>
            <a:r>
              <a:rPr lang="de-DE" baseline="0" dirty="0" err="1" smtClean="0"/>
              <a:t>the</a:t>
            </a:r>
            <a:r>
              <a:rPr lang="de-DE" baseline="0" dirty="0" smtClean="0"/>
              <a:t> </a:t>
            </a:r>
            <a:r>
              <a:rPr lang="de-DE" baseline="0" dirty="0" err="1" smtClean="0"/>
              <a:t>moored</a:t>
            </a:r>
            <a:r>
              <a:rPr lang="de-DE" baseline="0" dirty="0" smtClean="0"/>
              <a:t> </a:t>
            </a:r>
            <a:r>
              <a:rPr lang="de-DE" baseline="0" dirty="0" err="1" smtClean="0"/>
              <a:t>observations</a:t>
            </a:r>
            <a:r>
              <a:rPr lang="de-DE" baseline="0" dirty="0" smtClean="0"/>
              <a:t>: As </a:t>
            </a:r>
            <a:r>
              <a:rPr lang="de-DE" baseline="0" dirty="0" err="1" smtClean="0"/>
              <a:t>we</a:t>
            </a:r>
            <a:r>
              <a:rPr lang="de-DE" baseline="0" dirty="0" smtClean="0"/>
              <a:t> </a:t>
            </a:r>
            <a:r>
              <a:rPr lang="de-DE" baseline="0" dirty="0" err="1" smtClean="0"/>
              <a:t>recovered</a:t>
            </a:r>
            <a:r>
              <a:rPr lang="de-DE" baseline="0" dirty="0" smtClean="0"/>
              <a:t> </a:t>
            </a:r>
            <a:r>
              <a:rPr lang="de-DE" baseline="0" dirty="0" err="1" smtClean="0"/>
              <a:t>the</a:t>
            </a:r>
            <a:r>
              <a:rPr lang="de-DE" baseline="0" dirty="0" smtClean="0"/>
              <a:t> </a:t>
            </a:r>
            <a:r>
              <a:rPr lang="de-DE" baseline="0" dirty="0" err="1" smtClean="0"/>
              <a:t>first</a:t>
            </a:r>
            <a:r>
              <a:rPr lang="de-DE" baseline="0" dirty="0" smtClean="0"/>
              <a:t> 10.5 </a:t>
            </a:r>
            <a:r>
              <a:rPr lang="de-DE" baseline="0" dirty="0" err="1" smtClean="0"/>
              <a:t>months</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moored</a:t>
            </a:r>
            <a:r>
              <a:rPr lang="de-DE" baseline="0" dirty="0" smtClean="0"/>
              <a:t> </a:t>
            </a:r>
            <a:r>
              <a:rPr lang="de-DE" baseline="0" dirty="0" err="1" smtClean="0"/>
              <a:t>record</a:t>
            </a:r>
            <a:r>
              <a:rPr lang="de-DE" baseline="0" dirty="0" smtClean="0"/>
              <a:t> in May 2014, a </a:t>
            </a:r>
            <a:r>
              <a:rPr lang="de-DE" baseline="0" dirty="0" err="1" smtClean="0"/>
              <a:t>first</a:t>
            </a:r>
            <a:r>
              <a:rPr lang="de-DE" baseline="0" dirty="0" smtClean="0"/>
              <a:t> </a:t>
            </a:r>
            <a:r>
              <a:rPr lang="de-DE" baseline="0" dirty="0" err="1" smtClean="0"/>
              <a:t>glimpse</a:t>
            </a:r>
            <a:r>
              <a:rPr lang="de-DE" baseline="0" dirty="0" smtClean="0"/>
              <a:t> </a:t>
            </a:r>
            <a:r>
              <a:rPr lang="de-DE" baseline="0" dirty="0" err="1" smtClean="0"/>
              <a:t>at</a:t>
            </a:r>
            <a:r>
              <a:rPr lang="de-DE" baseline="0" dirty="0" smtClean="0"/>
              <a:t> </a:t>
            </a:r>
            <a:r>
              <a:rPr lang="de-DE" baseline="0" dirty="0" err="1" smtClean="0"/>
              <a:t>the</a:t>
            </a:r>
            <a:r>
              <a:rPr lang="de-DE" baseline="0" dirty="0" smtClean="0"/>
              <a:t> </a:t>
            </a:r>
            <a:r>
              <a:rPr lang="de-DE" baseline="0" dirty="0" err="1" smtClean="0"/>
              <a:t>transport</a:t>
            </a:r>
            <a:r>
              <a:rPr lang="de-DE" baseline="0" dirty="0" smtClean="0"/>
              <a:t> </a:t>
            </a:r>
            <a:r>
              <a:rPr lang="de-DE" baseline="0" dirty="0" err="1" smtClean="0"/>
              <a:t>variability</a:t>
            </a:r>
            <a:r>
              <a:rPr lang="de-DE" baseline="0" dirty="0" smtClean="0"/>
              <a:t> </a:t>
            </a:r>
            <a:r>
              <a:rPr lang="de-DE" baseline="0" dirty="0" err="1" smtClean="0"/>
              <a:t>from</a:t>
            </a:r>
            <a:r>
              <a:rPr lang="de-DE" baseline="0" dirty="0" smtClean="0"/>
              <a:t> </a:t>
            </a:r>
            <a:r>
              <a:rPr lang="de-DE" baseline="0" dirty="0" err="1" smtClean="0"/>
              <a:t>the</a:t>
            </a:r>
            <a:r>
              <a:rPr lang="de-DE" baseline="0" dirty="0" smtClean="0"/>
              <a:t> </a:t>
            </a:r>
            <a:r>
              <a:rPr lang="de-DE" baseline="0" dirty="0" err="1" smtClean="0"/>
              <a:t>new</a:t>
            </a:r>
            <a:r>
              <a:rPr lang="de-DE" baseline="0" dirty="0" smtClean="0"/>
              <a:t> </a:t>
            </a:r>
            <a:r>
              <a:rPr lang="de-DE" baseline="0" dirty="0" err="1" smtClean="0"/>
              <a:t>observational</a:t>
            </a:r>
            <a:r>
              <a:rPr lang="de-DE" baseline="0" dirty="0" smtClean="0"/>
              <a:t> </a:t>
            </a:r>
            <a:r>
              <a:rPr lang="de-DE" baseline="0" dirty="0" err="1" smtClean="0"/>
              <a:t>period</a:t>
            </a:r>
            <a:r>
              <a:rPr lang="de-DE" baseline="0" dirty="0" smtClean="0"/>
              <a:t> </a:t>
            </a:r>
            <a:r>
              <a:rPr lang="de-DE" baseline="0" dirty="0" err="1" smtClean="0"/>
              <a:t>is</a:t>
            </a:r>
            <a:r>
              <a:rPr lang="de-DE" baseline="0" dirty="0" smtClean="0"/>
              <a:t> </a:t>
            </a:r>
            <a:r>
              <a:rPr lang="de-DE" baseline="0" dirty="0" err="1" smtClean="0"/>
              <a:t>possible</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9A8CF5FF-D2A5-4778-B2EE-4E87831553D3}" type="slidenum">
              <a:rPr lang="de-DE" smtClean="0"/>
              <a:t>12</a:t>
            </a:fld>
            <a:endParaRPr lang="de-DE"/>
          </a:p>
        </p:txBody>
      </p:sp>
    </p:spTree>
    <p:extLst>
      <p:ext uri="{BB962C8B-B14F-4D97-AF65-F5344CB8AC3E}">
        <p14:creationId xmlns:p14="http://schemas.microsoft.com/office/powerpoint/2010/main" val="3127487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On</a:t>
            </a:r>
            <a:r>
              <a:rPr lang="de-DE" baseline="0" dirty="0" smtClean="0"/>
              <a:t> </a:t>
            </a:r>
            <a:r>
              <a:rPr lang="de-DE" baseline="0" dirty="0" err="1" smtClean="0"/>
              <a:t>the</a:t>
            </a:r>
            <a:r>
              <a:rPr lang="de-DE" baseline="0" dirty="0" smtClean="0"/>
              <a:t> </a:t>
            </a:r>
            <a:r>
              <a:rPr lang="de-DE" baseline="0" dirty="0" err="1" smtClean="0"/>
              <a:t>left</a:t>
            </a:r>
            <a:r>
              <a:rPr lang="de-DE" baseline="0" dirty="0" smtClean="0"/>
              <a:t> </a:t>
            </a:r>
            <a:r>
              <a:rPr lang="de-DE" baseline="0" dirty="0" err="1" smtClean="0"/>
              <a:t>hand</a:t>
            </a:r>
            <a:r>
              <a:rPr lang="de-DE" baseline="0" dirty="0" smtClean="0"/>
              <a:t> </a:t>
            </a:r>
            <a:r>
              <a:rPr lang="de-DE" baseline="0" dirty="0" err="1" smtClean="0"/>
              <a:t>side</a:t>
            </a:r>
            <a:r>
              <a:rPr lang="de-DE" baseline="0" dirty="0" smtClean="0"/>
              <a:t> </a:t>
            </a:r>
            <a:r>
              <a:rPr lang="de-DE" baseline="0" dirty="0" err="1" smtClean="0"/>
              <a:t>you</a:t>
            </a:r>
            <a:r>
              <a:rPr lang="de-DE" baseline="0" dirty="0" smtClean="0"/>
              <a:t> </a:t>
            </a:r>
            <a:r>
              <a:rPr lang="de-DE" baseline="0" dirty="0" err="1" smtClean="0"/>
              <a:t>see</a:t>
            </a:r>
            <a:r>
              <a:rPr lang="de-DE" baseline="0" dirty="0" smtClean="0"/>
              <a:t> </a:t>
            </a:r>
            <a:r>
              <a:rPr lang="de-DE" baseline="0" dirty="0" err="1" smtClean="0"/>
              <a:t>the</a:t>
            </a:r>
            <a:r>
              <a:rPr lang="de-DE" baseline="0" dirty="0" smtClean="0"/>
              <a:t> </a:t>
            </a:r>
            <a:r>
              <a:rPr lang="de-DE" baseline="0" dirty="0" err="1" smtClean="0"/>
              <a:t>transport</a:t>
            </a:r>
            <a:r>
              <a:rPr lang="de-DE" baseline="0" dirty="0" smtClean="0"/>
              <a:t> time </a:t>
            </a:r>
            <a:r>
              <a:rPr lang="de-DE" baseline="0" dirty="0" err="1" smtClean="0"/>
              <a:t>series</a:t>
            </a:r>
            <a:r>
              <a:rPr lang="de-DE" baseline="0" dirty="0" smtClean="0"/>
              <a:t> I </a:t>
            </a:r>
            <a:r>
              <a:rPr lang="de-DE" baseline="0" dirty="0" err="1" smtClean="0"/>
              <a:t>showed</a:t>
            </a:r>
            <a:r>
              <a:rPr lang="de-DE" baseline="0" dirty="0" smtClean="0"/>
              <a:t> </a:t>
            </a:r>
            <a:r>
              <a:rPr lang="de-DE" baseline="0" dirty="0" err="1" smtClean="0"/>
              <a:t>before</a:t>
            </a:r>
            <a:r>
              <a:rPr lang="de-DE" baseline="0" dirty="0" smtClean="0"/>
              <a:t>, </a:t>
            </a:r>
            <a:r>
              <a:rPr lang="de-DE" baseline="0" dirty="0" err="1" smtClean="0"/>
              <a:t>which</a:t>
            </a:r>
            <a:r>
              <a:rPr lang="de-DE" baseline="0" dirty="0" smtClean="0"/>
              <a:t> </a:t>
            </a:r>
            <a:r>
              <a:rPr lang="de-DE" baseline="0" dirty="0" err="1" smtClean="0"/>
              <a:t>were</a:t>
            </a:r>
            <a:r>
              <a:rPr lang="de-DE" baseline="0" dirty="0" smtClean="0"/>
              <a:t> </a:t>
            </a:r>
            <a:r>
              <a:rPr lang="de-DE" baseline="0" dirty="0" err="1" smtClean="0"/>
              <a:t>presented</a:t>
            </a:r>
            <a:r>
              <a:rPr lang="de-DE" baseline="0" dirty="0" smtClean="0"/>
              <a:t> in Schott et al. 2005. The </a:t>
            </a:r>
            <a:r>
              <a:rPr lang="de-DE" baseline="0" dirty="0" err="1" smtClean="0"/>
              <a:t>new</a:t>
            </a:r>
            <a:r>
              <a:rPr lang="de-DE" baseline="0" dirty="0" smtClean="0"/>
              <a:t> 10.5 </a:t>
            </a:r>
            <a:r>
              <a:rPr lang="de-DE" baseline="0" dirty="0" err="1" smtClean="0"/>
              <a:t>months</a:t>
            </a:r>
            <a:r>
              <a:rPr lang="de-DE" baseline="0" dirty="0" smtClean="0"/>
              <a:t> </a:t>
            </a:r>
            <a:r>
              <a:rPr lang="de-DE" baseline="0" dirty="0" err="1" smtClean="0"/>
              <a:t>are</a:t>
            </a:r>
            <a:r>
              <a:rPr lang="de-DE" baseline="0" dirty="0" smtClean="0"/>
              <a:t> </a:t>
            </a:r>
            <a:r>
              <a:rPr lang="de-DE" baseline="0" dirty="0" err="1" smtClean="0"/>
              <a:t>highlighted</a:t>
            </a:r>
            <a:r>
              <a:rPr lang="de-DE" baseline="0" dirty="0" smtClean="0"/>
              <a:t> </a:t>
            </a:r>
            <a:r>
              <a:rPr lang="de-DE" baseline="0" dirty="0" err="1" smtClean="0"/>
              <a:t>here</a:t>
            </a:r>
            <a:r>
              <a:rPr lang="de-DE" baseline="0" dirty="0" smtClean="0"/>
              <a:t> on </a:t>
            </a:r>
            <a:r>
              <a:rPr lang="de-DE" baseline="0" dirty="0" err="1" smtClean="0"/>
              <a:t>the</a:t>
            </a:r>
            <a:r>
              <a:rPr lang="de-DE" baseline="0" dirty="0" smtClean="0"/>
              <a:t> </a:t>
            </a:r>
            <a:r>
              <a:rPr lang="de-DE" baseline="0" dirty="0" err="1" smtClean="0"/>
              <a:t>left</a:t>
            </a:r>
            <a:r>
              <a:rPr lang="de-DE" baseline="0" dirty="0" smtClean="0"/>
              <a:t> </a:t>
            </a:r>
            <a:r>
              <a:rPr lang="de-DE" baseline="0" dirty="0" err="1" smtClean="0"/>
              <a:t>hand</a:t>
            </a:r>
            <a:r>
              <a:rPr lang="de-DE" baseline="0" dirty="0" smtClean="0"/>
              <a:t> </a:t>
            </a:r>
            <a:r>
              <a:rPr lang="de-DE" baseline="0" dirty="0" err="1" smtClean="0"/>
              <a:t>side</a:t>
            </a:r>
            <a:r>
              <a:rPr lang="de-DE" baseline="0" dirty="0" smtClean="0"/>
              <a:t>. </a:t>
            </a:r>
            <a:r>
              <a:rPr lang="de-DE" baseline="0" dirty="0" err="1" smtClean="0"/>
              <a:t>You</a:t>
            </a:r>
            <a:r>
              <a:rPr lang="de-DE" baseline="0" dirty="0" smtClean="0"/>
              <a:t> </a:t>
            </a:r>
            <a:r>
              <a:rPr lang="de-DE" baseline="0" dirty="0" err="1" smtClean="0"/>
              <a:t>see</a:t>
            </a:r>
            <a:r>
              <a:rPr lang="de-DE" baseline="0" dirty="0" smtClean="0"/>
              <a:t> </a:t>
            </a:r>
            <a:r>
              <a:rPr lang="de-DE" baseline="0" dirty="0" err="1" smtClean="0"/>
              <a:t>that</a:t>
            </a:r>
            <a:r>
              <a:rPr lang="de-DE" baseline="0" dirty="0" smtClean="0"/>
              <a:t> </a:t>
            </a:r>
            <a:r>
              <a:rPr lang="de-DE" baseline="0" dirty="0" err="1" smtClean="0"/>
              <a:t>the</a:t>
            </a:r>
            <a:r>
              <a:rPr lang="de-DE" baseline="0" dirty="0" smtClean="0"/>
              <a:t> </a:t>
            </a:r>
            <a:r>
              <a:rPr lang="de-DE" baseline="0" dirty="0" err="1" smtClean="0"/>
              <a:t>range</a:t>
            </a:r>
            <a:r>
              <a:rPr lang="de-DE" baseline="0" dirty="0" smtClean="0"/>
              <a:t> </a:t>
            </a:r>
            <a:r>
              <a:rPr lang="de-DE" baseline="0" dirty="0" err="1" smtClean="0"/>
              <a:t>and</a:t>
            </a:r>
            <a:r>
              <a:rPr lang="de-DE" baseline="0" dirty="0" smtClean="0"/>
              <a:t> </a:t>
            </a:r>
            <a:r>
              <a:rPr lang="de-DE" baseline="0" dirty="0" err="1" smtClean="0"/>
              <a:t>variability</a:t>
            </a:r>
            <a:r>
              <a:rPr lang="de-DE" baseline="0" dirty="0" smtClean="0"/>
              <a:t> </a:t>
            </a:r>
            <a:r>
              <a:rPr lang="de-DE" baseline="0" dirty="0" err="1" smtClean="0"/>
              <a:t>seems</a:t>
            </a:r>
            <a:r>
              <a:rPr lang="de-DE" baseline="0" dirty="0" smtClean="0"/>
              <a:t> </a:t>
            </a:r>
            <a:r>
              <a:rPr lang="de-DE" baseline="0" dirty="0" err="1" smtClean="0"/>
              <a:t>rather</a:t>
            </a:r>
            <a:r>
              <a:rPr lang="de-DE" baseline="0" dirty="0" smtClean="0"/>
              <a:t> </a:t>
            </a:r>
            <a:r>
              <a:rPr lang="de-DE" baseline="0" dirty="0" err="1" smtClean="0"/>
              <a:t>similar</a:t>
            </a:r>
            <a:r>
              <a:rPr lang="de-DE" baseline="0" dirty="0" smtClean="0"/>
              <a:t> </a:t>
            </a:r>
            <a:r>
              <a:rPr lang="de-DE" baseline="0" dirty="0" err="1" smtClean="0"/>
              <a:t>and</a:t>
            </a:r>
            <a:r>
              <a:rPr lang="de-DE" baseline="0" dirty="0" smtClean="0"/>
              <a:t> </a:t>
            </a:r>
            <a:r>
              <a:rPr lang="de-DE" baseline="0" dirty="0" err="1" smtClean="0"/>
              <a:t>the</a:t>
            </a:r>
            <a:r>
              <a:rPr lang="de-DE" baseline="0" dirty="0" smtClean="0"/>
              <a:t> </a:t>
            </a:r>
            <a:r>
              <a:rPr lang="de-DE" baseline="0" dirty="0" err="1" smtClean="0"/>
              <a:t>average</a:t>
            </a:r>
            <a:r>
              <a:rPr lang="de-DE" baseline="0" dirty="0" smtClean="0"/>
              <a:t> </a:t>
            </a:r>
            <a:r>
              <a:rPr lang="de-DE" baseline="0" dirty="0" err="1" smtClean="0"/>
              <a:t>values</a:t>
            </a:r>
            <a:r>
              <a:rPr lang="de-DE" baseline="0" dirty="0" smtClean="0"/>
              <a:t> also </a:t>
            </a:r>
            <a:r>
              <a:rPr lang="de-DE" baseline="0" dirty="0" err="1" smtClean="0"/>
              <a:t>did</a:t>
            </a:r>
            <a:r>
              <a:rPr lang="de-DE" baseline="0" dirty="0" smtClean="0"/>
              <a:t> not </a:t>
            </a:r>
            <a:r>
              <a:rPr lang="de-DE" baseline="0" dirty="0" err="1" smtClean="0"/>
              <a:t>change</a:t>
            </a:r>
            <a:r>
              <a:rPr lang="de-DE" baseline="0" dirty="0" smtClean="0"/>
              <a:t> </a:t>
            </a:r>
            <a:r>
              <a:rPr lang="de-DE" baseline="0" dirty="0" err="1" smtClean="0"/>
              <a:t>significantly</a:t>
            </a:r>
            <a:r>
              <a:rPr lang="de-DE" baseline="0" dirty="0" smtClean="0"/>
              <a:t> </a:t>
            </a:r>
            <a:r>
              <a:rPr lang="de-DE" baseline="0" dirty="0" err="1" smtClean="0"/>
              <a:t>neither</a:t>
            </a:r>
            <a:r>
              <a:rPr lang="de-DE" baseline="0" dirty="0" smtClean="0"/>
              <a:t> in </a:t>
            </a:r>
            <a:r>
              <a:rPr lang="de-DE" baseline="0" dirty="0" err="1" smtClean="0"/>
              <a:t>the</a:t>
            </a:r>
            <a:r>
              <a:rPr lang="de-DE" baseline="0" dirty="0" smtClean="0"/>
              <a:t> NBUC </a:t>
            </a:r>
            <a:r>
              <a:rPr lang="de-DE" baseline="0" dirty="0" err="1" smtClean="0"/>
              <a:t>nor</a:t>
            </a:r>
            <a:r>
              <a:rPr lang="de-DE" baseline="0" dirty="0" smtClean="0"/>
              <a:t> in </a:t>
            </a:r>
            <a:r>
              <a:rPr lang="de-DE" baseline="0" dirty="0" err="1" smtClean="0"/>
              <a:t>the</a:t>
            </a:r>
            <a:r>
              <a:rPr lang="de-DE" baseline="0" dirty="0" smtClean="0"/>
              <a:t> DWBC </a:t>
            </a:r>
            <a:r>
              <a:rPr lang="de-DE" baseline="0" dirty="0" err="1" smtClean="0"/>
              <a:t>layer</a:t>
            </a:r>
            <a:r>
              <a:rPr lang="de-DE" baseline="0" dirty="0" smtClean="0"/>
              <a:t>. So in </a:t>
            </a:r>
            <a:r>
              <a:rPr lang="de-DE" baseline="0" dirty="0" err="1" smtClean="0"/>
              <a:t>terms</a:t>
            </a:r>
            <a:r>
              <a:rPr lang="de-DE" baseline="0" dirty="0" smtClean="0"/>
              <a:t> </a:t>
            </a:r>
            <a:r>
              <a:rPr lang="de-DE" baseline="0" dirty="0" err="1" smtClean="0"/>
              <a:t>of</a:t>
            </a:r>
            <a:r>
              <a:rPr lang="de-DE" baseline="0" dirty="0" smtClean="0"/>
              <a:t> </a:t>
            </a:r>
            <a:r>
              <a:rPr lang="de-DE" baseline="0" dirty="0" err="1" smtClean="0"/>
              <a:t>average</a:t>
            </a:r>
            <a:r>
              <a:rPr lang="de-DE" baseline="0" dirty="0" smtClean="0"/>
              <a:t> </a:t>
            </a:r>
            <a:r>
              <a:rPr lang="de-DE" baseline="0" dirty="0" err="1" smtClean="0"/>
              <a:t>transports</a:t>
            </a:r>
            <a:r>
              <a:rPr lang="de-DE" baseline="0" dirty="0" smtClean="0"/>
              <a:t> </a:t>
            </a:r>
            <a:r>
              <a:rPr lang="de-DE" baseline="0" dirty="0" err="1" smtClean="0"/>
              <a:t>it</a:t>
            </a:r>
            <a:r>
              <a:rPr lang="de-DE" baseline="0" dirty="0" smtClean="0"/>
              <a:t> </a:t>
            </a:r>
            <a:r>
              <a:rPr lang="de-DE" baseline="0" dirty="0" err="1" smtClean="0"/>
              <a:t>seems</a:t>
            </a:r>
            <a:r>
              <a:rPr lang="de-DE" baseline="0" dirty="0" smtClean="0"/>
              <a:t> </a:t>
            </a:r>
            <a:r>
              <a:rPr lang="de-DE" baseline="0" dirty="0" err="1" smtClean="0"/>
              <a:t>that</a:t>
            </a:r>
            <a:r>
              <a:rPr lang="de-DE" baseline="0" dirty="0" smtClean="0"/>
              <a:t> </a:t>
            </a:r>
            <a:r>
              <a:rPr lang="de-DE" baseline="0" dirty="0" err="1" smtClean="0"/>
              <a:t>within</a:t>
            </a:r>
            <a:r>
              <a:rPr lang="de-DE" baseline="0" dirty="0" smtClean="0"/>
              <a:t> </a:t>
            </a:r>
            <a:r>
              <a:rPr lang="de-DE" baseline="0" dirty="0" err="1" smtClean="0"/>
              <a:t>both</a:t>
            </a:r>
            <a:r>
              <a:rPr lang="de-DE" baseline="0" dirty="0" smtClean="0"/>
              <a:t> </a:t>
            </a:r>
            <a:r>
              <a:rPr lang="de-DE" baseline="0" dirty="0" err="1" smtClean="0"/>
              <a:t>layers</a:t>
            </a:r>
            <a:r>
              <a:rPr lang="de-DE" baseline="0" dirty="0" smtClean="0"/>
              <a:t> </a:t>
            </a:r>
            <a:r>
              <a:rPr lang="de-DE" baseline="0" dirty="0" err="1" smtClean="0"/>
              <a:t>the</a:t>
            </a:r>
            <a:r>
              <a:rPr lang="de-DE" baseline="0" dirty="0" smtClean="0"/>
              <a:t> </a:t>
            </a:r>
            <a:r>
              <a:rPr lang="de-DE" baseline="0" dirty="0" err="1" smtClean="0"/>
              <a:t>system</a:t>
            </a:r>
            <a:r>
              <a:rPr lang="de-DE" baseline="0" dirty="0" smtClean="0"/>
              <a:t> </a:t>
            </a:r>
            <a:r>
              <a:rPr lang="de-DE" baseline="0" dirty="0" err="1" smtClean="0"/>
              <a:t>is</a:t>
            </a:r>
            <a:r>
              <a:rPr lang="de-DE" baseline="0" dirty="0" smtClean="0"/>
              <a:t> </a:t>
            </a:r>
            <a:r>
              <a:rPr lang="de-DE" baseline="0" dirty="0" err="1" smtClean="0"/>
              <a:t>rather</a:t>
            </a:r>
            <a:r>
              <a:rPr lang="de-DE" baseline="0" dirty="0" smtClean="0"/>
              <a:t> </a:t>
            </a:r>
            <a:r>
              <a:rPr lang="de-DE" baseline="0" dirty="0" err="1" smtClean="0"/>
              <a:t>stable</a:t>
            </a:r>
            <a:r>
              <a:rPr lang="de-DE" baseline="0" dirty="0" smtClean="0"/>
              <a:t> </a:t>
            </a:r>
            <a:r>
              <a:rPr lang="de-DE" baseline="0" dirty="0" err="1" smtClean="0"/>
              <a:t>and</a:t>
            </a:r>
            <a:r>
              <a:rPr lang="de-DE" baseline="0" dirty="0" smtClean="0"/>
              <a:t> </a:t>
            </a:r>
            <a:r>
              <a:rPr lang="de-DE" baseline="0" dirty="0" err="1" smtClean="0"/>
              <a:t>at</a:t>
            </a:r>
            <a:r>
              <a:rPr lang="de-DE" baseline="0" dirty="0" smtClean="0"/>
              <a:t> least </a:t>
            </a:r>
            <a:r>
              <a:rPr lang="de-DE" baseline="0" dirty="0" err="1" smtClean="0"/>
              <a:t>from</a:t>
            </a:r>
            <a:r>
              <a:rPr lang="de-DE" baseline="0" dirty="0" smtClean="0"/>
              <a:t> </a:t>
            </a:r>
            <a:r>
              <a:rPr lang="de-DE" baseline="0" dirty="0" err="1" smtClean="0"/>
              <a:t>this</a:t>
            </a:r>
            <a:r>
              <a:rPr lang="de-DE" baseline="0" dirty="0" smtClean="0"/>
              <a:t> </a:t>
            </a:r>
            <a:r>
              <a:rPr lang="de-DE" baseline="0" dirty="0" err="1" smtClean="0"/>
              <a:t>declared</a:t>
            </a:r>
            <a:r>
              <a:rPr lang="de-DE" baseline="0" dirty="0" smtClean="0"/>
              <a:t> </a:t>
            </a:r>
            <a:r>
              <a:rPr lang="de-DE" baseline="0" dirty="0" err="1" smtClean="0"/>
              <a:t>really</a:t>
            </a:r>
            <a:r>
              <a:rPr lang="de-DE" baseline="0" dirty="0" smtClean="0"/>
              <a:t> </a:t>
            </a:r>
            <a:r>
              <a:rPr lang="de-DE" baseline="0" dirty="0" err="1" smtClean="0"/>
              <a:t>short</a:t>
            </a:r>
            <a:r>
              <a:rPr lang="de-DE" baseline="0" dirty="0" smtClean="0"/>
              <a:t> </a:t>
            </a:r>
            <a:r>
              <a:rPr lang="de-DE" baseline="0" dirty="0" err="1" smtClean="0"/>
              <a:t>timeseries</a:t>
            </a:r>
            <a:r>
              <a:rPr lang="de-DE" baseline="0" dirty="0" smtClean="0"/>
              <a:t> </a:t>
            </a:r>
            <a:r>
              <a:rPr lang="de-DE" baseline="0" dirty="0" err="1" smtClean="0"/>
              <a:t>we</a:t>
            </a:r>
            <a:r>
              <a:rPr lang="de-DE" baseline="0" dirty="0" smtClean="0"/>
              <a:t> </a:t>
            </a:r>
            <a:r>
              <a:rPr lang="de-DE" baseline="0" dirty="0" err="1" smtClean="0"/>
              <a:t>can</a:t>
            </a:r>
            <a:r>
              <a:rPr lang="de-DE" baseline="0" dirty="0" smtClean="0"/>
              <a:t> </a:t>
            </a:r>
            <a:r>
              <a:rPr lang="de-DE" baseline="0" dirty="0" err="1" smtClean="0"/>
              <a:t>for</a:t>
            </a:r>
            <a:r>
              <a:rPr lang="de-DE" baseline="0" dirty="0" smtClean="0"/>
              <a:t> </a:t>
            </a:r>
            <a:r>
              <a:rPr lang="de-DE" baseline="0" dirty="0" err="1" smtClean="0"/>
              <a:t>now</a:t>
            </a:r>
            <a:r>
              <a:rPr lang="de-DE" baseline="0" dirty="0" smtClean="0"/>
              <a:t> not </a:t>
            </a:r>
            <a:r>
              <a:rPr lang="de-DE" baseline="0" dirty="0" err="1" smtClean="0"/>
              <a:t>conform</a:t>
            </a:r>
            <a:r>
              <a:rPr lang="de-DE" baseline="0" dirty="0" smtClean="0"/>
              <a:t> </a:t>
            </a:r>
            <a:r>
              <a:rPr lang="de-DE" baseline="0" dirty="0" err="1" smtClean="0"/>
              <a:t>the</a:t>
            </a:r>
            <a:r>
              <a:rPr lang="de-DE" baseline="0" dirty="0" smtClean="0"/>
              <a:t> large </a:t>
            </a:r>
            <a:r>
              <a:rPr lang="de-DE" baseline="0" dirty="0" err="1" smtClean="0"/>
              <a:t>variability</a:t>
            </a:r>
            <a:r>
              <a:rPr lang="de-DE" baseline="0" dirty="0" smtClean="0"/>
              <a:t> </a:t>
            </a:r>
            <a:r>
              <a:rPr lang="de-DE" baseline="0" dirty="0" err="1" smtClean="0"/>
              <a:t>of</a:t>
            </a:r>
            <a:r>
              <a:rPr lang="de-DE" baseline="0" dirty="0" smtClean="0"/>
              <a:t> NBUC </a:t>
            </a:r>
            <a:r>
              <a:rPr lang="de-DE" baseline="0" dirty="0" err="1" smtClean="0"/>
              <a:t>transport</a:t>
            </a:r>
            <a:r>
              <a:rPr lang="de-DE" baseline="0" dirty="0" smtClean="0"/>
              <a:t> </a:t>
            </a:r>
            <a:r>
              <a:rPr lang="de-DE" baseline="0" dirty="0" err="1" smtClean="0"/>
              <a:t>reported</a:t>
            </a:r>
            <a:r>
              <a:rPr lang="de-DE" baseline="0" dirty="0" smtClean="0"/>
              <a:t> in Zhang et al. 2011. </a:t>
            </a:r>
            <a:r>
              <a:rPr lang="de-DE" baseline="0" dirty="0" err="1" smtClean="0"/>
              <a:t>To</a:t>
            </a:r>
            <a:r>
              <a:rPr lang="de-DE" baseline="0" dirty="0" smtClean="0"/>
              <a:t> </a:t>
            </a:r>
            <a:r>
              <a:rPr lang="de-DE" baseline="0" dirty="0" err="1" smtClean="0"/>
              <a:t>further</a:t>
            </a:r>
            <a:r>
              <a:rPr lang="de-DE" baseline="0" dirty="0" smtClean="0"/>
              <a:t> </a:t>
            </a:r>
            <a:r>
              <a:rPr lang="de-DE" baseline="0" dirty="0" err="1" smtClean="0"/>
              <a:t>clarify</a:t>
            </a:r>
            <a:r>
              <a:rPr lang="de-DE" baseline="0" dirty="0" smtClean="0"/>
              <a:t>, </a:t>
            </a:r>
            <a:r>
              <a:rPr lang="de-DE" baseline="0" dirty="0" err="1" smtClean="0"/>
              <a:t>why</a:t>
            </a:r>
            <a:r>
              <a:rPr lang="de-DE" baseline="0" dirty="0" smtClean="0"/>
              <a:t> </a:t>
            </a:r>
            <a:r>
              <a:rPr lang="de-DE" baseline="0" dirty="0" err="1" smtClean="0"/>
              <a:t>the</a:t>
            </a:r>
            <a:r>
              <a:rPr lang="de-DE" baseline="0" dirty="0" smtClean="0"/>
              <a:t> </a:t>
            </a:r>
            <a:r>
              <a:rPr lang="de-DE" baseline="0" dirty="0" err="1" smtClean="0"/>
              <a:t>ship</a:t>
            </a:r>
            <a:r>
              <a:rPr lang="de-DE" baseline="0" dirty="0" smtClean="0"/>
              <a:t> </a:t>
            </a:r>
            <a:r>
              <a:rPr lang="de-DE" baseline="0" dirty="0" err="1" smtClean="0"/>
              <a:t>sections</a:t>
            </a:r>
            <a:r>
              <a:rPr lang="de-DE" baseline="0" dirty="0" smtClean="0"/>
              <a:t> </a:t>
            </a:r>
            <a:r>
              <a:rPr lang="de-DE" baseline="0" dirty="0" err="1" smtClean="0"/>
              <a:t>give</a:t>
            </a:r>
            <a:r>
              <a:rPr lang="de-DE" baseline="0" dirty="0" smtClean="0"/>
              <a:t> </a:t>
            </a:r>
            <a:r>
              <a:rPr lang="de-DE" baseline="0" dirty="0" err="1" smtClean="0"/>
              <a:t>the</a:t>
            </a:r>
            <a:r>
              <a:rPr lang="de-DE" baseline="0" dirty="0" smtClean="0"/>
              <a:t> </a:t>
            </a:r>
            <a:r>
              <a:rPr lang="de-DE" baseline="0" dirty="0" err="1" smtClean="0"/>
              <a:t>impression</a:t>
            </a:r>
            <a:r>
              <a:rPr lang="de-DE" baseline="0" dirty="0" smtClean="0"/>
              <a:t> </a:t>
            </a:r>
            <a:r>
              <a:rPr lang="de-DE" baseline="0" dirty="0" err="1" smtClean="0"/>
              <a:t>of</a:t>
            </a:r>
            <a:r>
              <a:rPr lang="de-DE" baseline="0" dirty="0" smtClean="0"/>
              <a:t> </a:t>
            </a:r>
            <a:r>
              <a:rPr lang="de-DE" baseline="0" dirty="0" err="1" smtClean="0"/>
              <a:t>reduced</a:t>
            </a:r>
            <a:r>
              <a:rPr lang="de-DE" baseline="0" dirty="0" smtClean="0"/>
              <a:t> </a:t>
            </a:r>
            <a:r>
              <a:rPr lang="de-DE" baseline="0" dirty="0" err="1" smtClean="0"/>
              <a:t>transport</a:t>
            </a:r>
            <a:r>
              <a:rPr lang="de-DE" baseline="0" dirty="0" smtClean="0"/>
              <a:t> </a:t>
            </a:r>
            <a:r>
              <a:rPr lang="de-DE" baseline="0" dirty="0" err="1" smtClean="0"/>
              <a:t>we</a:t>
            </a:r>
            <a:r>
              <a:rPr lang="de-DE" baseline="0" dirty="0" smtClean="0"/>
              <a:t> </a:t>
            </a:r>
            <a:r>
              <a:rPr lang="de-DE" baseline="0" dirty="0" err="1" smtClean="0"/>
              <a:t>looked</a:t>
            </a:r>
            <a:r>
              <a:rPr lang="de-DE" baseline="0" dirty="0" smtClean="0"/>
              <a:t> </a:t>
            </a:r>
            <a:r>
              <a:rPr lang="de-DE" baseline="0" dirty="0" err="1" smtClean="0"/>
              <a:t>at</a:t>
            </a:r>
            <a:r>
              <a:rPr lang="de-DE" baseline="0" dirty="0" smtClean="0"/>
              <a:t> </a:t>
            </a:r>
            <a:r>
              <a:rPr lang="de-DE" baseline="0" dirty="0" err="1" smtClean="0"/>
              <a:t>the</a:t>
            </a:r>
            <a:r>
              <a:rPr lang="de-DE" baseline="0" dirty="0" smtClean="0"/>
              <a:t> </a:t>
            </a:r>
            <a:r>
              <a:rPr lang="de-DE" baseline="0" dirty="0" err="1" smtClean="0"/>
              <a:t>velocity</a:t>
            </a:r>
            <a:r>
              <a:rPr lang="de-DE" baseline="0" dirty="0" smtClean="0"/>
              <a:t> time </a:t>
            </a:r>
            <a:r>
              <a:rPr lang="de-DE" baseline="0" dirty="0" err="1" smtClean="0"/>
              <a:t>series</a:t>
            </a:r>
            <a:r>
              <a:rPr lang="de-DE" baseline="0" dirty="0" smtClean="0"/>
              <a:t> </a:t>
            </a:r>
            <a:r>
              <a:rPr lang="de-DE" baseline="0" dirty="0" err="1" smtClean="0"/>
              <a:t>at</a:t>
            </a:r>
            <a:r>
              <a:rPr lang="de-DE" baseline="0" dirty="0" smtClean="0"/>
              <a:t> NADW </a:t>
            </a:r>
            <a:r>
              <a:rPr lang="de-DE" baseline="0" dirty="0" err="1" smtClean="0"/>
              <a:t>depth</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9A8CF5FF-D2A5-4778-B2EE-4E87831553D3}" type="slidenum">
              <a:rPr lang="de-DE" smtClean="0"/>
              <a:t>13</a:t>
            </a:fld>
            <a:endParaRPr lang="de-DE"/>
          </a:p>
        </p:txBody>
      </p:sp>
    </p:spTree>
    <p:extLst>
      <p:ext uri="{BB962C8B-B14F-4D97-AF65-F5344CB8AC3E}">
        <p14:creationId xmlns:p14="http://schemas.microsoft.com/office/powerpoint/2010/main" val="3127487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At</a:t>
            </a:r>
            <a:r>
              <a:rPr lang="de-DE" dirty="0" smtClean="0"/>
              <a:t> </a:t>
            </a:r>
            <a:r>
              <a:rPr lang="de-DE" dirty="0" err="1" smtClean="0"/>
              <a:t>the</a:t>
            </a:r>
            <a:r>
              <a:rPr lang="de-DE" dirty="0" smtClean="0"/>
              <a:t> </a:t>
            </a:r>
            <a:r>
              <a:rPr lang="de-DE" dirty="0" err="1" smtClean="0"/>
              <a:t>moorings</a:t>
            </a:r>
            <a:r>
              <a:rPr lang="de-DE" dirty="0" smtClean="0"/>
              <a:t> K3 </a:t>
            </a:r>
            <a:r>
              <a:rPr lang="de-DE" dirty="0" err="1" smtClean="0"/>
              <a:t>and</a:t>
            </a:r>
            <a:r>
              <a:rPr lang="de-DE" dirty="0" smtClean="0"/>
              <a:t> K4, </a:t>
            </a:r>
            <a:r>
              <a:rPr lang="de-DE" dirty="0" err="1" smtClean="0"/>
              <a:t>which</a:t>
            </a:r>
            <a:r>
              <a:rPr lang="de-DE" baseline="0" dirty="0" smtClean="0"/>
              <a:t> </a:t>
            </a:r>
            <a:r>
              <a:rPr lang="de-DE" baseline="0" dirty="0" err="1" smtClean="0"/>
              <a:t>are</a:t>
            </a:r>
            <a:r>
              <a:rPr lang="de-DE" baseline="0" dirty="0" smtClean="0"/>
              <a:t> </a:t>
            </a:r>
            <a:r>
              <a:rPr lang="de-DE" baseline="0" dirty="0" err="1" smtClean="0"/>
              <a:t>our</a:t>
            </a:r>
            <a:r>
              <a:rPr lang="de-DE" baseline="0" dirty="0" smtClean="0"/>
              <a:t> offshore </a:t>
            </a:r>
            <a:r>
              <a:rPr lang="de-DE" baseline="0" dirty="0" err="1" smtClean="0"/>
              <a:t>moorings</a:t>
            </a:r>
            <a:r>
              <a:rPr lang="de-DE" dirty="0" smtClean="0"/>
              <a:t>. </a:t>
            </a:r>
            <a:r>
              <a:rPr lang="de-DE" dirty="0" err="1" smtClean="0"/>
              <a:t>You</a:t>
            </a:r>
            <a:r>
              <a:rPr lang="de-DE" dirty="0" smtClean="0"/>
              <a:t> </a:t>
            </a:r>
            <a:r>
              <a:rPr lang="de-DE" dirty="0" err="1" smtClean="0"/>
              <a:t>can</a:t>
            </a:r>
            <a:r>
              <a:rPr lang="de-DE" dirty="0" smtClean="0"/>
              <a:t> </a:t>
            </a:r>
            <a:r>
              <a:rPr lang="de-DE" dirty="0" err="1" smtClean="0"/>
              <a:t>nicely</a:t>
            </a:r>
            <a:r>
              <a:rPr lang="de-DE" dirty="0" smtClean="0"/>
              <a:t> </a:t>
            </a:r>
            <a:r>
              <a:rPr lang="de-DE" dirty="0" err="1" smtClean="0"/>
              <a:t>see</a:t>
            </a:r>
            <a:r>
              <a:rPr lang="de-DE" dirty="0" smtClean="0"/>
              <a:t> </a:t>
            </a:r>
            <a:r>
              <a:rPr lang="de-DE" dirty="0" err="1" smtClean="0"/>
              <a:t>the</a:t>
            </a:r>
            <a:r>
              <a:rPr lang="de-DE" dirty="0" smtClean="0"/>
              <a:t> </a:t>
            </a:r>
            <a:r>
              <a:rPr lang="de-DE" dirty="0" err="1" smtClean="0"/>
              <a:t>passage</a:t>
            </a:r>
            <a:r>
              <a:rPr lang="de-DE" dirty="0" smtClean="0"/>
              <a:t> </a:t>
            </a:r>
            <a:r>
              <a:rPr lang="de-DE" dirty="0" err="1" smtClean="0"/>
              <a:t>of</a:t>
            </a:r>
            <a:r>
              <a:rPr lang="de-DE" dirty="0" smtClean="0"/>
              <a:t> </a:t>
            </a:r>
            <a:r>
              <a:rPr lang="de-DE" dirty="0" err="1" smtClean="0"/>
              <a:t>the</a:t>
            </a:r>
            <a:r>
              <a:rPr lang="de-DE" dirty="0" smtClean="0"/>
              <a:t> </a:t>
            </a:r>
            <a:r>
              <a:rPr lang="de-DE" dirty="0" err="1" smtClean="0"/>
              <a:t>deep</a:t>
            </a:r>
            <a:r>
              <a:rPr lang="de-DE" dirty="0" smtClean="0"/>
              <a:t> </a:t>
            </a:r>
            <a:r>
              <a:rPr lang="de-DE" dirty="0" err="1" smtClean="0"/>
              <a:t>eddies</a:t>
            </a:r>
            <a:r>
              <a:rPr lang="de-DE" dirty="0" smtClean="0"/>
              <a:t> in </a:t>
            </a:r>
            <a:r>
              <a:rPr lang="de-DE" dirty="0" err="1" smtClean="0"/>
              <a:t>this</a:t>
            </a:r>
            <a:r>
              <a:rPr lang="de-DE" dirty="0" smtClean="0"/>
              <a:t> time </a:t>
            </a:r>
            <a:r>
              <a:rPr lang="de-DE" dirty="0" err="1" smtClean="0"/>
              <a:t>series</a:t>
            </a:r>
            <a:r>
              <a:rPr lang="de-DE" baseline="0" dirty="0" smtClean="0"/>
              <a:t> in </a:t>
            </a:r>
            <a:r>
              <a:rPr lang="de-DE" baseline="0" dirty="0" err="1" smtClean="0"/>
              <a:t>the</a:t>
            </a:r>
            <a:r>
              <a:rPr lang="de-DE" baseline="0" dirty="0" smtClean="0"/>
              <a:t> </a:t>
            </a:r>
            <a:r>
              <a:rPr lang="de-DE" baseline="0" dirty="0" err="1" smtClean="0"/>
              <a:t>old</a:t>
            </a:r>
            <a:r>
              <a:rPr lang="de-DE" baseline="0" dirty="0" smtClean="0"/>
              <a:t> </a:t>
            </a:r>
            <a:r>
              <a:rPr lang="de-DE" baseline="0" dirty="0" err="1" smtClean="0"/>
              <a:t>as</a:t>
            </a:r>
            <a:r>
              <a:rPr lang="de-DE" baseline="0" dirty="0" smtClean="0"/>
              <a:t> </a:t>
            </a:r>
            <a:r>
              <a:rPr lang="de-DE" baseline="0" dirty="0" err="1" smtClean="0"/>
              <a:t>well</a:t>
            </a:r>
            <a:r>
              <a:rPr lang="de-DE" baseline="0" dirty="0" smtClean="0"/>
              <a:t> </a:t>
            </a:r>
            <a:r>
              <a:rPr lang="de-DE" baseline="0" dirty="0" err="1" smtClean="0"/>
              <a:t>as</a:t>
            </a:r>
            <a:r>
              <a:rPr lang="de-DE" baseline="0" dirty="0" smtClean="0"/>
              <a:t> in </a:t>
            </a:r>
            <a:r>
              <a:rPr lang="de-DE" baseline="0" dirty="0" err="1" smtClean="0"/>
              <a:t>the</a:t>
            </a:r>
            <a:r>
              <a:rPr lang="de-DE" baseline="0" dirty="0" smtClean="0"/>
              <a:t> </a:t>
            </a:r>
            <a:r>
              <a:rPr lang="de-DE" baseline="0" dirty="0" err="1" smtClean="0"/>
              <a:t>new</a:t>
            </a:r>
            <a:r>
              <a:rPr lang="de-DE" baseline="0" dirty="0" smtClean="0"/>
              <a:t> </a:t>
            </a:r>
            <a:r>
              <a:rPr lang="de-DE" baseline="0" dirty="0" err="1" smtClean="0"/>
              <a:t>observational</a:t>
            </a:r>
            <a:r>
              <a:rPr lang="de-DE" baseline="0" dirty="0" smtClean="0"/>
              <a:t> </a:t>
            </a:r>
            <a:r>
              <a:rPr lang="de-DE" baseline="0" dirty="0" err="1" smtClean="0"/>
              <a:t>period</a:t>
            </a:r>
            <a:r>
              <a:rPr lang="de-DE" baseline="0" dirty="0" smtClean="0"/>
              <a:t>. </a:t>
            </a:r>
            <a:r>
              <a:rPr lang="de-DE" baseline="0" dirty="0" err="1" smtClean="0"/>
              <a:t>You</a:t>
            </a:r>
            <a:r>
              <a:rPr lang="de-DE" baseline="0" dirty="0" smtClean="0"/>
              <a:t> </a:t>
            </a:r>
            <a:r>
              <a:rPr lang="de-DE" baseline="0" dirty="0" err="1" smtClean="0"/>
              <a:t>can</a:t>
            </a:r>
            <a:r>
              <a:rPr lang="de-DE" baseline="0" dirty="0" smtClean="0"/>
              <a:t> also </a:t>
            </a:r>
            <a:r>
              <a:rPr lang="de-DE" baseline="0" dirty="0" err="1" smtClean="0"/>
              <a:t>see</a:t>
            </a:r>
            <a:r>
              <a:rPr lang="de-DE" baseline="0" dirty="0" smtClean="0"/>
              <a:t> </a:t>
            </a:r>
            <a:r>
              <a:rPr lang="de-DE" baseline="0" dirty="0" err="1" smtClean="0"/>
              <a:t>that</a:t>
            </a:r>
            <a:r>
              <a:rPr lang="de-DE" baseline="0" dirty="0" smtClean="0"/>
              <a:t> </a:t>
            </a:r>
            <a:r>
              <a:rPr lang="de-DE" baseline="0" dirty="0" err="1" smtClean="0"/>
              <a:t>the</a:t>
            </a:r>
            <a:r>
              <a:rPr lang="de-DE" baseline="0" dirty="0" smtClean="0"/>
              <a:t> </a:t>
            </a:r>
            <a:r>
              <a:rPr lang="de-DE" baseline="0" dirty="0" err="1" smtClean="0"/>
              <a:t>ship</a:t>
            </a:r>
            <a:r>
              <a:rPr lang="de-DE" baseline="0" dirty="0" smtClean="0"/>
              <a:t> </a:t>
            </a:r>
            <a:r>
              <a:rPr lang="de-DE" baseline="0" dirty="0" err="1" smtClean="0"/>
              <a:t>sections</a:t>
            </a:r>
            <a:r>
              <a:rPr lang="de-DE" baseline="0" dirty="0" smtClean="0"/>
              <a:t> </a:t>
            </a:r>
            <a:r>
              <a:rPr lang="de-DE" baseline="0" dirty="0" err="1" smtClean="0"/>
              <a:t>were</a:t>
            </a:r>
            <a:r>
              <a:rPr lang="de-DE" baseline="0" dirty="0" smtClean="0"/>
              <a:t> </a:t>
            </a:r>
            <a:r>
              <a:rPr lang="de-DE" baseline="0" dirty="0" err="1" smtClean="0"/>
              <a:t>occupied</a:t>
            </a:r>
            <a:r>
              <a:rPr lang="de-DE" baseline="0" dirty="0" smtClean="0"/>
              <a:t> </a:t>
            </a:r>
            <a:r>
              <a:rPr lang="de-DE" baseline="0" dirty="0" err="1" smtClean="0"/>
              <a:t>during</a:t>
            </a:r>
            <a:r>
              <a:rPr lang="de-DE" baseline="0" dirty="0" smtClean="0"/>
              <a:t> </a:t>
            </a:r>
            <a:r>
              <a:rPr lang="de-DE" baseline="0" dirty="0" err="1" smtClean="0"/>
              <a:t>times</a:t>
            </a:r>
            <a:r>
              <a:rPr lang="de-DE" baseline="0" dirty="0" smtClean="0"/>
              <a:t> </a:t>
            </a:r>
            <a:r>
              <a:rPr lang="de-DE" baseline="0" dirty="0" err="1" smtClean="0"/>
              <a:t>with</a:t>
            </a:r>
            <a:r>
              <a:rPr lang="de-DE" baseline="0" dirty="0" smtClean="0"/>
              <a:t> </a:t>
            </a:r>
            <a:r>
              <a:rPr lang="de-DE" baseline="0" dirty="0" err="1" smtClean="0"/>
              <a:t>extremely</a:t>
            </a:r>
            <a:r>
              <a:rPr lang="de-DE" baseline="0" dirty="0" smtClean="0"/>
              <a:t> </a:t>
            </a:r>
            <a:r>
              <a:rPr lang="de-DE" baseline="0" dirty="0" err="1" smtClean="0"/>
              <a:t>low</a:t>
            </a:r>
            <a:r>
              <a:rPr lang="de-DE" baseline="0" dirty="0" smtClean="0"/>
              <a:t> </a:t>
            </a:r>
            <a:r>
              <a:rPr lang="de-DE" baseline="0" dirty="0" err="1" smtClean="0"/>
              <a:t>velocity</a:t>
            </a:r>
            <a:r>
              <a:rPr lang="de-DE" baseline="0" dirty="0" smtClean="0"/>
              <a:t> </a:t>
            </a:r>
            <a:r>
              <a:rPr lang="de-DE" baseline="0" dirty="0" err="1" smtClean="0"/>
              <a:t>values</a:t>
            </a:r>
            <a:r>
              <a:rPr lang="de-DE" baseline="0" dirty="0" smtClean="0"/>
              <a:t> </a:t>
            </a:r>
            <a:r>
              <a:rPr lang="de-DE" baseline="0" dirty="0" err="1" smtClean="0"/>
              <a:t>within</a:t>
            </a:r>
            <a:r>
              <a:rPr lang="de-DE" baseline="0" dirty="0" smtClean="0"/>
              <a:t> </a:t>
            </a:r>
            <a:r>
              <a:rPr lang="de-DE" baseline="0" dirty="0" err="1" smtClean="0"/>
              <a:t>this</a:t>
            </a:r>
            <a:r>
              <a:rPr lang="de-DE" baseline="0" dirty="0" smtClean="0"/>
              <a:t> </a:t>
            </a:r>
            <a:r>
              <a:rPr lang="de-DE" baseline="0" dirty="0" err="1" smtClean="0"/>
              <a:t>layer</a:t>
            </a:r>
            <a:r>
              <a:rPr lang="de-DE" baseline="0" dirty="0" smtClean="0"/>
              <a:t>. </a:t>
            </a:r>
            <a:r>
              <a:rPr lang="de-DE" baseline="0" dirty="0" err="1" smtClean="0"/>
              <a:t>However</a:t>
            </a:r>
            <a:r>
              <a:rPr lang="de-DE" baseline="0" dirty="0" smtClean="0"/>
              <a:t>, </a:t>
            </a:r>
            <a:r>
              <a:rPr lang="de-DE" baseline="0" dirty="0" err="1" smtClean="0"/>
              <a:t>the</a:t>
            </a:r>
            <a:r>
              <a:rPr lang="de-DE" baseline="0" dirty="0" smtClean="0"/>
              <a:t> </a:t>
            </a:r>
            <a:r>
              <a:rPr lang="de-DE" baseline="0" dirty="0" err="1" smtClean="0"/>
              <a:t>strength</a:t>
            </a:r>
            <a:r>
              <a:rPr lang="de-DE" baseline="0" dirty="0" smtClean="0"/>
              <a:t> </a:t>
            </a:r>
            <a:r>
              <a:rPr lang="de-DE" baseline="0" dirty="0" err="1" smtClean="0"/>
              <a:t>and</a:t>
            </a:r>
            <a:r>
              <a:rPr lang="de-DE" baseline="0" dirty="0" smtClean="0"/>
              <a:t> </a:t>
            </a:r>
            <a:r>
              <a:rPr lang="de-DE" baseline="0" dirty="0" err="1" smtClean="0"/>
              <a:t>frequency</a:t>
            </a:r>
            <a:r>
              <a:rPr lang="de-DE" baseline="0" dirty="0" smtClean="0"/>
              <a:t> </a:t>
            </a:r>
            <a:r>
              <a:rPr lang="de-DE" baseline="0" dirty="0" err="1" smtClean="0"/>
              <a:t>of</a:t>
            </a:r>
            <a:r>
              <a:rPr lang="de-DE" baseline="0" dirty="0" smtClean="0"/>
              <a:t> </a:t>
            </a:r>
            <a:r>
              <a:rPr lang="de-DE" baseline="0" dirty="0" err="1" smtClean="0"/>
              <a:t>these</a:t>
            </a:r>
            <a:r>
              <a:rPr lang="de-DE" baseline="0" dirty="0" smtClean="0"/>
              <a:t> </a:t>
            </a:r>
            <a:r>
              <a:rPr lang="de-DE" baseline="0" dirty="0" err="1" smtClean="0"/>
              <a:t>deep</a:t>
            </a:r>
            <a:r>
              <a:rPr lang="de-DE" baseline="0" dirty="0" smtClean="0"/>
              <a:t> </a:t>
            </a:r>
            <a:r>
              <a:rPr lang="de-DE" baseline="0" dirty="0" err="1" smtClean="0"/>
              <a:t>eddies</a:t>
            </a:r>
            <a:r>
              <a:rPr lang="de-DE" baseline="0" dirty="0" smtClean="0"/>
              <a:t> still </a:t>
            </a:r>
            <a:r>
              <a:rPr lang="de-DE" baseline="0" dirty="0" err="1" smtClean="0"/>
              <a:t>seem</a:t>
            </a:r>
            <a:r>
              <a:rPr lang="de-DE" baseline="0" dirty="0" smtClean="0"/>
              <a:t> </a:t>
            </a:r>
            <a:r>
              <a:rPr lang="de-DE" baseline="0" dirty="0" err="1" smtClean="0"/>
              <a:t>rather</a:t>
            </a:r>
            <a:r>
              <a:rPr lang="de-DE" baseline="0" dirty="0" smtClean="0"/>
              <a:t> </a:t>
            </a:r>
            <a:r>
              <a:rPr lang="de-DE" baseline="0" dirty="0" err="1" smtClean="0"/>
              <a:t>similar</a:t>
            </a:r>
            <a:r>
              <a:rPr lang="de-DE" baseline="0" dirty="0" smtClean="0"/>
              <a:t> in </a:t>
            </a:r>
            <a:r>
              <a:rPr lang="de-DE" baseline="0" dirty="0" err="1" smtClean="0"/>
              <a:t>both</a:t>
            </a:r>
            <a:r>
              <a:rPr lang="de-DE" baseline="0" dirty="0" smtClean="0"/>
              <a:t> </a:t>
            </a:r>
            <a:r>
              <a:rPr lang="de-DE" baseline="0" dirty="0" err="1" smtClean="0"/>
              <a:t>observational</a:t>
            </a:r>
            <a:r>
              <a:rPr lang="de-DE" baseline="0" dirty="0" smtClean="0"/>
              <a:t> </a:t>
            </a:r>
            <a:r>
              <a:rPr lang="de-DE" baseline="0" dirty="0" err="1" smtClean="0"/>
              <a:t>periods</a:t>
            </a:r>
            <a:r>
              <a:rPr lang="de-DE" baseline="0" dirty="0" smtClean="0"/>
              <a:t>. Dengler et al. </a:t>
            </a:r>
            <a:r>
              <a:rPr lang="de-DE" baseline="0" dirty="0" err="1" smtClean="0"/>
              <a:t>Speculated</a:t>
            </a:r>
            <a:r>
              <a:rPr lang="de-DE" baseline="0" dirty="0" smtClean="0"/>
              <a:t> </a:t>
            </a:r>
            <a:r>
              <a:rPr lang="de-DE" baseline="0" dirty="0" err="1" smtClean="0"/>
              <a:t>that</a:t>
            </a:r>
            <a:r>
              <a:rPr lang="de-DE" baseline="0" dirty="0" smtClean="0"/>
              <a:t> </a:t>
            </a:r>
            <a:r>
              <a:rPr lang="de-DE" baseline="0" dirty="0" err="1" smtClean="0"/>
              <a:t>if</a:t>
            </a:r>
            <a:r>
              <a:rPr lang="de-DE" baseline="0" dirty="0" smtClean="0"/>
              <a:t> </a:t>
            </a:r>
            <a:r>
              <a:rPr lang="de-DE" baseline="0" dirty="0" err="1" smtClean="0"/>
              <a:t>the</a:t>
            </a:r>
            <a:r>
              <a:rPr lang="de-DE" baseline="0" dirty="0" smtClean="0"/>
              <a:t> DWBC </a:t>
            </a:r>
            <a:r>
              <a:rPr lang="de-DE" baseline="0" dirty="0" err="1" smtClean="0"/>
              <a:t>north</a:t>
            </a:r>
            <a:r>
              <a:rPr lang="de-DE" baseline="0" dirty="0" smtClean="0"/>
              <a:t> </a:t>
            </a:r>
            <a:r>
              <a:rPr lang="de-DE" baseline="0" dirty="0" err="1" smtClean="0"/>
              <a:t>of</a:t>
            </a:r>
            <a:r>
              <a:rPr lang="de-DE" baseline="0" dirty="0" smtClean="0"/>
              <a:t> 8°S </a:t>
            </a:r>
            <a:r>
              <a:rPr lang="de-DE" baseline="0" dirty="0" err="1" smtClean="0"/>
              <a:t>should</a:t>
            </a:r>
            <a:r>
              <a:rPr lang="de-DE" baseline="0" dirty="0" smtClean="0"/>
              <a:t> </a:t>
            </a:r>
            <a:r>
              <a:rPr lang="de-DE" baseline="0" dirty="0" err="1" smtClean="0"/>
              <a:t>decrease</a:t>
            </a:r>
            <a:r>
              <a:rPr lang="de-DE" baseline="0" dirty="0" smtClean="0"/>
              <a:t> </a:t>
            </a:r>
            <a:r>
              <a:rPr lang="de-DE" baseline="0" dirty="0" err="1" smtClean="0"/>
              <a:t>e.g</a:t>
            </a:r>
            <a:r>
              <a:rPr lang="de-DE" baseline="0" dirty="0" smtClean="0"/>
              <a:t>, due </a:t>
            </a:r>
            <a:r>
              <a:rPr lang="de-DE" baseline="0" dirty="0" err="1" smtClean="0"/>
              <a:t>to</a:t>
            </a:r>
            <a:r>
              <a:rPr lang="de-DE" baseline="0" dirty="0" smtClean="0"/>
              <a:t> a </a:t>
            </a:r>
            <a:r>
              <a:rPr lang="de-DE" baseline="0" dirty="0" err="1" smtClean="0"/>
              <a:t>slow</a:t>
            </a:r>
            <a:r>
              <a:rPr lang="de-DE" baseline="0" dirty="0" smtClean="0"/>
              <a:t> down </a:t>
            </a:r>
            <a:r>
              <a:rPr lang="de-DE" baseline="0" dirty="0" err="1" smtClean="0"/>
              <a:t>of</a:t>
            </a:r>
            <a:r>
              <a:rPr lang="de-DE" baseline="0" dirty="0" smtClean="0"/>
              <a:t> </a:t>
            </a:r>
            <a:r>
              <a:rPr lang="de-DE" baseline="0" dirty="0" err="1" smtClean="0"/>
              <a:t>the</a:t>
            </a:r>
            <a:r>
              <a:rPr lang="de-DE" baseline="0" dirty="0" smtClean="0"/>
              <a:t> AMOC, </a:t>
            </a:r>
            <a:r>
              <a:rPr lang="de-DE" baseline="0" dirty="0" err="1" smtClean="0"/>
              <a:t>then</a:t>
            </a:r>
            <a:r>
              <a:rPr lang="de-DE" baseline="0" dirty="0" smtClean="0"/>
              <a:t> </a:t>
            </a:r>
            <a:r>
              <a:rPr lang="de-DE" baseline="0" dirty="0" err="1" smtClean="0"/>
              <a:t>the</a:t>
            </a:r>
            <a:r>
              <a:rPr lang="de-DE" baseline="0" dirty="0" smtClean="0"/>
              <a:t> </a:t>
            </a:r>
            <a:r>
              <a:rPr lang="de-DE" baseline="0" dirty="0" err="1" smtClean="0"/>
              <a:t>transport</a:t>
            </a:r>
            <a:r>
              <a:rPr lang="de-DE" baseline="0" dirty="0" smtClean="0"/>
              <a:t> </a:t>
            </a:r>
            <a:r>
              <a:rPr lang="de-DE" baseline="0" dirty="0" err="1" smtClean="0"/>
              <a:t>within</a:t>
            </a:r>
            <a:r>
              <a:rPr lang="de-DE" baseline="0" dirty="0" smtClean="0"/>
              <a:t> </a:t>
            </a:r>
            <a:r>
              <a:rPr lang="de-DE" baseline="0" dirty="0" err="1" smtClean="0"/>
              <a:t>the</a:t>
            </a:r>
            <a:r>
              <a:rPr lang="de-DE" baseline="0" dirty="0" smtClean="0"/>
              <a:t> DWBC </a:t>
            </a:r>
            <a:r>
              <a:rPr lang="de-DE" baseline="0" dirty="0" err="1" smtClean="0"/>
              <a:t>layer</a:t>
            </a:r>
            <a:r>
              <a:rPr lang="de-DE" baseline="0" dirty="0" smtClean="0"/>
              <a:t> </a:t>
            </a:r>
            <a:r>
              <a:rPr lang="de-DE" baseline="0" dirty="0" err="1" smtClean="0"/>
              <a:t>at</a:t>
            </a:r>
            <a:r>
              <a:rPr lang="de-DE" baseline="0" dirty="0" smtClean="0"/>
              <a:t> 11°S </a:t>
            </a:r>
            <a:r>
              <a:rPr lang="de-DE" baseline="0" dirty="0" err="1" smtClean="0"/>
              <a:t>should</a:t>
            </a:r>
            <a:r>
              <a:rPr lang="de-DE" baseline="0" dirty="0" smtClean="0"/>
              <a:t> </a:t>
            </a:r>
            <a:r>
              <a:rPr lang="de-DE" baseline="0" dirty="0" err="1" smtClean="0"/>
              <a:t>be</a:t>
            </a:r>
            <a:r>
              <a:rPr lang="de-DE" baseline="0" dirty="0" smtClean="0"/>
              <a:t> </a:t>
            </a:r>
            <a:r>
              <a:rPr lang="de-DE" baseline="0" dirty="0" err="1" smtClean="0"/>
              <a:t>accomplished</a:t>
            </a:r>
            <a:r>
              <a:rPr lang="de-DE" baseline="0" dirty="0" smtClean="0"/>
              <a:t> </a:t>
            </a:r>
            <a:r>
              <a:rPr lang="de-DE" baseline="0" dirty="0" err="1" smtClean="0"/>
              <a:t>by</a:t>
            </a:r>
            <a:r>
              <a:rPr lang="de-DE" baseline="0" dirty="0" smtClean="0"/>
              <a:t> a laminar </a:t>
            </a:r>
            <a:r>
              <a:rPr lang="de-DE" baseline="0" dirty="0" err="1" smtClean="0"/>
              <a:t>flow</a:t>
            </a:r>
            <a:r>
              <a:rPr lang="de-DE" baseline="0" dirty="0" smtClean="0"/>
              <a:t> </a:t>
            </a:r>
            <a:r>
              <a:rPr lang="de-DE" baseline="0" dirty="0" err="1" smtClean="0"/>
              <a:t>instead</a:t>
            </a:r>
            <a:r>
              <a:rPr lang="de-DE" baseline="0" dirty="0" smtClean="0"/>
              <a:t> </a:t>
            </a:r>
            <a:r>
              <a:rPr lang="de-DE" baseline="0" dirty="0" err="1" smtClean="0"/>
              <a:t>of</a:t>
            </a:r>
            <a:r>
              <a:rPr lang="de-DE" baseline="0" dirty="0" smtClean="0"/>
              <a:t> </a:t>
            </a:r>
            <a:r>
              <a:rPr lang="de-DE" baseline="0" dirty="0" err="1" smtClean="0"/>
              <a:t>by</a:t>
            </a:r>
            <a:r>
              <a:rPr lang="de-DE" baseline="0" dirty="0" smtClean="0"/>
              <a:t> </a:t>
            </a:r>
            <a:r>
              <a:rPr lang="de-DE" baseline="0" dirty="0" err="1" smtClean="0"/>
              <a:t>eddies</a:t>
            </a:r>
            <a:r>
              <a:rPr lang="de-DE" baseline="0" dirty="0" smtClean="0"/>
              <a:t>. This </a:t>
            </a:r>
            <a:r>
              <a:rPr lang="de-DE" baseline="0" dirty="0" err="1" smtClean="0"/>
              <a:t>has</a:t>
            </a:r>
            <a:r>
              <a:rPr lang="de-DE" baseline="0" dirty="0" smtClean="0"/>
              <a:t> </a:t>
            </a:r>
            <a:r>
              <a:rPr lang="de-DE" baseline="0" dirty="0" err="1" smtClean="0"/>
              <a:t>clearly</a:t>
            </a:r>
            <a:r>
              <a:rPr lang="de-DE" baseline="0" dirty="0" smtClean="0"/>
              <a:t> not </a:t>
            </a:r>
            <a:r>
              <a:rPr lang="de-DE" baseline="0" dirty="0" err="1" smtClean="0"/>
              <a:t>happened</a:t>
            </a:r>
            <a:r>
              <a:rPr lang="de-DE" baseline="0" dirty="0" smtClean="0"/>
              <a:t> so </a:t>
            </a:r>
            <a:r>
              <a:rPr lang="de-DE" baseline="0" dirty="0" err="1" smtClean="0"/>
              <a:t>far</a:t>
            </a:r>
            <a:r>
              <a:rPr lang="de-DE" baseline="0" dirty="0" smtClean="0"/>
              <a:t>. </a:t>
            </a:r>
            <a:endParaRPr lang="de-DE" dirty="0"/>
          </a:p>
        </p:txBody>
      </p:sp>
      <p:sp>
        <p:nvSpPr>
          <p:cNvPr id="4" name="Foliennummernplatzhalter 3"/>
          <p:cNvSpPr>
            <a:spLocks noGrp="1"/>
          </p:cNvSpPr>
          <p:nvPr>
            <p:ph type="sldNum" sz="quarter" idx="10"/>
          </p:nvPr>
        </p:nvSpPr>
        <p:spPr/>
        <p:txBody>
          <a:bodyPr/>
          <a:lstStyle/>
          <a:p>
            <a:fld id="{9A8CF5FF-D2A5-4778-B2EE-4E87831553D3}" type="slidenum">
              <a:rPr lang="de-DE" smtClean="0"/>
              <a:t>14</a:t>
            </a:fld>
            <a:endParaRPr lang="de-DE"/>
          </a:p>
        </p:txBody>
      </p:sp>
    </p:spTree>
    <p:extLst>
      <p:ext uri="{BB962C8B-B14F-4D97-AF65-F5344CB8AC3E}">
        <p14:creationId xmlns:p14="http://schemas.microsoft.com/office/powerpoint/2010/main" val="3127487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In </a:t>
            </a:r>
            <a:r>
              <a:rPr lang="de-DE" dirty="0" err="1" smtClean="0"/>
              <a:t>addition</a:t>
            </a:r>
            <a:r>
              <a:rPr lang="de-DE" baseline="0" dirty="0" smtClean="0"/>
              <a:t> </a:t>
            </a:r>
            <a:r>
              <a:rPr lang="de-DE" baseline="0" dirty="0" err="1" smtClean="0"/>
              <a:t>to</a:t>
            </a:r>
            <a:r>
              <a:rPr lang="de-DE" baseline="0" dirty="0" smtClean="0"/>
              <a:t> </a:t>
            </a:r>
            <a:r>
              <a:rPr lang="de-DE" baseline="0" dirty="0" err="1" smtClean="0"/>
              <a:t>this</a:t>
            </a:r>
            <a:r>
              <a:rPr lang="de-DE" baseline="0" dirty="0" smtClean="0"/>
              <a:t> </a:t>
            </a:r>
            <a:r>
              <a:rPr lang="de-DE" baseline="0" dirty="0" err="1" smtClean="0"/>
              <a:t>highly</a:t>
            </a:r>
            <a:r>
              <a:rPr lang="de-DE" baseline="0" dirty="0" smtClean="0"/>
              <a:t> variable </a:t>
            </a:r>
            <a:r>
              <a:rPr lang="de-DE" baseline="0" dirty="0" err="1" smtClean="0"/>
              <a:t>velocity</a:t>
            </a:r>
            <a:r>
              <a:rPr lang="de-DE" baseline="0" dirty="0" smtClean="0"/>
              <a:t> </a:t>
            </a:r>
            <a:r>
              <a:rPr lang="de-DE" baseline="0" dirty="0" err="1" smtClean="0"/>
              <a:t>field</a:t>
            </a:r>
            <a:r>
              <a:rPr lang="de-DE" baseline="0" dirty="0" smtClean="0"/>
              <a:t>, </a:t>
            </a:r>
            <a:r>
              <a:rPr lang="de-DE" baseline="0" dirty="0" err="1" smtClean="0"/>
              <a:t>we</a:t>
            </a:r>
            <a:r>
              <a:rPr lang="de-DE" baseline="0" dirty="0" smtClean="0"/>
              <a:t> </a:t>
            </a:r>
            <a:r>
              <a:rPr lang="de-DE" baseline="0" dirty="0" err="1" smtClean="0"/>
              <a:t>can</a:t>
            </a:r>
            <a:r>
              <a:rPr lang="de-DE" baseline="0" dirty="0" smtClean="0"/>
              <a:t> also </a:t>
            </a:r>
            <a:r>
              <a:rPr lang="de-DE" baseline="0" dirty="0" err="1" smtClean="0"/>
              <a:t>look</a:t>
            </a:r>
            <a:r>
              <a:rPr lang="de-DE" baseline="0" dirty="0" smtClean="0"/>
              <a:t> </a:t>
            </a:r>
            <a:r>
              <a:rPr lang="de-DE" baseline="0" dirty="0" err="1" smtClean="0"/>
              <a:t>at</a:t>
            </a:r>
            <a:r>
              <a:rPr lang="de-DE" baseline="0" dirty="0" smtClean="0"/>
              <a:t> </a:t>
            </a:r>
            <a:r>
              <a:rPr lang="de-DE" baseline="0" dirty="0" err="1" smtClean="0"/>
              <a:t>changes</a:t>
            </a:r>
            <a:r>
              <a:rPr lang="de-DE" baseline="0" dirty="0" smtClean="0"/>
              <a:t> in </a:t>
            </a:r>
            <a:r>
              <a:rPr lang="de-DE" baseline="0" dirty="0" err="1" smtClean="0"/>
              <a:t>hydrographic</a:t>
            </a:r>
            <a:r>
              <a:rPr lang="de-DE" baseline="0" dirty="0" smtClean="0"/>
              <a:t> </a:t>
            </a:r>
            <a:r>
              <a:rPr lang="de-DE" baseline="0" dirty="0" err="1" smtClean="0"/>
              <a:t>properties</a:t>
            </a:r>
            <a:r>
              <a:rPr lang="de-DE" baseline="0" dirty="0" smtClean="0"/>
              <a:t>. </a:t>
            </a:r>
            <a:r>
              <a:rPr lang="de-DE" baseline="0" dirty="0" err="1" smtClean="0"/>
              <a:t>We</a:t>
            </a:r>
            <a:r>
              <a:rPr lang="de-DE" baseline="0" dirty="0" smtClean="0"/>
              <a:t> </a:t>
            </a:r>
            <a:r>
              <a:rPr lang="de-DE" baseline="0" dirty="0" err="1" smtClean="0"/>
              <a:t>contrast</a:t>
            </a:r>
            <a:r>
              <a:rPr lang="de-DE" baseline="0" dirty="0" smtClean="0"/>
              <a:t> </a:t>
            </a:r>
            <a:r>
              <a:rPr lang="de-DE" baseline="0" dirty="0" err="1" smtClean="0"/>
              <a:t>the</a:t>
            </a:r>
            <a:r>
              <a:rPr lang="de-DE" baseline="0" dirty="0" smtClean="0"/>
              <a:t> </a:t>
            </a:r>
            <a:r>
              <a:rPr lang="de-DE" baseline="0" dirty="0" err="1" smtClean="0"/>
              <a:t>salinity</a:t>
            </a:r>
            <a:r>
              <a:rPr lang="de-DE" baseline="0" dirty="0" smtClean="0"/>
              <a:t> </a:t>
            </a:r>
            <a:r>
              <a:rPr lang="de-DE" baseline="0" dirty="0" err="1" smtClean="0"/>
              <a:t>field</a:t>
            </a:r>
            <a:r>
              <a:rPr lang="de-DE" baseline="0" dirty="0" smtClean="0"/>
              <a:t> </a:t>
            </a:r>
            <a:r>
              <a:rPr lang="de-DE" baseline="0" dirty="0" err="1" smtClean="0"/>
              <a:t>observed</a:t>
            </a:r>
            <a:r>
              <a:rPr lang="de-DE" baseline="0" dirty="0" smtClean="0"/>
              <a:t> </a:t>
            </a:r>
            <a:r>
              <a:rPr lang="de-DE" baseline="0" dirty="0" err="1" smtClean="0"/>
              <a:t>about</a:t>
            </a:r>
            <a:r>
              <a:rPr lang="de-DE" baseline="0" dirty="0" smtClean="0"/>
              <a:t> a </a:t>
            </a:r>
            <a:r>
              <a:rPr lang="de-DE" baseline="0" dirty="0" err="1" smtClean="0"/>
              <a:t>decade</a:t>
            </a:r>
            <a:r>
              <a:rPr lang="de-DE" baseline="0" dirty="0" smtClean="0"/>
              <a:t> </a:t>
            </a:r>
            <a:r>
              <a:rPr lang="de-DE" baseline="0" dirty="0" err="1" smtClean="0"/>
              <a:t>ago</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new</a:t>
            </a:r>
            <a:r>
              <a:rPr lang="de-DE" baseline="0" dirty="0" smtClean="0"/>
              <a:t> </a:t>
            </a:r>
            <a:r>
              <a:rPr lang="de-DE" baseline="0" dirty="0" err="1" smtClean="0"/>
              <a:t>observation</a:t>
            </a:r>
            <a:r>
              <a:rPr lang="de-DE" baseline="0" dirty="0" smtClean="0"/>
              <a:t>. As </a:t>
            </a:r>
            <a:r>
              <a:rPr lang="de-DE" baseline="0" dirty="0" err="1" smtClean="0"/>
              <a:t>salinity</a:t>
            </a:r>
            <a:r>
              <a:rPr lang="de-DE" baseline="0" dirty="0" smtClean="0"/>
              <a:t> </a:t>
            </a:r>
            <a:r>
              <a:rPr lang="de-DE" baseline="0" dirty="0" err="1" smtClean="0"/>
              <a:t>changes</a:t>
            </a:r>
            <a:r>
              <a:rPr lang="de-DE" baseline="0" dirty="0" smtClean="0"/>
              <a:t> </a:t>
            </a:r>
            <a:r>
              <a:rPr lang="de-DE" baseline="0" dirty="0" err="1" smtClean="0"/>
              <a:t>can</a:t>
            </a:r>
            <a:r>
              <a:rPr lang="de-DE" baseline="0" dirty="0" smtClean="0"/>
              <a:t> </a:t>
            </a:r>
            <a:r>
              <a:rPr lang="de-DE" baseline="0" dirty="0" err="1" smtClean="0"/>
              <a:t>have</a:t>
            </a:r>
            <a:r>
              <a:rPr lang="de-DE" baseline="0" dirty="0" smtClean="0"/>
              <a:t> different </a:t>
            </a:r>
            <a:r>
              <a:rPr lang="de-DE" baseline="0" dirty="0" err="1" smtClean="0"/>
              <a:t>sources</a:t>
            </a:r>
            <a:r>
              <a:rPr lang="de-DE" baseline="0" dirty="0" smtClean="0"/>
              <a:t> such </a:t>
            </a:r>
            <a:r>
              <a:rPr lang="de-DE" baseline="0" dirty="0" err="1" smtClean="0"/>
              <a:t>as</a:t>
            </a:r>
            <a:r>
              <a:rPr lang="de-DE" baseline="0" dirty="0" smtClean="0"/>
              <a:t> </a:t>
            </a:r>
            <a:r>
              <a:rPr lang="de-DE" baseline="0" dirty="0" err="1" smtClean="0"/>
              <a:t>changes</a:t>
            </a:r>
            <a:r>
              <a:rPr lang="de-DE" baseline="0" dirty="0" smtClean="0"/>
              <a:t> in </a:t>
            </a:r>
            <a:r>
              <a:rPr lang="de-DE" baseline="0" dirty="0" err="1" smtClean="0"/>
              <a:t>air-sea</a:t>
            </a:r>
            <a:r>
              <a:rPr lang="de-DE" baseline="0" dirty="0" smtClean="0"/>
              <a:t> </a:t>
            </a:r>
            <a:r>
              <a:rPr lang="de-DE" baseline="0" dirty="0" err="1" smtClean="0"/>
              <a:t>interactions</a:t>
            </a:r>
            <a:r>
              <a:rPr lang="de-DE" baseline="0" dirty="0" smtClean="0"/>
              <a:t> in </a:t>
            </a:r>
            <a:r>
              <a:rPr lang="de-DE" baseline="0" dirty="0" err="1" smtClean="0"/>
              <a:t>the</a:t>
            </a:r>
            <a:r>
              <a:rPr lang="de-DE" baseline="0" dirty="0" smtClean="0"/>
              <a:t> </a:t>
            </a:r>
            <a:r>
              <a:rPr lang="de-DE" baseline="0" dirty="0" err="1" smtClean="0"/>
              <a:t>formation</a:t>
            </a:r>
            <a:r>
              <a:rPr lang="de-DE" baseline="0" dirty="0" smtClean="0"/>
              <a:t> </a:t>
            </a:r>
            <a:r>
              <a:rPr lang="de-DE" baseline="0" dirty="0" err="1" smtClean="0"/>
              <a:t>region</a:t>
            </a:r>
            <a:r>
              <a:rPr lang="de-DE" baseline="0" dirty="0" smtClean="0"/>
              <a:t> </a:t>
            </a:r>
            <a:r>
              <a:rPr lang="de-DE" baseline="0" dirty="0" err="1" smtClean="0"/>
              <a:t>of</a:t>
            </a:r>
            <a:r>
              <a:rPr lang="de-DE" baseline="0" dirty="0" smtClean="0"/>
              <a:t> </a:t>
            </a:r>
            <a:r>
              <a:rPr lang="de-DE" baseline="0" dirty="0" err="1" smtClean="0"/>
              <a:t>water</a:t>
            </a:r>
            <a:r>
              <a:rPr lang="de-DE" baseline="0" dirty="0" smtClean="0"/>
              <a:t> </a:t>
            </a:r>
            <a:r>
              <a:rPr lang="de-DE" baseline="0" dirty="0" err="1" smtClean="0"/>
              <a:t>masses</a:t>
            </a:r>
            <a:r>
              <a:rPr lang="de-DE" baseline="0" dirty="0" smtClean="0"/>
              <a:t>, global </a:t>
            </a:r>
            <a:r>
              <a:rPr lang="de-DE" baseline="0" dirty="0" err="1" smtClean="0"/>
              <a:t>warming</a:t>
            </a:r>
            <a:r>
              <a:rPr lang="de-DE" baseline="0" dirty="0" smtClean="0"/>
              <a:t> </a:t>
            </a:r>
            <a:r>
              <a:rPr lang="de-DE" baseline="0" dirty="0" err="1" smtClean="0"/>
              <a:t>or</a:t>
            </a:r>
            <a:r>
              <a:rPr lang="de-DE" baseline="0" dirty="0" smtClean="0"/>
              <a:t> </a:t>
            </a:r>
            <a:r>
              <a:rPr lang="de-DE" baseline="0" dirty="0" err="1" smtClean="0"/>
              <a:t>changes</a:t>
            </a:r>
            <a:r>
              <a:rPr lang="de-DE" baseline="0" dirty="0" smtClean="0"/>
              <a:t> in </a:t>
            </a:r>
            <a:r>
              <a:rPr lang="de-DE" baseline="0" dirty="0" err="1" smtClean="0"/>
              <a:t>the</a:t>
            </a:r>
            <a:r>
              <a:rPr lang="de-DE" baseline="0" dirty="0" smtClean="0"/>
              <a:t> </a:t>
            </a:r>
            <a:r>
              <a:rPr lang="de-DE" baseline="0" dirty="0" err="1" smtClean="0"/>
              <a:t>circulation</a:t>
            </a:r>
            <a:r>
              <a:rPr lang="de-DE" baseline="0" dirty="0" smtClean="0"/>
              <a:t> ? Kann man das so sagen? </a:t>
            </a:r>
            <a:r>
              <a:rPr lang="de-DE" baseline="0" dirty="0" err="1" smtClean="0"/>
              <a:t>Differences</a:t>
            </a:r>
            <a:r>
              <a:rPr lang="de-DE" baseline="0" dirty="0" smtClean="0"/>
              <a:t> in </a:t>
            </a:r>
            <a:r>
              <a:rPr lang="de-DE" baseline="0" dirty="0" err="1" smtClean="0"/>
              <a:t>salinity</a:t>
            </a:r>
            <a:r>
              <a:rPr lang="de-DE" baseline="0" dirty="0" smtClean="0"/>
              <a:t> </a:t>
            </a:r>
            <a:r>
              <a:rPr lang="de-DE" baseline="0" dirty="0" err="1" smtClean="0"/>
              <a:t>between</a:t>
            </a:r>
            <a:r>
              <a:rPr lang="de-DE" baseline="0" dirty="0" smtClean="0"/>
              <a:t> </a:t>
            </a:r>
            <a:r>
              <a:rPr lang="de-DE" baseline="0" dirty="0" err="1" smtClean="0"/>
              <a:t>the</a:t>
            </a:r>
            <a:r>
              <a:rPr lang="de-DE" baseline="0" dirty="0" smtClean="0"/>
              <a:t> </a:t>
            </a:r>
            <a:r>
              <a:rPr lang="de-DE" baseline="0" dirty="0" err="1" smtClean="0"/>
              <a:t>two</a:t>
            </a:r>
            <a:r>
              <a:rPr lang="de-DE" baseline="0" dirty="0" smtClean="0"/>
              <a:t> </a:t>
            </a:r>
            <a:r>
              <a:rPr lang="de-DE" baseline="0" dirty="0" err="1" smtClean="0"/>
              <a:t>observationsl</a:t>
            </a:r>
            <a:r>
              <a:rPr lang="de-DE" baseline="0" dirty="0" smtClean="0"/>
              <a:t> </a:t>
            </a:r>
            <a:r>
              <a:rPr lang="de-DE" baseline="0" dirty="0" err="1" smtClean="0"/>
              <a:t>periods</a:t>
            </a:r>
            <a:r>
              <a:rPr lang="de-DE" baseline="0" dirty="0" smtClean="0"/>
              <a:t> </a:t>
            </a:r>
            <a:r>
              <a:rPr lang="de-DE" baseline="0" dirty="0" err="1" smtClean="0"/>
              <a:t>are</a:t>
            </a:r>
            <a:r>
              <a:rPr lang="de-DE" baseline="0" dirty="0" smtClean="0"/>
              <a:t> </a:t>
            </a:r>
            <a:r>
              <a:rPr lang="de-DE" baseline="0" dirty="0" err="1" smtClean="0"/>
              <a:t>displayed</a:t>
            </a:r>
            <a:r>
              <a:rPr lang="de-DE" baseline="0" dirty="0" smtClean="0"/>
              <a:t> </a:t>
            </a:r>
            <a:r>
              <a:rPr lang="de-DE" baseline="0" dirty="0" err="1" smtClean="0"/>
              <a:t>here</a:t>
            </a:r>
            <a:r>
              <a:rPr lang="de-DE" baseline="0" dirty="0" smtClean="0"/>
              <a:t> in different </a:t>
            </a:r>
            <a:r>
              <a:rPr lang="de-DE" baseline="0" dirty="0" err="1" smtClean="0"/>
              <a:t>ways</a:t>
            </a:r>
            <a:r>
              <a:rPr lang="de-DE" baseline="0" dirty="0" smtClean="0"/>
              <a:t> </a:t>
            </a:r>
            <a:r>
              <a:rPr lang="de-DE" baseline="0" dirty="0" err="1" smtClean="0"/>
              <a:t>trying</a:t>
            </a:r>
            <a:r>
              <a:rPr lang="de-DE" baseline="0" dirty="0" smtClean="0"/>
              <a:t> </a:t>
            </a:r>
            <a:r>
              <a:rPr lang="de-DE" baseline="0" dirty="0" err="1" smtClean="0"/>
              <a:t>to</a:t>
            </a:r>
            <a:r>
              <a:rPr lang="de-DE" baseline="0" dirty="0" smtClean="0"/>
              <a:t> </a:t>
            </a:r>
            <a:r>
              <a:rPr lang="de-DE" baseline="0" dirty="0" err="1" smtClean="0"/>
              <a:t>entangle</a:t>
            </a:r>
            <a:r>
              <a:rPr lang="de-DE" baseline="0" dirty="0" smtClean="0"/>
              <a:t> </a:t>
            </a:r>
            <a:r>
              <a:rPr lang="de-DE" baseline="0" dirty="0" err="1" smtClean="0"/>
              <a:t>some</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causes</a:t>
            </a:r>
            <a:r>
              <a:rPr lang="de-DE" baseline="0" dirty="0" smtClean="0"/>
              <a:t> </a:t>
            </a:r>
            <a:r>
              <a:rPr lang="de-DE" baseline="0" dirty="0" err="1" smtClean="0"/>
              <a:t>for</a:t>
            </a:r>
            <a:r>
              <a:rPr lang="de-DE" baseline="0" dirty="0" smtClean="0"/>
              <a:t> </a:t>
            </a:r>
            <a:r>
              <a:rPr lang="de-DE" baseline="0" dirty="0" err="1" smtClean="0"/>
              <a:t>these</a:t>
            </a:r>
            <a:r>
              <a:rPr lang="de-DE" baseline="0" dirty="0" smtClean="0"/>
              <a:t> </a:t>
            </a:r>
            <a:r>
              <a:rPr lang="de-DE" baseline="0" dirty="0" err="1" smtClean="0"/>
              <a:t>changes</a:t>
            </a:r>
            <a:r>
              <a:rPr lang="de-DE" baseline="0" dirty="0" smtClean="0"/>
              <a:t>. On </a:t>
            </a:r>
            <a:r>
              <a:rPr lang="de-DE" baseline="0" dirty="0" err="1" smtClean="0"/>
              <a:t>the</a:t>
            </a:r>
            <a:r>
              <a:rPr lang="de-DE" baseline="0" dirty="0" smtClean="0"/>
              <a:t> </a:t>
            </a:r>
            <a:r>
              <a:rPr lang="de-DE" baseline="0" dirty="0" err="1" smtClean="0"/>
              <a:t>left</a:t>
            </a:r>
            <a:r>
              <a:rPr lang="de-DE" baseline="0" dirty="0" smtClean="0"/>
              <a:t> </a:t>
            </a:r>
            <a:r>
              <a:rPr lang="de-DE" baseline="0" dirty="0" err="1" smtClean="0"/>
              <a:t>hand</a:t>
            </a:r>
            <a:r>
              <a:rPr lang="de-DE" baseline="0" dirty="0" smtClean="0"/>
              <a:t> </a:t>
            </a:r>
            <a:r>
              <a:rPr lang="de-DE" baseline="0" dirty="0" err="1" smtClean="0"/>
              <a:t>side</a:t>
            </a:r>
            <a:r>
              <a:rPr lang="de-DE" baseline="0" dirty="0" smtClean="0"/>
              <a:t> </a:t>
            </a:r>
            <a:r>
              <a:rPr lang="de-DE" baseline="0" dirty="0" err="1" smtClean="0"/>
              <a:t>we</a:t>
            </a:r>
            <a:r>
              <a:rPr lang="de-DE" baseline="0" dirty="0" smtClean="0"/>
              <a:t> </a:t>
            </a:r>
            <a:r>
              <a:rPr lang="de-DE" baseline="0" dirty="0" err="1" smtClean="0"/>
              <a:t>see</a:t>
            </a:r>
            <a:r>
              <a:rPr lang="de-DE" baseline="0" dirty="0" smtClean="0"/>
              <a:t> </a:t>
            </a:r>
            <a:r>
              <a:rPr lang="de-DE" baseline="0" dirty="0" err="1" smtClean="0"/>
              <a:t>the</a:t>
            </a:r>
            <a:r>
              <a:rPr lang="de-DE" baseline="0" dirty="0" smtClean="0"/>
              <a:t> </a:t>
            </a:r>
            <a:r>
              <a:rPr lang="de-DE" baseline="0" dirty="0" err="1" smtClean="0"/>
              <a:t>differences</a:t>
            </a:r>
            <a:r>
              <a:rPr lang="de-DE" baseline="0" dirty="0" smtClean="0"/>
              <a:t> in </a:t>
            </a:r>
            <a:r>
              <a:rPr lang="de-DE" baseline="0" dirty="0" err="1" smtClean="0"/>
              <a:t>salinity</a:t>
            </a:r>
            <a:r>
              <a:rPr lang="de-DE" baseline="0" dirty="0" smtClean="0"/>
              <a:t> on </a:t>
            </a:r>
            <a:r>
              <a:rPr lang="de-DE" baseline="0" dirty="0" err="1" smtClean="0"/>
              <a:t>pressure</a:t>
            </a:r>
            <a:r>
              <a:rPr lang="de-DE" baseline="0" dirty="0" smtClean="0"/>
              <a:t> </a:t>
            </a:r>
            <a:r>
              <a:rPr lang="de-DE" baseline="0" dirty="0" err="1" smtClean="0"/>
              <a:t>surfaces</a:t>
            </a:r>
            <a:r>
              <a:rPr lang="de-DE" baseline="0" dirty="0" smtClean="0"/>
              <a:t>. This </a:t>
            </a:r>
            <a:r>
              <a:rPr lang="de-DE" baseline="0" dirty="0" err="1" smtClean="0"/>
              <a:t>tells</a:t>
            </a:r>
            <a:r>
              <a:rPr lang="de-DE" baseline="0" dirty="0" smtClean="0"/>
              <a:t> </a:t>
            </a:r>
            <a:r>
              <a:rPr lang="de-DE" baseline="0" dirty="0" err="1" smtClean="0"/>
              <a:t>us</a:t>
            </a:r>
            <a:r>
              <a:rPr lang="de-DE" baseline="0" dirty="0" smtClean="0"/>
              <a:t> </a:t>
            </a:r>
            <a:r>
              <a:rPr lang="de-DE" baseline="0" dirty="0" err="1" smtClean="0"/>
              <a:t>that</a:t>
            </a:r>
            <a:r>
              <a:rPr lang="de-DE" baseline="0" dirty="0" smtClean="0"/>
              <a:t> </a:t>
            </a:r>
            <a:r>
              <a:rPr lang="de-DE" baseline="0" dirty="0" err="1" smtClean="0"/>
              <a:t>within</a:t>
            </a:r>
            <a:r>
              <a:rPr lang="de-DE" baseline="0" dirty="0" smtClean="0"/>
              <a:t> </a:t>
            </a:r>
            <a:r>
              <a:rPr lang="de-DE" baseline="0" dirty="0" err="1" smtClean="0"/>
              <a:t>the</a:t>
            </a:r>
            <a:r>
              <a:rPr lang="de-DE" baseline="0" dirty="0" smtClean="0"/>
              <a:t> </a:t>
            </a:r>
            <a:r>
              <a:rPr lang="de-DE" baseline="0" dirty="0" err="1" smtClean="0"/>
              <a:t>core</a:t>
            </a:r>
            <a:r>
              <a:rPr lang="de-DE" baseline="0" dirty="0" smtClean="0"/>
              <a:t> NBUC </a:t>
            </a:r>
            <a:r>
              <a:rPr lang="de-DE" baseline="0" dirty="0" err="1" smtClean="0"/>
              <a:t>region</a:t>
            </a:r>
            <a:r>
              <a:rPr lang="de-DE" baseline="0" dirty="0" smtClean="0"/>
              <a:t> (100-600m) a </a:t>
            </a:r>
            <a:r>
              <a:rPr lang="de-DE" baseline="0" dirty="0" err="1" smtClean="0"/>
              <a:t>freshening</a:t>
            </a:r>
            <a:r>
              <a:rPr lang="de-DE" baseline="0" dirty="0" smtClean="0"/>
              <a:t> </a:t>
            </a:r>
            <a:r>
              <a:rPr lang="de-DE" baseline="0" dirty="0" err="1" smtClean="0"/>
              <a:t>has</a:t>
            </a:r>
            <a:r>
              <a:rPr lang="de-DE" baseline="0" dirty="0" smtClean="0"/>
              <a:t> </a:t>
            </a:r>
            <a:r>
              <a:rPr lang="de-DE" baseline="0" dirty="0" err="1" smtClean="0"/>
              <a:t>occurred</a:t>
            </a:r>
            <a:r>
              <a:rPr lang="de-DE" baseline="0" dirty="0" smtClean="0"/>
              <a:t>. This </a:t>
            </a:r>
            <a:r>
              <a:rPr lang="de-DE" baseline="0" dirty="0" err="1" smtClean="0"/>
              <a:t>freshening</a:t>
            </a:r>
            <a:r>
              <a:rPr lang="de-DE" baseline="0" dirty="0" smtClean="0"/>
              <a:t> on </a:t>
            </a:r>
            <a:r>
              <a:rPr lang="de-DE" baseline="0" dirty="0" err="1" smtClean="0"/>
              <a:t>pressure</a:t>
            </a:r>
            <a:r>
              <a:rPr lang="de-DE" baseline="0" dirty="0" smtClean="0"/>
              <a:t> </a:t>
            </a:r>
            <a:r>
              <a:rPr lang="de-DE" baseline="0" dirty="0" err="1" smtClean="0"/>
              <a:t>surfaces</a:t>
            </a:r>
            <a:r>
              <a:rPr lang="de-DE" baseline="0" dirty="0" smtClean="0"/>
              <a:t> </a:t>
            </a:r>
            <a:r>
              <a:rPr lang="de-DE" baseline="0" dirty="0" err="1" smtClean="0"/>
              <a:t>is</a:t>
            </a:r>
            <a:r>
              <a:rPr lang="de-DE" baseline="0" dirty="0" smtClean="0"/>
              <a:t> due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combined</a:t>
            </a:r>
            <a:r>
              <a:rPr lang="de-DE" baseline="0" dirty="0" smtClean="0"/>
              <a:t> </a:t>
            </a:r>
            <a:r>
              <a:rPr lang="de-DE" baseline="0" dirty="0" err="1" smtClean="0"/>
              <a:t>effect</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heave</a:t>
            </a:r>
            <a:r>
              <a:rPr lang="de-DE" baseline="0" dirty="0" smtClean="0"/>
              <a:t> </a:t>
            </a:r>
            <a:r>
              <a:rPr lang="de-DE" baseline="0" dirty="0" err="1" smtClean="0"/>
              <a:t>of</a:t>
            </a:r>
            <a:r>
              <a:rPr lang="de-DE" baseline="0" dirty="0" smtClean="0"/>
              <a:t> isopycnals, </a:t>
            </a:r>
            <a:r>
              <a:rPr lang="de-DE" baseline="0" dirty="0" err="1" smtClean="0"/>
              <a:t>which</a:t>
            </a:r>
            <a:r>
              <a:rPr lang="de-DE" baseline="0" dirty="0" smtClean="0"/>
              <a:t> </a:t>
            </a:r>
            <a:r>
              <a:rPr lang="de-DE" baseline="0" dirty="0" err="1" smtClean="0"/>
              <a:t>is</a:t>
            </a:r>
            <a:r>
              <a:rPr lang="de-DE" baseline="0" dirty="0" smtClean="0"/>
              <a:t> </a:t>
            </a:r>
            <a:r>
              <a:rPr lang="de-DE" baseline="0" dirty="0" err="1" smtClean="0"/>
              <a:t>shown</a:t>
            </a:r>
            <a:r>
              <a:rPr lang="de-DE" baseline="0" dirty="0" smtClean="0"/>
              <a:t> </a:t>
            </a:r>
            <a:r>
              <a:rPr lang="de-DE" baseline="0" dirty="0" err="1" smtClean="0"/>
              <a:t>here</a:t>
            </a:r>
            <a:r>
              <a:rPr lang="de-DE" baseline="0" dirty="0" smtClean="0"/>
              <a:t> in </a:t>
            </a:r>
            <a:r>
              <a:rPr lang="de-DE" baseline="0" dirty="0" err="1" smtClean="0"/>
              <a:t>the</a:t>
            </a:r>
            <a:r>
              <a:rPr lang="de-DE" baseline="0" dirty="0" smtClean="0"/>
              <a:t> </a:t>
            </a:r>
            <a:r>
              <a:rPr lang="de-DE" baseline="0" dirty="0" err="1" smtClean="0"/>
              <a:t>middle</a:t>
            </a:r>
            <a:r>
              <a:rPr lang="de-DE" baseline="0" dirty="0" smtClean="0"/>
              <a:t> </a:t>
            </a:r>
            <a:r>
              <a:rPr lang="de-DE" baseline="0" dirty="0" err="1" smtClean="0"/>
              <a:t>panel</a:t>
            </a:r>
            <a:r>
              <a:rPr lang="de-DE" baseline="0" dirty="0" smtClean="0"/>
              <a:t> </a:t>
            </a:r>
            <a:r>
              <a:rPr lang="de-DE" baseline="0" dirty="0" err="1" smtClean="0"/>
              <a:t>and</a:t>
            </a:r>
            <a:r>
              <a:rPr lang="de-DE" baseline="0" dirty="0" smtClean="0"/>
              <a:t> </a:t>
            </a:r>
            <a:r>
              <a:rPr lang="de-DE" baseline="0" dirty="0" err="1" smtClean="0"/>
              <a:t>displays</a:t>
            </a:r>
            <a:r>
              <a:rPr lang="de-DE" baseline="0" dirty="0" smtClean="0"/>
              <a:t> </a:t>
            </a:r>
            <a:r>
              <a:rPr lang="de-DE" baseline="0" dirty="0" err="1" smtClean="0"/>
              <a:t>even</a:t>
            </a:r>
            <a:r>
              <a:rPr lang="de-DE" baseline="0" dirty="0" smtClean="0"/>
              <a:t> </a:t>
            </a:r>
            <a:r>
              <a:rPr lang="de-DE" baseline="0" dirty="0" err="1" smtClean="0"/>
              <a:t>stronger</a:t>
            </a:r>
            <a:r>
              <a:rPr lang="de-DE" baseline="0" dirty="0" smtClean="0"/>
              <a:t> </a:t>
            </a:r>
            <a:r>
              <a:rPr lang="de-DE" baseline="0" dirty="0" err="1" smtClean="0"/>
              <a:t>freshening</a:t>
            </a:r>
            <a:r>
              <a:rPr lang="de-DE" baseline="0" dirty="0" smtClean="0"/>
              <a:t> </a:t>
            </a:r>
            <a:r>
              <a:rPr lang="de-DE" baseline="0" dirty="0" err="1" smtClean="0"/>
              <a:t>than</a:t>
            </a:r>
            <a:r>
              <a:rPr lang="de-DE" baseline="0" dirty="0" smtClean="0"/>
              <a:t> </a:t>
            </a:r>
            <a:r>
              <a:rPr lang="de-DE" baseline="0" dirty="0" err="1" smtClean="0"/>
              <a:t>is</a:t>
            </a:r>
            <a:r>
              <a:rPr lang="de-DE" baseline="0" dirty="0" smtClean="0"/>
              <a:t> </a:t>
            </a:r>
            <a:r>
              <a:rPr lang="de-DE" baseline="0" dirty="0" err="1" smtClean="0"/>
              <a:t>observed</a:t>
            </a:r>
            <a:r>
              <a:rPr lang="de-DE" baseline="0" dirty="0" smtClean="0"/>
              <a:t> in </a:t>
            </a:r>
            <a:r>
              <a:rPr lang="de-DE" baseline="0" dirty="0" err="1" smtClean="0"/>
              <a:t>pressure</a:t>
            </a:r>
            <a:r>
              <a:rPr lang="de-DE" baseline="0" dirty="0" smtClean="0"/>
              <a:t> </a:t>
            </a:r>
            <a:r>
              <a:rPr lang="de-DE" baseline="0" dirty="0" err="1" smtClean="0"/>
              <a:t>surfaces</a:t>
            </a:r>
            <a:r>
              <a:rPr lang="de-DE" baseline="0" dirty="0" smtClean="0"/>
              <a:t>, This </a:t>
            </a:r>
            <a:r>
              <a:rPr lang="de-DE" baseline="0" dirty="0" err="1" smtClean="0"/>
              <a:t>is</a:t>
            </a:r>
            <a:r>
              <a:rPr lang="de-DE" baseline="0" dirty="0" smtClean="0"/>
              <a:t> </a:t>
            </a:r>
            <a:r>
              <a:rPr lang="de-DE" baseline="0" dirty="0" err="1" smtClean="0"/>
              <a:t>partly</a:t>
            </a:r>
            <a:r>
              <a:rPr lang="de-DE" baseline="0" dirty="0" smtClean="0"/>
              <a:t> </a:t>
            </a:r>
            <a:r>
              <a:rPr lang="de-DE" baseline="0" dirty="0" err="1" smtClean="0"/>
              <a:t>compensated</a:t>
            </a:r>
            <a:r>
              <a:rPr lang="de-DE" baseline="0" dirty="0" smtClean="0"/>
              <a:t> </a:t>
            </a:r>
            <a:r>
              <a:rPr lang="de-DE" baseline="0" dirty="0" err="1" smtClean="0"/>
              <a:t>by</a:t>
            </a:r>
            <a:r>
              <a:rPr lang="de-DE" baseline="0" dirty="0" smtClean="0"/>
              <a:t> </a:t>
            </a:r>
            <a:r>
              <a:rPr lang="de-DE" baseline="0" dirty="0" err="1" smtClean="0"/>
              <a:t>the</a:t>
            </a:r>
            <a:r>
              <a:rPr lang="de-DE" baseline="0" dirty="0" smtClean="0"/>
              <a:t> </a:t>
            </a:r>
            <a:r>
              <a:rPr lang="de-DE" baseline="0" dirty="0" err="1" smtClean="0"/>
              <a:t>salinity</a:t>
            </a:r>
            <a:r>
              <a:rPr lang="de-DE" baseline="0" dirty="0" smtClean="0"/>
              <a:t> </a:t>
            </a:r>
            <a:r>
              <a:rPr lang="de-DE" baseline="0" dirty="0" err="1" smtClean="0"/>
              <a:t>changes</a:t>
            </a:r>
            <a:r>
              <a:rPr lang="de-DE" baseline="0" dirty="0" smtClean="0"/>
              <a:t> </a:t>
            </a:r>
            <a:r>
              <a:rPr lang="de-DE" baseline="0" dirty="0" err="1" smtClean="0"/>
              <a:t>density</a:t>
            </a:r>
            <a:r>
              <a:rPr lang="de-DE" baseline="0" dirty="0" smtClean="0"/>
              <a:t> </a:t>
            </a:r>
            <a:r>
              <a:rPr lang="de-DE" baseline="0" dirty="0" err="1" smtClean="0"/>
              <a:t>surfaces</a:t>
            </a:r>
            <a:r>
              <a:rPr lang="de-DE" baseline="0" dirty="0" smtClean="0"/>
              <a:t>, </a:t>
            </a:r>
            <a:r>
              <a:rPr lang="de-DE" baseline="0" dirty="0" err="1" smtClean="0"/>
              <a:t>which</a:t>
            </a:r>
            <a:r>
              <a:rPr lang="de-DE" baseline="0" dirty="0" smtClean="0"/>
              <a:t> </a:t>
            </a:r>
            <a:r>
              <a:rPr lang="de-DE" baseline="0" dirty="0" err="1" smtClean="0"/>
              <a:t>are</a:t>
            </a:r>
            <a:r>
              <a:rPr lang="de-DE" baseline="0" dirty="0" smtClean="0"/>
              <a:t> </a:t>
            </a:r>
            <a:r>
              <a:rPr lang="de-DE" baseline="0" dirty="0" err="1" smtClean="0"/>
              <a:t>shown</a:t>
            </a:r>
            <a:r>
              <a:rPr lang="de-DE" baseline="0" dirty="0" smtClean="0"/>
              <a:t> on </a:t>
            </a:r>
            <a:r>
              <a:rPr lang="de-DE" baseline="0" dirty="0" err="1" smtClean="0"/>
              <a:t>the</a:t>
            </a:r>
            <a:r>
              <a:rPr lang="de-DE" baseline="0" dirty="0" smtClean="0"/>
              <a:t> </a:t>
            </a:r>
            <a:r>
              <a:rPr lang="de-DE" baseline="0" dirty="0" err="1" smtClean="0"/>
              <a:t>right</a:t>
            </a:r>
            <a:r>
              <a:rPr lang="de-DE" baseline="0" dirty="0" smtClean="0"/>
              <a:t>, </a:t>
            </a:r>
            <a:r>
              <a:rPr lang="de-DE" baseline="0" dirty="0" err="1" smtClean="0"/>
              <a:t>which</a:t>
            </a:r>
            <a:r>
              <a:rPr lang="de-DE" baseline="0" dirty="0" smtClean="0"/>
              <a:t> </a:t>
            </a:r>
            <a:r>
              <a:rPr lang="de-DE" baseline="0" dirty="0" err="1" smtClean="0"/>
              <a:t>refects</a:t>
            </a:r>
            <a:r>
              <a:rPr lang="de-DE" baseline="0" dirty="0" smtClean="0"/>
              <a:t> </a:t>
            </a:r>
            <a:r>
              <a:rPr lang="de-DE" baseline="0" dirty="0" err="1" smtClean="0"/>
              <a:t>actual</a:t>
            </a:r>
            <a:r>
              <a:rPr lang="de-DE" baseline="0" dirty="0" smtClean="0"/>
              <a:t> </a:t>
            </a:r>
            <a:r>
              <a:rPr lang="de-DE" baseline="0" dirty="0" err="1" smtClean="0"/>
              <a:t>changes</a:t>
            </a:r>
            <a:r>
              <a:rPr lang="de-DE" baseline="0" dirty="0" smtClean="0"/>
              <a:t> in </a:t>
            </a:r>
            <a:r>
              <a:rPr lang="de-DE" baseline="0" dirty="0" err="1" smtClean="0"/>
              <a:t>water</a:t>
            </a:r>
            <a:r>
              <a:rPr lang="de-DE" baseline="0" dirty="0" smtClean="0"/>
              <a:t> </a:t>
            </a:r>
            <a:r>
              <a:rPr lang="de-DE" baseline="0" dirty="0" err="1" smtClean="0"/>
              <a:t>mass</a:t>
            </a:r>
            <a:r>
              <a:rPr lang="de-DE" baseline="0" dirty="0" smtClean="0"/>
              <a:t> </a:t>
            </a:r>
            <a:r>
              <a:rPr lang="de-DE" baseline="0" dirty="0" err="1" smtClean="0"/>
              <a:t>properties</a:t>
            </a:r>
            <a:r>
              <a:rPr lang="de-DE" baseline="0" dirty="0" smtClean="0"/>
              <a:t>. The </a:t>
            </a:r>
            <a:r>
              <a:rPr lang="de-DE" baseline="0" dirty="0" err="1" smtClean="0"/>
              <a:t>freshening</a:t>
            </a:r>
            <a:r>
              <a:rPr lang="de-DE" baseline="0" dirty="0" smtClean="0"/>
              <a:t> due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heave</a:t>
            </a:r>
            <a:r>
              <a:rPr lang="de-DE" baseline="0" dirty="0" smtClean="0"/>
              <a:t> </a:t>
            </a:r>
            <a:r>
              <a:rPr lang="de-DE" baseline="0" dirty="0" err="1" smtClean="0"/>
              <a:t>of</a:t>
            </a:r>
            <a:r>
              <a:rPr lang="de-DE" baseline="0" dirty="0" smtClean="0"/>
              <a:t> </a:t>
            </a:r>
            <a:r>
              <a:rPr lang="de-DE" baseline="0" dirty="0" err="1" smtClean="0"/>
              <a:t>isopynal</a:t>
            </a:r>
            <a:r>
              <a:rPr lang="de-DE" baseline="0" dirty="0" smtClean="0"/>
              <a:t> </a:t>
            </a:r>
            <a:r>
              <a:rPr lang="de-DE" baseline="0" dirty="0" err="1" smtClean="0"/>
              <a:t>is</a:t>
            </a:r>
            <a:r>
              <a:rPr lang="de-DE" baseline="0" dirty="0" smtClean="0"/>
              <a:t> </a:t>
            </a:r>
            <a:r>
              <a:rPr lang="de-DE" baseline="0" dirty="0" err="1" smtClean="0"/>
              <a:t>masked</a:t>
            </a:r>
            <a:r>
              <a:rPr lang="de-DE" baseline="0" dirty="0" smtClean="0"/>
              <a:t> </a:t>
            </a:r>
            <a:r>
              <a:rPr lang="de-DE" baseline="0" dirty="0" err="1" smtClean="0"/>
              <a:t>by</a:t>
            </a:r>
            <a:r>
              <a:rPr lang="de-DE" baseline="0" dirty="0" smtClean="0"/>
              <a:t> an </a:t>
            </a:r>
            <a:r>
              <a:rPr lang="de-DE" baseline="0" dirty="0" err="1" smtClean="0"/>
              <a:t>increase</a:t>
            </a:r>
            <a:r>
              <a:rPr lang="de-DE" baseline="0" dirty="0" smtClean="0"/>
              <a:t> </a:t>
            </a:r>
            <a:r>
              <a:rPr lang="de-DE" baseline="0" dirty="0" err="1" smtClean="0"/>
              <a:t>of</a:t>
            </a:r>
            <a:r>
              <a:rPr lang="de-DE" baseline="0" dirty="0" smtClean="0"/>
              <a:t> </a:t>
            </a:r>
            <a:r>
              <a:rPr lang="de-DE" baseline="0" dirty="0" err="1" smtClean="0"/>
              <a:t>salinty</a:t>
            </a:r>
            <a:r>
              <a:rPr lang="de-DE" baseline="0" dirty="0" smtClean="0"/>
              <a:t> on </a:t>
            </a:r>
            <a:r>
              <a:rPr lang="de-DE" baseline="0" dirty="0" err="1" smtClean="0"/>
              <a:t>density</a:t>
            </a:r>
            <a:r>
              <a:rPr lang="de-DE" baseline="0" dirty="0" smtClean="0"/>
              <a:t> </a:t>
            </a:r>
            <a:r>
              <a:rPr lang="de-DE" baseline="0" dirty="0" err="1" smtClean="0"/>
              <a:t>surfaces</a:t>
            </a:r>
            <a:r>
              <a:rPr lang="de-DE" baseline="0" dirty="0" smtClean="0"/>
              <a:t>. </a:t>
            </a:r>
            <a:r>
              <a:rPr lang="de-DE" baseline="0" dirty="0" err="1" smtClean="0"/>
              <a:t>If</a:t>
            </a:r>
            <a:r>
              <a:rPr lang="de-DE" baseline="0" dirty="0" smtClean="0"/>
              <a:t> </a:t>
            </a:r>
            <a:r>
              <a:rPr lang="de-DE" baseline="0" dirty="0" err="1" smtClean="0"/>
              <a:t>we</a:t>
            </a:r>
            <a:r>
              <a:rPr lang="de-DE" baseline="0" dirty="0" smtClean="0"/>
              <a:t> </a:t>
            </a:r>
            <a:r>
              <a:rPr lang="de-DE" baseline="0" dirty="0" err="1" smtClean="0"/>
              <a:t>calculate</a:t>
            </a:r>
            <a:r>
              <a:rPr lang="de-DE" baseline="0" dirty="0" smtClean="0"/>
              <a:t> </a:t>
            </a:r>
            <a:r>
              <a:rPr lang="de-DE" baseline="0" dirty="0" err="1" smtClean="0"/>
              <a:t>the</a:t>
            </a:r>
            <a:r>
              <a:rPr lang="de-DE" baseline="0" dirty="0" smtClean="0"/>
              <a:t> </a:t>
            </a:r>
            <a:r>
              <a:rPr lang="de-DE" baseline="0" dirty="0" err="1" smtClean="0"/>
              <a:t>average</a:t>
            </a:r>
            <a:r>
              <a:rPr lang="de-DE" baseline="0" dirty="0" smtClean="0"/>
              <a:t> </a:t>
            </a:r>
            <a:r>
              <a:rPr lang="de-DE" baseline="0" dirty="0" err="1" smtClean="0"/>
              <a:t>salinity</a:t>
            </a:r>
            <a:r>
              <a:rPr lang="de-DE" baseline="0" dirty="0" smtClean="0"/>
              <a:t> </a:t>
            </a:r>
            <a:r>
              <a:rPr lang="de-DE" baseline="0" dirty="0" err="1" smtClean="0"/>
              <a:t>increase</a:t>
            </a:r>
            <a:r>
              <a:rPr lang="de-DE" baseline="0" dirty="0" smtClean="0"/>
              <a:t> </a:t>
            </a:r>
            <a:r>
              <a:rPr lang="de-DE" baseline="0" dirty="0" err="1" smtClean="0"/>
              <a:t>over</a:t>
            </a:r>
            <a:r>
              <a:rPr lang="de-DE" baseline="0" dirty="0" smtClean="0"/>
              <a:t> </a:t>
            </a:r>
            <a:r>
              <a:rPr lang="de-DE" baseline="0" dirty="0" err="1" smtClean="0"/>
              <a:t>the</a:t>
            </a:r>
            <a:r>
              <a:rPr lang="de-DE" baseline="0" dirty="0" smtClean="0"/>
              <a:t> NBUC </a:t>
            </a:r>
            <a:r>
              <a:rPr lang="de-DE" baseline="0" dirty="0" err="1" smtClean="0"/>
              <a:t>core</a:t>
            </a:r>
            <a:r>
              <a:rPr lang="de-DE" baseline="0" dirty="0" smtClean="0"/>
              <a:t> </a:t>
            </a:r>
            <a:r>
              <a:rPr lang="de-DE" baseline="0" dirty="0" err="1" smtClean="0"/>
              <a:t>depth</a:t>
            </a:r>
            <a:r>
              <a:rPr lang="de-DE" baseline="0" dirty="0" smtClean="0"/>
              <a:t> </a:t>
            </a:r>
            <a:r>
              <a:rPr lang="de-DE" baseline="0" dirty="0" err="1" smtClean="0"/>
              <a:t>over</a:t>
            </a:r>
            <a:r>
              <a:rPr lang="de-DE" baseline="0" dirty="0" smtClean="0"/>
              <a:t> </a:t>
            </a:r>
            <a:r>
              <a:rPr lang="de-DE" baseline="0" dirty="0" err="1" smtClean="0"/>
              <a:t>the</a:t>
            </a:r>
            <a:r>
              <a:rPr lang="de-DE" baseline="0" dirty="0" smtClean="0"/>
              <a:t> </a:t>
            </a:r>
            <a:r>
              <a:rPr lang="de-DE" baseline="0" dirty="0" err="1" smtClean="0"/>
              <a:t>entire</a:t>
            </a:r>
            <a:r>
              <a:rPr lang="de-DE" baseline="0" dirty="0" smtClean="0"/>
              <a:t> </a:t>
            </a:r>
            <a:r>
              <a:rPr lang="de-DE" baseline="0" dirty="0" err="1" smtClean="0"/>
              <a:t>section</a:t>
            </a:r>
            <a:r>
              <a:rPr lang="de-DE" baseline="0" dirty="0" smtClean="0"/>
              <a:t> , </a:t>
            </a:r>
            <a:r>
              <a:rPr lang="de-DE" baseline="0" dirty="0" err="1" smtClean="0"/>
              <a:t>we</a:t>
            </a:r>
            <a:r>
              <a:rPr lang="de-DE" baseline="0" dirty="0" smtClean="0"/>
              <a:t> </a:t>
            </a:r>
            <a:r>
              <a:rPr lang="de-DE" baseline="0" dirty="0" err="1" smtClean="0"/>
              <a:t>get</a:t>
            </a:r>
            <a:r>
              <a:rPr lang="de-DE" baseline="0" dirty="0" smtClean="0"/>
              <a:t> a </a:t>
            </a:r>
            <a:r>
              <a:rPr lang="de-DE" baseline="0" dirty="0" err="1" smtClean="0"/>
              <a:t>salinity</a:t>
            </a:r>
            <a:r>
              <a:rPr lang="de-DE" baseline="0" dirty="0" smtClean="0"/>
              <a:t> </a:t>
            </a:r>
            <a:r>
              <a:rPr lang="de-DE" baseline="0" dirty="0" err="1" smtClean="0"/>
              <a:t>increase</a:t>
            </a:r>
            <a:r>
              <a:rPr lang="de-DE" baseline="0" dirty="0" smtClean="0"/>
              <a:t> </a:t>
            </a:r>
            <a:r>
              <a:rPr lang="de-DE" baseline="0" dirty="0" err="1" smtClean="0"/>
              <a:t>of</a:t>
            </a:r>
            <a:r>
              <a:rPr lang="de-DE" baseline="0" dirty="0" smtClean="0"/>
              <a:t> 0.024 </a:t>
            </a:r>
            <a:r>
              <a:rPr lang="de-DE" baseline="0" dirty="0" err="1" smtClean="0"/>
              <a:t>psu</a:t>
            </a:r>
            <a:r>
              <a:rPr lang="de-DE" baseline="0" dirty="0" smtClean="0"/>
              <a:t> / </a:t>
            </a:r>
            <a:r>
              <a:rPr lang="de-DE" baseline="0" dirty="0" err="1" smtClean="0"/>
              <a:t>decade</a:t>
            </a:r>
            <a:r>
              <a:rPr lang="de-DE" baseline="0" dirty="0" smtClean="0"/>
              <a:t>. </a:t>
            </a:r>
            <a:r>
              <a:rPr lang="de-DE" baseline="0" dirty="0" err="1" smtClean="0"/>
              <a:t>Recalling</a:t>
            </a:r>
            <a:r>
              <a:rPr lang="de-DE" baseline="0" dirty="0" smtClean="0"/>
              <a:t> </a:t>
            </a:r>
            <a:r>
              <a:rPr lang="de-DE" baseline="0" dirty="0" err="1" smtClean="0"/>
              <a:t>the</a:t>
            </a:r>
            <a:r>
              <a:rPr lang="de-DE" baseline="0" dirty="0" smtClean="0"/>
              <a:t> </a:t>
            </a:r>
            <a:r>
              <a:rPr lang="de-DE" baseline="0" dirty="0" err="1" smtClean="0"/>
              <a:t>study</a:t>
            </a:r>
            <a:r>
              <a:rPr lang="de-DE" baseline="0" dirty="0" smtClean="0"/>
              <a:t> </a:t>
            </a:r>
            <a:r>
              <a:rPr lang="de-DE" baseline="0" dirty="0" err="1" smtClean="0"/>
              <a:t>of</a:t>
            </a:r>
            <a:r>
              <a:rPr lang="de-DE" baseline="0" dirty="0" smtClean="0"/>
              <a:t> </a:t>
            </a:r>
            <a:r>
              <a:rPr lang="de-DE" baseline="0" dirty="0" err="1" smtClean="0"/>
              <a:t>Biastoch</a:t>
            </a:r>
            <a:r>
              <a:rPr lang="de-DE" baseline="0" dirty="0" smtClean="0"/>
              <a:t>, </a:t>
            </a:r>
            <a:r>
              <a:rPr lang="de-DE" baseline="0" dirty="0" err="1" smtClean="0"/>
              <a:t>where</a:t>
            </a:r>
            <a:r>
              <a:rPr lang="de-DE" baseline="0" dirty="0" smtClean="0"/>
              <a:t> </a:t>
            </a:r>
            <a:r>
              <a:rPr lang="de-DE" baseline="0" dirty="0" err="1" smtClean="0"/>
              <a:t>they</a:t>
            </a:r>
            <a:r>
              <a:rPr lang="de-DE" baseline="0" dirty="0" smtClean="0"/>
              <a:t> </a:t>
            </a:r>
            <a:r>
              <a:rPr lang="de-DE" baseline="0" dirty="0" err="1" smtClean="0"/>
              <a:t>claim</a:t>
            </a:r>
            <a:r>
              <a:rPr lang="de-DE" baseline="0" dirty="0" smtClean="0"/>
              <a:t> </a:t>
            </a:r>
            <a:r>
              <a:rPr lang="de-DE" baseline="0" dirty="0" err="1" smtClean="0"/>
              <a:t>that</a:t>
            </a:r>
            <a:r>
              <a:rPr lang="de-DE" baseline="0" dirty="0" smtClean="0"/>
              <a:t> </a:t>
            </a:r>
            <a:r>
              <a:rPr lang="de-DE" baseline="0" dirty="0" err="1" smtClean="0"/>
              <a:t>the</a:t>
            </a:r>
            <a:r>
              <a:rPr lang="de-DE" baseline="0" dirty="0" smtClean="0"/>
              <a:t> </a:t>
            </a:r>
            <a:r>
              <a:rPr lang="de-DE" baseline="0" dirty="0" err="1" smtClean="0"/>
              <a:t>Agulhas</a:t>
            </a:r>
            <a:r>
              <a:rPr lang="de-DE" baseline="0" dirty="0" smtClean="0"/>
              <a:t> </a:t>
            </a:r>
            <a:r>
              <a:rPr lang="de-DE" baseline="0" dirty="0" err="1" smtClean="0"/>
              <a:t>leakage</a:t>
            </a:r>
            <a:r>
              <a:rPr lang="de-DE" baseline="0" dirty="0" smtClean="0"/>
              <a:t> </a:t>
            </a:r>
            <a:r>
              <a:rPr lang="de-DE" baseline="0" dirty="0" err="1" smtClean="0"/>
              <a:t>has</a:t>
            </a:r>
            <a:r>
              <a:rPr lang="de-DE" baseline="0" dirty="0" smtClean="0"/>
              <a:t> </a:t>
            </a:r>
            <a:r>
              <a:rPr lang="de-DE" baseline="0" dirty="0" err="1" smtClean="0"/>
              <a:t>increased</a:t>
            </a:r>
            <a:r>
              <a:rPr lang="de-DE" baseline="0" dirty="0" smtClean="0"/>
              <a:t> </a:t>
            </a:r>
            <a:r>
              <a:rPr lang="de-DE" baseline="0" dirty="0" err="1" smtClean="0"/>
              <a:t>and</a:t>
            </a:r>
            <a:r>
              <a:rPr lang="de-DE" baseline="0" dirty="0" smtClean="0"/>
              <a:t> </a:t>
            </a:r>
            <a:r>
              <a:rPr lang="de-DE" baseline="0" dirty="0" err="1" smtClean="0"/>
              <a:t>that</a:t>
            </a:r>
            <a:r>
              <a:rPr lang="de-DE" baseline="0" dirty="0" smtClean="0"/>
              <a:t> </a:t>
            </a:r>
            <a:r>
              <a:rPr lang="de-DE" baseline="0" dirty="0" err="1" smtClean="0"/>
              <a:t>this</a:t>
            </a:r>
            <a:r>
              <a:rPr lang="de-DE" baseline="0" dirty="0" smtClean="0"/>
              <a:t> </a:t>
            </a:r>
            <a:r>
              <a:rPr lang="de-DE" baseline="0" dirty="0" err="1" smtClean="0"/>
              <a:t>is</a:t>
            </a:r>
            <a:r>
              <a:rPr lang="de-DE" baseline="0" dirty="0" smtClean="0"/>
              <a:t> </a:t>
            </a:r>
            <a:r>
              <a:rPr lang="de-DE" baseline="0" dirty="0" err="1" smtClean="0"/>
              <a:t>mirrowed</a:t>
            </a:r>
            <a:r>
              <a:rPr lang="de-DE" baseline="0" dirty="0" smtClean="0"/>
              <a:t> in </a:t>
            </a:r>
            <a:r>
              <a:rPr lang="de-DE" baseline="0" dirty="0" err="1" smtClean="0"/>
              <a:t>the</a:t>
            </a:r>
            <a:r>
              <a:rPr lang="de-DE" baseline="0" dirty="0" smtClean="0"/>
              <a:t> </a:t>
            </a:r>
            <a:r>
              <a:rPr lang="de-DE" baseline="0" dirty="0" err="1" smtClean="0"/>
              <a:t>salinity</a:t>
            </a:r>
            <a:r>
              <a:rPr lang="de-DE" baseline="0" dirty="0" smtClean="0"/>
              <a:t> </a:t>
            </a:r>
            <a:r>
              <a:rPr lang="de-DE" baseline="0" dirty="0" err="1" smtClean="0"/>
              <a:t>trend</a:t>
            </a:r>
            <a:r>
              <a:rPr lang="de-DE" baseline="0" dirty="0" smtClean="0"/>
              <a:t> </a:t>
            </a:r>
            <a:r>
              <a:rPr lang="de-DE" baseline="0" dirty="0" err="1" smtClean="0"/>
              <a:t>over</a:t>
            </a:r>
            <a:r>
              <a:rPr lang="de-DE" baseline="0" dirty="0" smtClean="0"/>
              <a:t> </a:t>
            </a:r>
            <a:r>
              <a:rPr lang="de-DE" baseline="0" dirty="0" err="1" smtClean="0"/>
              <a:t>the</a:t>
            </a:r>
            <a:r>
              <a:rPr lang="de-DE" baseline="0" dirty="0" smtClean="0"/>
              <a:t> last </a:t>
            </a:r>
            <a:r>
              <a:rPr lang="de-DE" baseline="0" dirty="0" err="1" smtClean="0"/>
              <a:t>few</a:t>
            </a:r>
            <a:r>
              <a:rPr lang="de-DE" baseline="0" dirty="0" smtClean="0"/>
              <a:t> </a:t>
            </a:r>
            <a:r>
              <a:rPr lang="de-DE" baseline="0" dirty="0" err="1" smtClean="0"/>
              <a:t>decades</a:t>
            </a:r>
            <a:r>
              <a:rPr lang="de-DE" baseline="0" dirty="0" smtClean="0"/>
              <a:t>, </a:t>
            </a:r>
            <a:r>
              <a:rPr lang="de-DE" baseline="0" dirty="0" err="1" smtClean="0"/>
              <a:t>this</a:t>
            </a:r>
            <a:r>
              <a:rPr lang="de-DE" baseline="0" dirty="0" smtClean="0"/>
              <a:t> </a:t>
            </a:r>
            <a:r>
              <a:rPr lang="de-DE" baseline="0" dirty="0" err="1" smtClean="0"/>
              <a:t>estimates</a:t>
            </a:r>
            <a:r>
              <a:rPr lang="de-DE" baseline="0" dirty="0" smtClean="0"/>
              <a:t> </a:t>
            </a:r>
            <a:r>
              <a:rPr lang="de-DE" baseline="0" dirty="0" err="1" smtClean="0"/>
              <a:t>seems</a:t>
            </a:r>
            <a:r>
              <a:rPr lang="de-DE" baseline="0" dirty="0" smtClean="0"/>
              <a:t> </a:t>
            </a:r>
            <a:r>
              <a:rPr lang="de-DE" baseline="0" dirty="0" err="1" smtClean="0"/>
              <a:t>to</a:t>
            </a:r>
            <a:r>
              <a:rPr lang="de-DE" baseline="0" dirty="0" smtClean="0"/>
              <a:t> </a:t>
            </a:r>
            <a:r>
              <a:rPr lang="de-DE" baseline="0" dirty="0" err="1" smtClean="0"/>
              <a:t>be</a:t>
            </a:r>
            <a:r>
              <a:rPr lang="de-DE" baseline="0" dirty="0" smtClean="0"/>
              <a:t> in </a:t>
            </a:r>
            <a:r>
              <a:rPr lang="de-DE" baseline="0" dirty="0" err="1" smtClean="0"/>
              <a:t>the</a:t>
            </a:r>
            <a:r>
              <a:rPr lang="de-DE" baseline="0" dirty="0" smtClean="0"/>
              <a:t> same </a:t>
            </a:r>
            <a:r>
              <a:rPr lang="de-DE" baseline="0" dirty="0" err="1" smtClean="0"/>
              <a:t>range</a:t>
            </a:r>
            <a:r>
              <a:rPr lang="de-DE" baseline="0" dirty="0" smtClean="0"/>
              <a:t> </a:t>
            </a:r>
            <a:r>
              <a:rPr lang="de-DE" baseline="0" dirty="0" err="1" smtClean="0"/>
              <a:t>although</a:t>
            </a:r>
            <a:r>
              <a:rPr lang="de-DE" baseline="0" dirty="0" smtClean="0"/>
              <a:t> </a:t>
            </a:r>
            <a:r>
              <a:rPr lang="de-DE" baseline="0" dirty="0" err="1" smtClean="0"/>
              <a:t>they</a:t>
            </a:r>
            <a:r>
              <a:rPr lang="de-DE" baseline="0" dirty="0" smtClean="0"/>
              <a:t> </a:t>
            </a:r>
            <a:r>
              <a:rPr lang="de-DE" baseline="0" dirty="0" err="1" smtClean="0"/>
              <a:t>are</a:t>
            </a:r>
            <a:r>
              <a:rPr lang="de-DE" baseline="0" dirty="0" smtClean="0"/>
              <a:t> </a:t>
            </a:r>
            <a:r>
              <a:rPr lang="de-DE" baseline="0" dirty="0" err="1" smtClean="0"/>
              <a:t>estimated</a:t>
            </a:r>
            <a:r>
              <a:rPr lang="de-DE" baseline="0" dirty="0" smtClean="0"/>
              <a:t> </a:t>
            </a:r>
            <a:r>
              <a:rPr lang="de-DE" baseline="0" dirty="0" err="1" smtClean="0"/>
              <a:t>from</a:t>
            </a:r>
            <a:r>
              <a:rPr lang="de-DE" baseline="0" dirty="0" smtClean="0"/>
              <a:t> different </a:t>
            </a:r>
            <a:r>
              <a:rPr lang="de-DE" baseline="0" dirty="0" err="1" smtClean="0"/>
              <a:t>data</a:t>
            </a:r>
            <a:r>
              <a:rPr lang="de-DE" baseline="0" dirty="0" smtClean="0"/>
              <a:t> </a:t>
            </a:r>
            <a:r>
              <a:rPr lang="de-DE" baseline="0" dirty="0" err="1" smtClean="0"/>
              <a:t>sources</a:t>
            </a:r>
            <a:r>
              <a:rPr lang="de-DE" baseline="0" dirty="0" smtClean="0"/>
              <a:t>. In </a:t>
            </a:r>
            <a:r>
              <a:rPr lang="de-DE" baseline="0" dirty="0" err="1" smtClean="0"/>
              <a:t>the</a:t>
            </a:r>
            <a:r>
              <a:rPr lang="de-DE" baseline="0" dirty="0" smtClean="0"/>
              <a:t> </a:t>
            </a:r>
            <a:r>
              <a:rPr lang="de-DE" baseline="0" dirty="0" err="1" smtClean="0"/>
              <a:t>layers</a:t>
            </a:r>
            <a:r>
              <a:rPr lang="de-DE" baseline="0" dirty="0" smtClean="0"/>
              <a:t> </a:t>
            </a:r>
            <a:r>
              <a:rPr lang="de-DE" baseline="0" dirty="0" err="1" smtClean="0"/>
              <a:t>associated</a:t>
            </a:r>
            <a:r>
              <a:rPr lang="de-DE" baseline="0" dirty="0" smtClean="0"/>
              <a:t> </a:t>
            </a:r>
            <a:r>
              <a:rPr lang="de-DE" baseline="0" dirty="0" err="1" smtClean="0"/>
              <a:t>with</a:t>
            </a:r>
            <a:r>
              <a:rPr lang="de-DE" baseline="0" dirty="0" smtClean="0"/>
              <a:t> </a:t>
            </a:r>
            <a:r>
              <a:rPr lang="de-DE" baseline="0" dirty="0" err="1" smtClean="0"/>
              <a:t>the</a:t>
            </a:r>
            <a:r>
              <a:rPr lang="de-DE" baseline="0" dirty="0" smtClean="0"/>
              <a:t> NADW </a:t>
            </a:r>
            <a:r>
              <a:rPr lang="de-DE" baseline="0" dirty="0" err="1" smtClean="0"/>
              <a:t>between</a:t>
            </a:r>
            <a:r>
              <a:rPr lang="de-DE" baseline="0" dirty="0" smtClean="0"/>
              <a:t> 1500-4000m a </a:t>
            </a:r>
            <a:r>
              <a:rPr lang="de-DE" baseline="0" dirty="0" err="1" smtClean="0"/>
              <a:t>freshening</a:t>
            </a:r>
            <a:r>
              <a:rPr lang="de-DE" baseline="0" dirty="0" smtClean="0"/>
              <a:t> </a:t>
            </a:r>
            <a:r>
              <a:rPr lang="de-DE" baseline="0" dirty="0" err="1" smtClean="0"/>
              <a:t>is</a:t>
            </a:r>
            <a:r>
              <a:rPr lang="de-DE" baseline="0" dirty="0" smtClean="0"/>
              <a:t> </a:t>
            </a:r>
            <a:r>
              <a:rPr lang="de-DE" baseline="0" dirty="0" err="1" smtClean="0"/>
              <a:t>observed</a:t>
            </a:r>
            <a:r>
              <a:rPr lang="de-DE" baseline="0" dirty="0" smtClean="0"/>
              <a:t>, </a:t>
            </a:r>
            <a:r>
              <a:rPr lang="de-DE" baseline="0" dirty="0" err="1" smtClean="0"/>
              <a:t>which</a:t>
            </a:r>
            <a:r>
              <a:rPr lang="de-DE" baseline="0" dirty="0" smtClean="0"/>
              <a:t> </a:t>
            </a:r>
            <a:r>
              <a:rPr lang="de-DE" baseline="0" dirty="0" err="1" smtClean="0"/>
              <a:t>is</a:t>
            </a:r>
            <a:r>
              <a:rPr lang="de-DE" baseline="0" dirty="0" smtClean="0"/>
              <a:t> </a:t>
            </a:r>
            <a:r>
              <a:rPr lang="de-DE" baseline="0" dirty="0" err="1" smtClean="0"/>
              <a:t>nearly</a:t>
            </a:r>
            <a:r>
              <a:rPr lang="de-DE" baseline="0" dirty="0" smtClean="0"/>
              <a:t> </a:t>
            </a:r>
            <a:r>
              <a:rPr lang="de-DE" baseline="0" dirty="0" err="1" smtClean="0"/>
              <a:t>entirely</a:t>
            </a:r>
            <a:r>
              <a:rPr lang="de-DE" baseline="0" dirty="0" smtClean="0"/>
              <a:t> due </a:t>
            </a:r>
            <a:r>
              <a:rPr lang="de-DE" baseline="0" dirty="0" err="1" smtClean="0"/>
              <a:t>to</a:t>
            </a:r>
            <a:r>
              <a:rPr lang="de-DE" baseline="0" dirty="0" smtClean="0"/>
              <a:t> </a:t>
            </a:r>
            <a:r>
              <a:rPr lang="de-DE" baseline="0" dirty="0" err="1" smtClean="0"/>
              <a:t>changes</a:t>
            </a:r>
            <a:r>
              <a:rPr lang="de-DE" baseline="0" dirty="0" smtClean="0"/>
              <a:t> on </a:t>
            </a:r>
            <a:r>
              <a:rPr lang="de-DE" baseline="0" dirty="0" err="1" smtClean="0"/>
              <a:t>denity</a:t>
            </a:r>
            <a:r>
              <a:rPr lang="de-DE" baseline="0" dirty="0" smtClean="0"/>
              <a:t> </a:t>
            </a:r>
            <a:r>
              <a:rPr lang="de-DE" baseline="0" dirty="0" err="1" smtClean="0"/>
              <a:t>surfaces</a:t>
            </a:r>
            <a:r>
              <a:rPr lang="de-DE" baseline="0" dirty="0" smtClean="0"/>
              <a:t> </a:t>
            </a:r>
            <a:r>
              <a:rPr lang="de-DE" baseline="0" dirty="0" err="1" smtClean="0"/>
              <a:t>We</a:t>
            </a:r>
            <a:r>
              <a:rPr lang="de-DE" baseline="0" dirty="0" smtClean="0"/>
              <a:t> will </a:t>
            </a:r>
            <a:r>
              <a:rPr lang="de-DE" baseline="0" dirty="0" err="1" smtClean="0"/>
              <a:t>investigate</a:t>
            </a:r>
            <a:r>
              <a:rPr lang="de-DE" baseline="0" dirty="0" smtClean="0"/>
              <a:t> </a:t>
            </a:r>
            <a:r>
              <a:rPr lang="de-DE" baseline="0" dirty="0" err="1" smtClean="0"/>
              <a:t>these</a:t>
            </a:r>
            <a:r>
              <a:rPr lang="de-DE" baseline="0" dirty="0" smtClean="0"/>
              <a:t> </a:t>
            </a:r>
            <a:r>
              <a:rPr lang="de-DE" baseline="0" dirty="0" err="1" smtClean="0"/>
              <a:t>changes</a:t>
            </a:r>
            <a:r>
              <a:rPr lang="de-DE" baseline="0" dirty="0" smtClean="0"/>
              <a:t> in </a:t>
            </a:r>
            <a:r>
              <a:rPr lang="de-DE" baseline="0" dirty="0" err="1" smtClean="0"/>
              <a:t>hydrographic</a:t>
            </a:r>
            <a:r>
              <a:rPr lang="de-DE" baseline="0" dirty="0" smtClean="0"/>
              <a:t> </a:t>
            </a:r>
            <a:r>
              <a:rPr lang="de-DE" baseline="0" dirty="0" err="1" smtClean="0"/>
              <a:t>properties</a:t>
            </a:r>
            <a:r>
              <a:rPr lang="de-DE" baseline="0" dirty="0" smtClean="0"/>
              <a:t> in </a:t>
            </a:r>
            <a:r>
              <a:rPr lang="de-DE" baseline="0" dirty="0" err="1" smtClean="0"/>
              <a:t>more</a:t>
            </a:r>
            <a:r>
              <a:rPr lang="de-DE" baseline="0" dirty="0" smtClean="0"/>
              <a:t> </a:t>
            </a:r>
            <a:r>
              <a:rPr lang="de-DE" baseline="0" dirty="0" err="1" smtClean="0"/>
              <a:t>detail</a:t>
            </a:r>
            <a:r>
              <a:rPr lang="de-DE" baseline="0" dirty="0" smtClean="0"/>
              <a:t> also </a:t>
            </a:r>
            <a:r>
              <a:rPr lang="de-DE" baseline="0" dirty="0" err="1" smtClean="0"/>
              <a:t>using</a:t>
            </a:r>
            <a:r>
              <a:rPr lang="de-DE" baseline="0" dirty="0" smtClean="0"/>
              <a:t> </a:t>
            </a:r>
            <a:r>
              <a:rPr lang="de-DE" baseline="0" dirty="0" err="1" smtClean="0"/>
              <a:t>addtional</a:t>
            </a:r>
            <a:r>
              <a:rPr lang="de-DE" baseline="0" dirty="0" smtClean="0"/>
              <a:t> </a:t>
            </a:r>
            <a:r>
              <a:rPr lang="de-DE" baseline="0" dirty="0" err="1" smtClean="0"/>
              <a:t>data</a:t>
            </a:r>
            <a:r>
              <a:rPr lang="de-DE" baseline="0" dirty="0" smtClean="0"/>
              <a:t> </a:t>
            </a:r>
            <a:r>
              <a:rPr lang="de-DE" baseline="0" dirty="0" err="1" smtClean="0"/>
              <a:t>sources</a:t>
            </a:r>
            <a:r>
              <a:rPr lang="de-DE" baseline="0" dirty="0" smtClean="0"/>
              <a:t> </a:t>
            </a:r>
            <a:r>
              <a:rPr lang="de-DE" baseline="0" dirty="0" err="1" smtClean="0"/>
              <a:t>and</a:t>
            </a:r>
            <a:r>
              <a:rPr lang="de-DE" baseline="0" dirty="0" smtClean="0"/>
              <a:t> </a:t>
            </a:r>
            <a:r>
              <a:rPr lang="de-DE" baseline="0" dirty="0" err="1" smtClean="0"/>
              <a:t>then</a:t>
            </a:r>
            <a:r>
              <a:rPr lang="de-DE" baseline="0" dirty="0" smtClean="0"/>
              <a:t> </a:t>
            </a:r>
            <a:r>
              <a:rPr lang="de-DE" baseline="0" dirty="0" err="1" smtClean="0"/>
              <a:t>try</a:t>
            </a:r>
            <a:r>
              <a:rPr lang="de-DE" baseline="0" dirty="0" smtClean="0"/>
              <a:t> </a:t>
            </a:r>
            <a:r>
              <a:rPr lang="de-DE" baseline="0" dirty="0" err="1" smtClean="0"/>
              <a:t>to</a:t>
            </a:r>
            <a:r>
              <a:rPr lang="de-DE" baseline="0" dirty="0" smtClean="0"/>
              <a:t> </a:t>
            </a:r>
            <a:r>
              <a:rPr lang="de-DE" baseline="0" dirty="0" err="1" smtClean="0"/>
              <a:t>relate</a:t>
            </a:r>
            <a:r>
              <a:rPr lang="de-DE" baseline="0" dirty="0" smtClean="0"/>
              <a:t> </a:t>
            </a:r>
            <a:r>
              <a:rPr lang="de-DE" baseline="0" dirty="0" err="1" smtClean="0"/>
              <a:t>the</a:t>
            </a:r>
            <a:r>
              <a:rPr lang="de-DE" baseline="0" dirty="0" smtClean="0"/>
              <a:t> </a:t>
            </a:r>
            <a:r>
              <a:rPr lang="de-DE" baseline="0" dirty="0" err="1" smtClean="0"/>
              <a:t>changes</a:t>
            </a:r>
            <a:r>
              <a:rPr lang="de-DE" baseline="0" dirty="0" smtClean="0"/>
              <a:t> </a:t>
            </a:r>
            <a:r>
              <a:rPr lang="de-DE" baseline="0" dirty="0" err="1" smtClean="0"/>
              <a:t>to</a:t>
            </a:r>
            <a:r>
              <a:rPr lang="de-DE" baseline="0" dirty="0" smtClean="0"/>
              <a:t> </a:t>
            </a:r>
            <a:r>
              <a:rPr lang="de-DE" baseline="0" dirty="0" err="1" smtClean="0"/>
              <a:t>changes</a:t>
            </a:r>
            <a:r>
              <a:rPr lang="de-DE" baseline="0" dirty="0" smtClean="0"/>
              <a:t> in </a:t>
            </a:r>
            <a:r>
              <a:rPr lang="de-DE" baseline="0" dirty="0" err="1" smtClean="0"/>
              <a:t>the</a:t>
            </a:r>
            <a:r>
              <a:rPr lang="de-DE" baseline="0" dirty="0" smtClean="0"/>
              <a:t> North </a:t>
            </a:r>
            <a:r>
              <a:rPr lang="de-DE" baseline="0" dirty="0" err="1" smtClean="0"/>
              <a:t>Atlantic</a:t>
            </a:r>
            <a:r>
              <a:rPr lang="de-DE" baseline="0" dirty="0" smtClean="0"/>
              <a:t> </a:t>
            </a:r>
            <a:r>
              <a:rPr lang="de-DE" baseline="0" dirty="0" err="1" smtClean="0"/>
              <a:t>or</a:t>
            </a:r>
            <a:r>
              <a:rPr lang="de-DE" baseline="0" dirty="0" smtClean="0"/>
              <a:t> </a:t>
            </a:r>
            <a:r>
              <a:rPr lang="de-DE" baseline="0" dirty="0" err="1" smtClean="0"/>
              <a:t>the</a:t>
            </a:r>
            <a:r>
              <a:rPr lang="de-DE" baseline="0" dirty="0" smtClean="0"/>
              <a:t> </a:t>
            </a:r>
            <a:r>
              <a:rPr lang="de-DE" baseline="0" dirty="0" err="1" smtClean="0"/>
              <a:t>Agulhas</a:t>
            </a:r>
            <a:r>
              <a:rPr lang="de-DE" baseline="0" dirty="0" smtClean="0"/>
              <a:t> </a:t>
            </a:r>
            <a:r>
              <a:rPr lang="de-DE" baseline="0" dirty="0" err="1" smtClean="0"/>
              <a:t>region</a:t>
            </a:r>
            <a:r>
              <a:rPr lang="de-DE" baseline="0" dirty="0" smtClean="0"/>
              <a:t> </a:t>
            </a:r>
            <a:r>
              <a:rPr lang="de-DE" baseline="0" dirty="0" err="1" smtClean="0"/>
              <a:t>concerning</a:t>
            </a:r>
            <a:r>
              <a:rPr lang="de-DE" baseline="0" dirty="0" smtClean="0"/>
              <a:t> </a:t>
            </a:r>
            <a:r>
              <a:rPr lang="de-DE" baseline="0" dirty="0" err="1" smtClean="0"/>
              <a:t>signal</a:t>
            </a:r>
            <a:r>
              <a:rPr lang="de-DE" baseline="0" dirty="0" smtClean="0"/>
              <a:t> </a:t>
            </a:r>
            <a:r>
              <a:rPr lang="de-DE" baseline="0" dirty="0" err="1" smtClean="0"/>
              <a:t>propagation</a:t>
            </a:r>
            <a:r>
              <a:rPr lang="de-DE" baseline="0" dirty="0" smtClean="0"/>
              <a:t> </a:t>
            </a:r>
            <a:r>
              <a:rPr lang="de-DE" baseline="0" dirty="0" err="1" smtClean="0"/>
              <a:t>within</a:t>
            </a:r>
            <a:r>
              <a:rPr lang="de-DE" baseline="0" dirty="0" smtClean="0"/>
              <a:t> </a:t>
            </a:r>
            <a:r>
              <a:rPr lang="de-DE" baseline="0" dirty="0" err="1" smtClean="0"/>
              <a:t>the</a:t>
            </a:r>
            <a:r>
              <a:rPr lang="de-DE" baseline="0" dirty="0" smtClean="0"/>
              <a:t> AMOC.  </a:t>
            </a:r>
            <a:endParaRPr lang="de-DE" dirty="0" smtClean="0"/>
          </a:p>
          <a:p>
            <a:endParaRPr lang="de-DE" dirty="0" smtClean="0"/>
          </a:p>
        </p:txBody>
      </p:sp>
      <p:sp>
        <p:nvSpPr>
          <p:cNvPr id="4" name="Foliennummernplatzhalter 3"/>
          <p:cNvSpPr>
            <a:spLocks noGrp="1"/>
          </p:cNvSpPr>
          <p:nvPr>
            <p:ph type="sldNum" sz="quarter" idx="10"/>
          </p:nvPr>
        </p:nvSpPr>
        <p:spPr/>
        <p:txBody>
          <a:bodyPr/>
          <a:lstStyle/>
          <a:p>
            <a:fld id="{9A8CF5FF-D2A5-4778-B2EE-4E87831553D3}" type="slidenum">
              <a:rPr lang="de-DE" smtClean="0"/>
              <a:t>15</a:t>
            </a:fld>
            <a:endParaRPr lang="de-DE"/>
          </a:p>
        </p:txBody>
      </p:sp>
    </p:spTree>
    <p:extLst>
      <p:ext uri="{BB962C8B-B14F-4D97-AF65-F5344CB8AC3E}">
        <p14:creationId xmlns:p14="http://schemas.microsoft.com/office/powerpoint/2010/main" val="3127487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So far you </a:t>
            </a:r>
            <a:r>
              <a:rPr lang="en-US" baseline="0" dirty="0" smtClean="0"/>
              <a:t>have seen that the </a:t>
            </a:r>
            <a:r>
              <a:rPr lang="en-US" dirty="0" smtClean="0"/>
              <a:t>focus of the observational program within the next phase of BMBF RACE will be on</a:t>
            </a:r>
            <a:r>
              <a:rPr lang="en-US" baseline="0" dirty="0" smtClean="0"/>
              <a:t> the variability of the circulation system at the western boundary. But we will also try to contribute an estimate for the basin-wide SAMOC at 11°S by estimating the variability of the basin wide SAMOC from bottom pressure sensors, which were additionally deployed at the eastern and western continental slopes at that latitude at 300 and 500m depths. These Bottom pressure measurements also started in July 2013 and we will retrieve the first data set on the cruise in September 2015.</a:t>
            </a:r>
            <a:endParaRPr lang="en-US" dirty="0"/>
          </a:p>
        </p:txBody>
      </p:sp>
      <p:sp>
        <p:nvSpPr>
          <p:cNvPr id="4" name="Foliennummernplatzhalter 3"/>
          <p:cNvSpPr>
            <a:spLocks noGrp="1"/>
          </p:cNvSpPr>
          <p:nvPr>
            <p:ph type="sldNum" sz="quarter" idx="10"/>
          </p:nvPr>
        </p:nvSpPr>
        <p:spPr/>
        <p:txBody>
          <a:bodyPr/>
          <a:lstStyle/>
          <a:p>
            <a:fld id="{4CF44313-FFD0-D945-B542-BB303149C127}" type="slidenum">
              <a:rPr lang="de-DE" smtClean="0"/>
              <a:t>16</a:t>
            </a:fld>
            <a:endParaRPr lang="de-DE"/>
          </a:p>
        </p:txBody>
      </p:sp>
    </p:spTree>
    <p:extLst>
      <p:ext uri="{BB962C8B-B14F-4D97-AF65-F5344CB8AC3E}">
        <p14:creationId xmlns:p14="http://schemas.microsoft.com/office/powerpoint/2010/main" val="102892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In </a:t>
            </a:r>
            <a:r>
              <a:rPr lang="de-DE" baseline="0" dirty="0" err="1" smtClean="0"/>
              <a:t>terms</a:t>
            </a:r>
            <a:r>
              <a:rPr lang="de-DE" baseline="0" dirty="0" smtClean="0"/>
              <a:t> </a:t>
            </a:r>
            <a:r>
              <a:rPr lang="de-DE" baseline="0" dirty="0" err="1" smtClean="0"/>
              <a:t>of</a:t>
            </a:r>
            <a:r>
              <a:rPr lang="de-DE" baseline="0" dirty="0" smtClean="0"/>
              <a:t> real </a:t>
            </a:r>
            <a:r>
              <a:rPr lang="de-DE" baseline="0" dirty="0" err="1" smtClean="0"/>
              <a:t>at</a:t>
            </a:r>
            <a:r>
              <a:rPr lang="de-DE" baseline="0" dirty="0" smtClean="0"/>
              <a:t> </a:t>
            </a:r>
            <a:r>
              <a:rPr lang="de-DE" baseline="0" dirty="0" err="1" smtClean="0"/>
              <a:t>sea</a:t>
            </a:r>
            <a:r>
              <a:rPr lang="de-DE" baseline="0" dirty="0" smtClean="0"/>
              <a:t> </a:t>
            </a:r>
            <a:r>
              <a:rPr lang="de-DE" baseline="0" dirty="0" err="1" smtClean="0"/>
              <a:t>actions</a:t>
            </a:r>
            <a:r>
              <a:rPr lang="de-DE" baseline="0" dirty="0" smtClean="0"/>
              <a:t>, </a:t>
            </a:r>
            <a:r>
              <a:rPr lang="de-DE" baseline="0" dirty="0" err="1" smtClean="0"/>
              <a:t>we</a:t>
            </a:r>
            <a:r>
              <a:rPr lang="de-DE" baseline="0" dirty="0" smtClean="0"/>
              <a:t> </a:t>
            </a:r>
            <a:r>
              <a:rPr lang="de-DE" baseline="0" dirty="0" err="1" smtClean="0"/>
              <a:t>are</a:t>
            </a:r>
            <a:r>
              <a:rPr lang="de-DE" baseline="0" dirty="0" smtClean="0"/>
              <a:t> </a:t>
            </a:r>
            <a:r>
              <a:rPr lang="de-DE" baseline="0" dirty="0" err="1" smtClean="0"/>
              <a:t>planning</a:t>
            </a:r>
            <a:r>
              <a:rPr lang="de-DE" baseline="0" dirty="0" smtClean="0"/>
              <a:t> </a:t>
            </a:r>
            <a:r>
              <a:rPr lang="de-DE" baseline="0" dirty="0" err="1" smtClean="0"/>
              <a:t>two</a:t>
            </a:r>
            <a:r>
              <a:rPr lang="de-DE" baseline="0" dirty="0" smtClean="0"/>
              <a:t> .... </a:t>
            </a:r>
            <a:r>
              <a:rPr lang="de-DE" baseline="0" dirty="0" err="1" smtClean="0"/>
              <a:t>and</a:t>
            </a:r>
            <a:r>
              <a:rPr lang="de-DE" baseline="0" dirty="0" smtClean="0"/>
              <a:t> </a:t>
            </a:r>
            <a:r>
              <a:rPr lang="de-DE" baseline="0" dirty="0" err="1" smtClean="0"/>
              <a:t>we</a:t>
            </a:r>
            <a:r>
              <a:rPr lang="de-DE" baseline="0" dirty="0" smtClean="0"/>
              <a:t> will </a:t>
            </a:r>
            <a:r>
              <a:rPr lang="de-DE" baseline="0" dirty="0" err="1" smtClean="0"/>
              <a:t>maintain</a:t>
            </a:r>
            <a:r>
              <a:rPr lang="de-DE" baseline="0" dirty="0" smtClean="0"/>
              <a:t> </a:t>
            </a:r>
            <a:r>
              <a:rPr lang="de-DE" baseline="0" dirty="0" err="1" smtClean="0"/>
              <a:t>the</a:t>
            </a:r>
            <a:r>
              <a:rPr lang="de-DE" baseline="0" dirty="0" smtClean="0"/>
              <a:t> </a:t>
            </a:r>
            <a:r>
              <a:rPr lang="de-DE" baseline="0" dirty="0" err="1" smtClean="0"/>
              <a:t>mooring</a:t>
            </a:r>
            <a:r>
              <a:rPr lang="de-DE" baseline="0" dirty="0" smtClean="0"/>
              <a:t> </a:t>
            </a:r>
            <a:r>
              <a:rPr lang="de-DE" baseline="0" dirty="0" err="1" smtClean="0"/>
              <a:t>array</a:t>
            </a:r>
            <a:r>
              <a:rPr lang="de-DE" baseline="0" dirty="0" smtClean="0"/>
              <a:t> </a:t>
            </a:r>
            <a:r>
              <a:rPr lang="de-DE" baseline="0" dirty="0" err="1" smtClean="0"/>
              <a:t>definately</a:t>
            </a:r>
            <a:r>
              <a:rPr lang="de-DE" baseline="0" dirty="0" smtClean="0"/>
              <a:t> </a:t>
            </a:r>
            <a:r>
              <a:rPr lang="de-DE" baseline="0" dirty="0" err="1" smtClean="0"/>
              <a:t>until</a:t>
            </a:r>
            <a:r>
              <a:rPr lang="de-DE" baseline="0" dirty="0" smtClean="0"/>
              <a:t> 2017. The plan </a:t>
            </a:r>
            <a:r>
              <a:rPr lang="de-DE" baseline="0" dirty="0" err="1" smtClean="0"/>
              <a:t>up</a:t>
            </a:r>
            <a:r>
              <a:rPr lang="de-DE" baseline="0" dirty="0" smtClean="0"/>
              <a:t> </a:t>
            </a:r>
            <a:r>
              <a:rPr lang="de-DE" baseline="0" dirty="0" err="1" smtClean="0"/>
              <a:t>to</a:t>
            </a:r>
            <a:r>
              <a:rPr lang="de-DE" baseline="0" dirty="0" smtClean="0"/>
              <a:t> </a:t>
            </a:r>
            <a:r>
              <a:rPr lang="de-DE" baseline="0" dirty="0" err="1" smtClean="0"/>
              <a:t>now</a:t>
            </a:r>
            <a:r>
              <a:rPr lang="de-DE" baseline="0" dirty="0" smtClean="0"/>
              <a:t> </a:t>
            </a:r>
            <a:r>
              <a:rPr lang="de-DE" baseline="0" dirty="0" err="1" smtClean="0"/>
              <a:t>is</a:t>
            </a:r>
            <a:r>
              <a:rPr lang="de-DE" baseline="0" dirty="0" smtClean="0"/>
              <a:t> </a:t>
            </a:r>
            <a:r>
              <a:rPr lang="de-DE" baseline="0" dirty="0" err="1" smtClean="0"/>
              <a:t>that</a:t>
            </a:r>
            <a:r>
              <a:rPr lang="de-DE" baseline="0" dirty="0" smtClean="0"/>
              <a:t> </a:t>
            </a:r>
            <a:r>
              <a:rPr lang="de-DE" baseline="0" dirty="0" err="1" smtClean="0"/>
              <a:t>we</a:t>
            </a:r>
            <a:r>
              <a:rPr lang="de-DE" baseline="0" dirty="0" smtClean="0"/>
              <a:t> </a:t>
            </a:r>
            <a:r>
              <a:rPr lang="de-DE" baseline="0" dirty="0" err="1" smtClean="0"/>
              <a:t>then</a:t>
            </a:r>
            <a:r>
              <a:rPr lang="de-DE" baseline="0" dirty="0" smtClean="0"/>
              <a:t> </a:t>
            </a:r>
            <a:r>
              <a:rPr lang="de-DE" baseline="0" dirty="0" err="1" smtClean="0"/>
              <a:t>probably</a:t>
            </a:r>
            <a:r>
              <a:rPr lang="de-DE" baseline="0" dirty="0" smtClean="0"/>
              <a:t> </a:t>
            </a:r>
            <a:r>
              <a:rPr lang="de-DE" baseline="0" dirty="0" err="1" smtClean="0"/>
              <a:t>hand</a:t>
            </a:r>
            <a:r>
              <a:rPr lang="de-DE" baseline="0" dirty="0" smtClean="0"/>
              <a:t> </a:t>
            </a:r>
            <a:r>
              <a:rPr lang="de-DE" baseline="0" dirty="0" err="1" smtClean="0"/>
              <a:t>over</a:t>
            </a:r>
            <a:r>
              <a:rPr lang="de-DE" baseline="0" dirty="0" smtClean="0"/>
              <a:t> </a:t>
            </a:r>
            <a:r>
              <a:rPr lang="de-DE" baseline="0" dirty="0" err="1" smtClean="0"/>
              <a:t>the</a:t>
            </a:r>
            <a:r>
              <a:rPr lang="de-DE" baseline="0" dirty="0" smtClean="0"/>
              <a:t> </a:t>
            </a:r>
            <a:r>
              <a:rPr lang="de-DE" baseline="0" dirty="0" err="1" smtClean="0"/>
              <a:t>maintenance</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array</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Brazilians</a:t>
            </a:r>
            <a:r>
              <a:rPr lang="de-DE" baseline="0" dirty="0" smtClean="0"/>
              <a:t> </a:t>
            </a:r>
            <a:r>
              <a:rPr lang="de-DE" baseline="0" dirty="0" err="1" smtClean="0"/>
              <a:t>and</a:t>
            </a:r>
            <a:r>
              <a:rPr lang="de-DE" baseline="0" dirty="0" smtClean="0"/>
              <a:t> </a:t>
            </a:r>
            <a:r>
              <a:rPr lang="de-DE" baseline="0" dirty="0" err="1" smtClean="0"/>
              <a:t>for</a:t>
            </a:r>
            <a:r>
              <a:rPr lang="de-DE" baseline="0" dirty="0" smtClean="0"/>
              <a:t> </a:t>
            </a:r>
            <a:r>
              <a:rPr lang="de-DE" baseline="0" dirty="0" err="1" smtClean="0"/>
              <a:t>this</a:t>
            </a:r>
            <a:r>
              <a:rPr lang="de-DE" baseline="0" dirty="0" smtClean="0"/>
              <a:t> </a:t>
            </a:r>
            <a:r>
              <a:rPr lang="de-DE" baseline="0" dirty="0" err="1" smtClean="0"/>
              <a:t>reason</a:t>
            </a:r>
            <a:r>
              <a:rPr lang="de-DE" baseline="0" dirty="0" smtClean="0"/>
              <a:t> </a:t>
            </a:r>
            <a:r>
              <a:rPr lang="de-DE" baseline="0" dirty="0" err="1" smtClean="0"/>
              <a:t>two</a:t>
            </a:r>
            <a:r>
              <a:rPr lang="de-DE" baseline="0" dirty="0" smtClean="0"/>
              <a:t> </a:t>
            </a:r>
            <a:r>
              <a:rPr lang="de-DE" baseline="0" dirty="0" err="1" smtClean="0"/>
              <a:t>brazilian</a:t>
            </a:r>
            <a:r>
              <a:rPr lang="de-DE" baseline="0" dirty="0" smtClean="0"/>
              <a:t> </a:t>
            </a:r>
            <a:r>
              <a:rPr lang="de-DE" baseline="0" dirty="0" err="1" smtClean="0"/>
              <a:t>technians</a:t>
            </a:r>
            <a:r>
              <a:rPr lang="de-DE" baseline="0" dirty="0" smtClean="0"/>
              <a:t> will </a:t>
            </a:r>
            <a:r>
              <a:rPr lang="de-DE" baseline="0" dirty="0" err="1" smtClean="0"/>
              <a:t>accompany</a:t>
            </a:r>
            <a:r>
              <a:rPr lang="de-DE" baseline="0" dirty="0" smtClean="0"/>
              <a:t> </a:t>
            </a:r>
            <a:r>
              <a:rPr lang="de-DE" baseline="0" dirty="0" err="1" smtClean="0"/>
              <a:t>the</a:t>
            </a:r>
            <a:r>
              <a:rPr lang="de-DE" baseline="0" dirty="0" smtClean="0"/>
              <a:t> cruise in September 2015 </a:t>
            </a:r>
            <a:r>
              <a:rPr lang="de-DE" baseline="0" dirty="0" err="1" smtClean="0"/>
              <a:t>for</a:t>
            </a:r>
            <a:r>
              <a:rPr lang="de-DE" baseline="0" dirty="0" smtClean="0"/>
              <a:t> </a:t>
            </a:r>
            <a:r>
              <a:rPr lang="de-DE" baseline="0" dirty="0" err="1" smtClean="0"/>
              <a:t>training</a:t>
            </a:r>
            <a:r>
              <a:rPr lang="de-DE" baseline="0" dirty="0" smtClean="0"/>
              <a:t> </a:t>
            </a:r>
            <a:r>
              <a:rPr lang="de-DE" baseline="0" dirty="0" err="1" smtClean="0"/>
              <a:t>purposes</a:t>
            </a:r>
            <a:r>
              <a:rPr lang="de-DE" baseline="0" dirty="0" smtClean="0"/>
              <a:t>. </a:t>
            </a:r>
          </a:p>
          <a:p>
            <a:r>
              <a:rPr lang="de-DE" baseline="0" dirty="0" smtClean="0"/>
              <a:t>The </a:t>
            </a:r>
            <a:r>
              <a:rPr lang="de-DE" baseline="0" dirty="0" err="1" smtClean="0"/>
              <a:t>aims</a:t>
            </a:r>
            <a:r>
              <a:rPr lang="de-DE" baseline="0" dirty="0" smtClean="0"/>
              <a:t> </a:t>
            </a:r>
            <a:r>
              <a:rPr lang="de-DE" baseline="0" dirty="0" err="1" smtClean="0"/>
              <a:t>with</a:t>
            </a:r>
            <a:r>
              <a:rPr lang="de-DE" baseline="0" dirty="0" smtClean="0"/>
              <a:t> </a:t>
            </a:r>
            <a:r>
              <a:rPr lang="de-DE" baseline="0" dirty="0" err="1" smtClean="0"/>
              <a:t>the</a:t>
            </a:r>
            <a:r>
              <a:rPr lang="de-DE" baseline="0" dirty="0" smtClean="0"/>
              <a:t> </a:t>
            </a:r>
            <a:r>
              <a:rPr lang="de-DE" baseline="0" dirty="0" err="1" smtClean="0"/>
              <a:t>extended</a:t>
            </a:r>
            <a:r>
              <a:rPr lang="de-DE" baseline="0" dirty="0" smtClean="0"/>
              <a:t> </a:t>
            </a:r>
            <a:r>
              <a:rPr lang="de-DE" baseline="0" dirty="0" err="1" smtClean="0"/>
              <a:t>data</a:t>
            </a:r>
            <a:r>
              <a:rPr lang="de-DE" baseline="0" dirty="0" smtClean="0"/>
              <a:t> </a:t>
            </a:r>
            <a:r>
              <a:rPr lang="de-DE" baseline="0" dirty="0" err="1" smtClean="0"/>
              <a:t>set</a:t>
            </a:r>
            <a:r>
              <a:rPr lang="de-DE" baseline="0" dirty="0" smtClean="0"/>
              <a:t> in </a:t>
            </a:r>
            <a:r>
              <a:rPr lang="de-DE" baseline="0" dirty="0" err="1" smtClean="0"/>
              <a:t>the</a:t>
            </a:r>
            <a:r>
              <a:rPr lang="de-DE" baseline="0" dirty="0" smtClean="0"/>
              <a:t> </a:t>
            </a:r>
            <a:r>
              <a:rPr lang="de-DE" baseline="0" dirty="0" err="1" smtClean="0"/>
              <a:t>framework</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project</a:t>
            </a:r>
            <a:r>
              <a:rPr lang="de-DE" baseline="0" dirty="0" smtClean="0"/>
              <a:t> RACE </a:t>
            </a:r>
            <a:r>
              <a:rPr lang="de-DE" baseline="0" dirty="0" err="1" smtClean="0"/>
              <a:t>is</a:t>
            </a:r>
            <a:r>
              <a:rPr lang="de-DE" baseline="0" dirty="0" smtClean="0"/>
              <a:t> </a:t>
            </a:r>
            <a:r>
              <a:rPr lang="de-DE" baseline="0" dirty="0" err="1" smtClean="0"/>
              <a:t>to</a:t>
            </a:r>
            <a:r>
              <a:rPr lang="de-DE" baseline="0" dirty="0" smtClean="0"/>
              <a:t> ...  1), </a:t>
            </a:r>
            <a:r>
              <a:rPr lang="de-DE" baseline="0" dirty="0" err="1" smtClean="0"/>
              <a:t>then</a:t>
            </a:r>
            <a:r>
              <a:rPr lang="de-DE" baseline="0" dirty="0" smtClean="0"/>
              <a:t> </a:t>
            </a:r>
            <a:r>
              <a:rPr lang="de-DE" baseline="0" dirty="0" err="1" smtClean="0"/>
              <a:t>we</a:t>
            </a:r>
            <a:r>
              <a:rPr lang="de-DE" baseline="0" dirty="0" smtClean="0"/>
              <a:t> </a:t>
            </a:r>
            <a:r>
              <a:rPr lang="de-DE" baseline="0" dirty="0" err="1" smtClean="0"/>
              <a:t>want</a:t>
            </a:r>
            <a:r>
              <a:rPr lang="de-DE" baseline="0" dirty="0" smtClean="0"/>
              <a:t> </a:t>
            </a:r>
            <a:r>
              <a:rPr lang="de-DE" baseline="0" dirty="0" err="1" smtClean="0"/>
              <a:t>to</a:t>
            </a:r>
            <a:r>
              <a:rPr lang="de-DE" baseline="0" dirty="0" smtClean="0"/>
              <a:t> 2) </a:t>
            </a:r>
            <a:r>
              <a:rPr lang="de-DE" baseline="0" dirty="0" err="1" smtClean="0"/>
              <a:t>this</a:t>
            </a:r>
            <a:r>
              <a:rPr lang="de-DE" baseline="0" dirty="0" smtClean="0"/>
              <a:t> will </a:t>
            </a:r>
            <a:r>
              <a:rPr lang="de-DE" baseline="0" dirty="0" err="1" smtClean="0"/>
              <a:t>be</a:t>
            </a:r>
            <a:r>
              <a:rPr lang="de-DE" baseline="0" dirty="0" smtClean="0"/>
              <a:t> </a:t>
            </a:r>
            <a:r>
              <a:rPr lang="de-DE" baseline="0" dirty="0" err="1" smtClean="0"/>
              <a:t>achieved</a:t>
            </a:r>
            <a:r>
              <a:rPr lang="de-DE" baseline="0" dirty="0" smtClean="0"/>
              <a:t> </a:t>
            </a:r>
            <a:r>
              <a:rPr lang="de-DE" baseline="0" dirty="0" err="1" smtClean="0"/>
              <a:t>by</a:t>
            </a:r>
            <a:r>
              <a:rPr lang="de-DE" baseline="0" dirty="0" smtClean="0"/>
              <a:t> </a:t>
            </a:r>
            <a:r>
              <a:rPr lang="de-DE" baseline="0" dirty="0" err="1" smtClean="0"/>
              <a:t>collaborating</a:t>
            </a:r>
            <a:r>
              <a:rPr lang="de-DE" baseline="0" dirty="0" smtClean="0"/>
              <a:t> </a:t>
            </a:r>
            <a:r>
              <a:rPr lang="de-DE" baseline="0" dirty="0" err="1" smtClean="0"/>
              <a:t>with</a:t>
            </a:r>
            <a:r>
              <a:rPr lang="de-DE" baseline="0" dirty="0" smtClean="0"/>
              <a:t> </a:t>
            </a:r>
            <a:r>
              <a:rPr lang="de-DE" baseline="0" dirty="0" err="1" smtClean="0"/>
              <a:t>other</a:t>
            </a:r>
            <a:r>
              <a:rPr lang="de-DE" baseline="0" dirty="0" smtClean="0"/>
              <a:t> </a:t>
            </a:r>
            <a:r>
              <a:rPr lang="de-DE" baseline="0" dirty="0" err="1" smtClean="0"/>
              <a:t>subprojects</a:t>
            </a:r>
            <a:r>
              <a:rPr lang="de-DE" baseline="0" dirty="0" smtClean="0"/>
              <a:t> in RACE, </a:t>
            </a:r>
            <a:r>
              <a:rPr lang="de-DE" baseline="0" dirty="0" err="1" smtClean="0"/>
              <a:t>which</a:t>
            </a:r>
            <a:r>
              <a:rPr lang="de-DE" baseline="0" dirty="0" smtClean="0"/>
              <a:t> </a:t>
            </a:r>
            <a:r>
              <a:rPr lang="de-DE" baseline="0" dirty="0" err="1" smtClean="0"/>
              <a:t>focus</a:t>
            </a:r>
            <a:r>
              <a:rPr lang="de-DE" baseline="0" dirty="0" smtClean="0"/>
              <a:t> on </a:t>
            </a:r>
            <a:r>
              <a:rPr lang="de-DE" baseline="0" dirty="0" err="1" smtClean="0"/>
              <a:t>the</a:t>
            </a:r>
            <a:r>
              <a:rPr lang="de-DE" baseline="0" dirty="0" smtClean="0"/>
              <a:t> subpolar North </a:t>
            </a:r>
            <a:r>
              <a:rPr lang="de-DE" baseline="0" dirty="0" err="1" smtClean="0"/>
              <a:t>Atlantic</a:t>
            </a:r>
            <a:r>
              <a:rPr lang="de-DE" baseline="0" dirty="0" smtClean="0"/>
              <a:t>, </a:t>
            </a:r>
            <a:r>
              <a:rPr lang="de-DE" baseline="0" dirty="0" err="1" smtClean="0"/>
              <a:t>then</a:t>
            </a:r>
            <a:r>
              <a:rPr lang="de-DE" baseline="0" dirty="0" smtClean="0"/>
              <a:t> </a:t>
            </a:r>
            <a:r>
              <a:rPr lang="de-DE" baseline="0" dirty="0" err="1" smtClean="0"/>
              <a:t>we</a:t>
            </a:r>
            <a:r>
              <a:rPr lang="de-DE" baseline="0" dirty="0" smtClean="0"/>
              <a:t> </a:t>
            </a:r>
            <a:r>
              <a:rPr lang="de-DE" baseline="0" dirty="0" err="1" smtClean="0"/>
              <a:t>want</a:t>
            </a:r>
            <a:r>
              <a:rPr lang="de-DE" baseline="0" dirty="0" smtClean="0"/>
              <a:t> </a:t>
            </a:r>
            <a:r>
              <a:rPr lang="de-DE" baseline="0" dirty="0" err="1" smtClean="0"/>
              <a:t>to</a:t>
            </a:r>
            <a:r>
              <a:rPr lang="de-DE" baseline="0" dirty="0" smtClean="0"/>
              <a:t> </a:t>
            </a:r>
            <a:r>
              <a:rPr lang="de-DE" baseline="0" dirty="0" err="1" smtClean="0"/>
              <a:t>analyze</a:t>
            </a:r>
            <a:r>
              <a:rPr lang="de-DE" baseline="0" dirty="0" smtClean="0"/>
              <a:t> 3) </a:t>
            </a:r>
            <a:r>
              <a:rPr lang="de-DE" baseline="0" dirty="0" err="1" smtClean="0"/>
              <a:t>as</a:t>
            </a:r>
            <a:r>
              <a:rPr lang="de-DE" baseline="0" dirty="0" smtClean="0"/>
              <a:t> </a:t>
            </a:r>
            <a:r>
              <a:rPr lang="de-DE" baseline="0" dirty="0" err="1" smtClean="0"/>
              <a:t>the</a:t>
            </a:r>
            <a:r>
              <a:rPr lang="de-DE" baseline="0" dirty="0" smtClean="0"/>
              <a:t> EUC </a:t>
            </a:r>
            <a:r>
              <a:rPr lang="de-DE" baseline="0" dirty="0" err="1" smtClean="0"/>
              <a:t>variability</a:t>
            </a:r>
            <a:r>
              <a:rPr lang="de-DE" baseline="0" dirty="0" smtClean="0"/>
              <a:t> </a:t>
            </a:r>
            <a:r>
              <a:rPr lang="de-DE" baseline="0" dirty="0" err="1" smtClean="0"/>
              <a:t>at</a:t>
            </a:r>
            <a:r>
              <a:rPr lang="de-DE" baseline="0" dirty="0" smtClean="0"/>
              <a:t> 23°W </a:t>
            </a:r>
            <a:r>
              <a:rPr lang="de-DE" baseline="0" dirty="0" err="1" smtClean="0"/>
              <a:t>is</a:t>
            </a:r>
            <a:r>
              <a:rPr lang="de-DE" baseline="0" dirty="0" smtClean="0"/>
              <a:t> </a:t>
            </a:r>
            <a:r>
              <a:rPr lang="de-DE" baseline="0" dirty="0" err="1" smtClean="0"/>
              <a:t>monitored</a:t>
            </a:r>
            <a:r>
              <a:rPr lang="de-DE" baseline="0" dirty="0" smtClean="0"/>
              <a:t> </a:t>
            </a:r>
            <a:r>
              <a:rPr lang="de-DE" baseline="0" dirty="0" err="1" smtClean="0"/>
              <a:t>since</a:t>
            </a:r>
            <a:r>
              <a:rPr lang="de-DE" baseline="0" dirty="0" smtClean="0"/>
              <a:t> a </a:t>
            </a:r>
            <a:r>
              <a:rPr lang="de-DE" baseline="0" dirty="0" err="1" smtClean="0"/>
              <a:t>long</a:t>
            </a:r>
            <a:r>
              <a:rPr lang="de-DE" baseline="0" dirty="0" smtClean="0"/>
              <a:t> time </a:t>
            </a:r>
            <a:r>
              <a:rPr lang="de-DE" baseline="0" dirty="0" err="1" smtClean="0"/>
              <a:t>at</a:t>
            </a:r>
            <a:r>
              <a:rPr lang="de-DE" baseline="0" dirty="0" smtClean="0"/>
              <a:t> GEOMAR </a:t>
            </a:r>
            <a:r>
              <a:rPr lang="de-DE" baseline="0" dirty="0" err="1" smtClean="0"/>
              <a:t>as</a:t>
            </a:r>
            <a:r>
              <a:rPr lang="de-DE" baseline="0" dirty="0" smtClean="0"/>
              <a:t> </a:t>
            </a:r>
            <a:r>
              <a:rPr lang="de-DE" baseline="0" dirty="0" err="1" smtClean="0"/>
              <a:t>well</a:t>
            </a:r>
            <a:r>
              <a:rPr lang="de-DE" baseline="0" dirty="0" smtClean="0"/>
              <a:t>. Further </a:t>
            </a:r>
            <a:r>
              <a:rPr lang="de-DE" baseline="0" dirty="0" err="1" smtClean="0"/>
              <a:t>we</a:t>
            </a:r>
            <a:r>
              <a:rPr lang="de-DE" baseline="0" dirty="0" smtClean="0"/>
              <a:t> </a:t>
            </a:r>
            <a:r>
              <a:rPr lang="de-DE" baseline="0" dirty="0" err="1" smtClean="0"/>
              <a:t>want</a:t>
            </a:r>
            <a:r>
              <a:rPr lang="de-DE" baseline="0" dirty="0" smtClean="0"/>
              <a:t> </a:t>
            </a:r>
            <a:r>
              <a:rPr lang="de-DE" baseline="0" dirty="0" err="1" smtClean="0"/>
              <a:t>to</a:t>
            </a:r>
            <a:r>
              <a:rPr lang="de-DE" baseline="0" dirty="0" smtClean="0"/>
              <a:t> </a:t>
            </a:r>
            <a:r>
              <a:rPr lang="de-DE" baseline="0" dirty="0" err="1" smtClean="0"/>
              <a:t>analyze</a:t>
            </a:r>
            <a:r>
              <a:rPr lang="de-DE" baseline="0" dirty="0" smtClean="0"/>
              <a:t> 4) </a:t>
            </a:r>
            <a:r>
              <a:rPr lang="de-DE" baseline="0" dirty="0" err="1" smtClean="0"/>
              <a:t>with</a:t>
            </a:r>
            <a:r>
              <a:rPr lang="de-DE" baseline="0" dirty="0" smtClean="0"/>
              <a:t> </a:t>
            </a:r>
            <a:r>
              <a:rPr lang="de-DE" baseline="0" dirty="0" err="1" smtClean="0"/>
              <a:t>the</a:t>
            </a:r>
            <a:r>
              <a:rPr lang="de-DE" baseline="0" dirty="0" smtClean="0"/>
              <a:t> </a:t>
            </a:r>
            <a:r>
              <a:rPr lang="de-DE" baseline="0" dirty="0" err="1" smtClean="0"/>
              <a:t>use</a:t>
            </a:r>
            <a:r>
              <a:rPr lang="de-DE" baseline="0" dirty="0" smtClean="0"/>
              <a:t> </a:t>
            </a:r>
            <a:r>
              <a:rPr lang="de-DE" baseline="0" dirty="0" err="1" smtClean="0"/>
              <a:t>of</a:t>
            </a:r>
            <a:r>
              <a:rPr lang="de-DE" baseline="0" dirty="0" smtClean="0"/>
              <a:t> all </a:t>
            </a:r>
            <a:r>
              <a:rPr lang="de-DE" baseline="0" dirty="0" err="1" smtClean="0"/>
              <a:t>available</a:t>
            </a:r>
            <a:r>
              <a:rPr lang="de-DE" baseline="0" dirty="0" smtClean="0"/>
              <a:t> </a:t>
            </a:r>
            <a:r>
              <a:rPr lang="de-DE" baseline="0" dirty="0" err="1" smtClean="0"/>
              <a:t>hydrographic</a:t>
            </a:r>
            <a:r>
              <a:rPr lang="de-DE" baseline="0" dirty="0" smtClean="0"/>
              <a:t> </a:t>
            </a:r>
            <a:r>
              <a:rPr lang="de-DE" baseline="0" dirty="0" err="1" smtClean="0"/>
              <a:t>data</a:t>
            </a:r>
            <a:r>
              <a:rPr lang="de-DE" baseline="0" dirty="0" smtClean="0"/>
              <a:t> </a:t>
            </a:r>
            <a:r>
              <a:rPr lang="de-DE" baseline="0" dirty="0" err="1" smtClean="0"/>
              <a:t>within</a:t>
            </a:r>
            <a:r>
              <a:rPr lang="de-DE" baseline="0" dirty="0" smtClean="0"/>
              <a:t> </a:t>
            </a:r>
            <a:r>
              <a:rPr lang="de-DE" baseline="0" dirty="0" err="1" smtClean="0"/>
              <a:t>this</a:t>
            </a:r>
            <a:r>
              <a:rPr lang="de-DE" baseline="0" dirty="0" smtClean="0"/>
              <a:t> </a:t>
            </a:r>
            <a:r>
              <a:rPr lang="de-DE" baseline="0" dirty="0" err="1" smtClean="0"/>
              <a:t>region</a:t>
            </a:r>
            <a:r>
              <a:rPr lang="de-DE" baseline="0" dirty="0" smtClean="0"/>
              <a:t> </a:t>
            </a:r>
            <a:r>
              <a:rPr lang="de-DE" baseline="0" dirty="0" err="1" smtClean="0"/>
              <a:t>including</a:t>
            </a:r>
            <a:r>
              <a:rPr lang="de-DE" baseline="0" dirty="0" smtClean="0"/>
              <a:t> WODB, ARGO etc. </a:t>
            </a:r>
            <a:r>
              <a:rPr lang="de-DE" baseline="0" dirty="0" err="1" smtClean="0"/>
              <a:t>and</a:t>
            </a:r>
            <a:r>
              <a:rPr lang="de-DE" baseline="0" dirty="0" smtClean="0"/>
              <a:t> </a:t>
            </a:r>
            <a:r>
              <a:rPr lang="de-DE" baseline="0" dirty="0" err="1" smtClean="0"/>
              <a:t>finally</a:t>
            </a:r>
            <a:r>
              <a:rPr lang="de-DE" baseline="0" dirty="0" smtClean="0"/>
              <a:t> </a:t>
            </a:r>
            <a:r>
              <a:rPr lang="de-DE" baseline="0" dirty="0" err="1" smtClean="0"/>
              <a:t>as</a:t>
            </a:r>
            <a:r>
              <a:rPr lang="de-DE" baseline="0" dirty="0" smtClean="0"/>
              <a:t> </a:t>
            </a:r>
            <a:r>
              <a:rPr lang="de-DE" baseline="0" dirty="0" err="1" smtClean="0"/>
              <a:t>our</a:t>
            </a:r>
            <a:r>
              <a:rPr lang="de-DE" baseline="0" dirty="0" smtClean="0"/>
              <a:t> </a:t>
            </a:r>
            <a:r>
              <a:rPr lang="de-DE" baseline="0" dirty="0" err="1" smtClean="0"/>
              <a:t>contribution</a:t>
            </a:r>
            <a:r>
              <a:rPr lang="de-DE" baseline="0" dirty="0" smtClean="0"/>
              <a:t> </a:t>
            </a:r>
            <a:r>
              <a:rPr lang="de-DE" baseline="0" dirty="0" err="1" smtClean="0"/>
              <a:t>to</a:t>
            </a:r>
            <a:r>
              <a:rPr lang="de-DE" baseline="0" dirty="0" smtClean="0"/>
              <a:t> SAMOC </a:t>
            </a:r>
            <a:r>
              <a:rPr lang="de-DE" baseline="0" dirty="0" err="1" smtClean="0"/>
              <a:t>we</a:t>
            </a:r>
            <a:r>
              <a:rPr lang="de-DE" baseline="0" dirty="0" smtClean="0"/>
              <a:t> will </a:t>
            </a:r>
            <a:r>
              <a:rPr lang="de-DE" baseline="0" dirty="0" err="1" smtClean="0"/>
              <a:t>investigate</a:t>
            </a:r>
            <a:r>
              <a:rPr lang="de-DE" baseline="0" dirty="0" smtClean="0"/>
              <a:t> 5).</a:t>
            </a:r>
            <a:endParaRPr lang="de-DE" dirty="0" smtClean="0"/>
          </a:p>
          <a:p>
            <a:endParaRPr lang="de-DE" dirty="0"/>
          </a:p>
        </p:txBody>
      </p:sp>
      <p:sp>
        <p:nvSpPr>
          <p:cNvPr id="4" name="Foliennummernplatzhalter 3"/>
          <p:cNvSpPr>
            <a:spLocks noGrp="1"/>
          </p:cNvSpPr>
          <p:nvPr>
            <p:ph type="sldNum" sz="quarter" idx="10"/>
          </p:nvPr>
        </p:nvSpPr>
        <p:spPr/>
        <p:txBody>
          <a:bodyPr/>
          <a:lstStyle/>
          <a:p>
            <a:fld id="{4CF44313-FFD0-D945-B542-BB303149C127}" type="slidenum">
              <a:rPr lang="de-DE" smtClean="0"/>
              <a:t>17</a:t>
            </a:fld>
            <a:endParaRPr lang="de-DE"/>
          </a:p>
        </p:txBody>
      </p:sp>
    </p:spTree>
    <p:extLst>
      <p:ext uri="{BB962C8B-B14F-4D97-AF65-F5344CB8AC3E}">
        <p14:creationId xmlns:p14="http://schemas.microsoft.com/office/powerpoint/2010/main" val="1914919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As </a:t>
            </a:r>
            <a:r>
              <a:rPr lang="de-DE" baseline="0" dirty="0" err="1" smtClean="0"/>
              <a:t>soon</a:t>
            </a:r>
            <a:r>
              <a:rPr lang="de-DE" baseline="0" dirty="0" smtClean="0"/>
              <a:t> </a:t>
            </a:r>
            <a:r>
              <a:rPr lang="de-DE" baseline="0" dirty="0" err="1" smtClean="0"/>
              <a:t>as</a:t>
            </a:r>
            <a:r>
              <a:rPr lang="de-DE" baseline="0" dirty="0" smtClean="0"/>
              <a:t> </a:t>
            </a:r>
            <a:r>
              <a:rPr lang="de-DE" baseline="0" dirty="0" err="1" smtClean="0"/>
              <a:t>we</a:t>
            </a:r>
            <a:r>
              <a:rPr lang="de-DE" baseline="0" dirty="0" smtClean="0"/>
              <a:t> </a:t>
            </a:r>
            <a:r>
              <a:rPr lang="de-DE" baseline="0" dirty="0" err="1" smtClean="0"/>
              <a:t>have</a:t>
            </a:r>
            <a:r>
              <a:rPr lang="de-DE" baseline="0" dirty="0" smtClean="0"/>
              <a:t> </a:t>
            </a:r>
            <a:r>
              <a:rPr lang="de-DE" baseline="0" dirty="0" err="1" smtClean="0"/>
              <a:t>more</a:t>
            </a:r>
            <a:r>
              <a:rPr lang="de-DE" baseline="0" dirty="0" smtClean="0"/>
              <a:t> </a:t>
            </a:r>
            <a:r>
              <a:rPr lang="de-DE" baseline="0" dirty="0" err="1" smtClean="0"/>
              <a:t>data</a:t>
            </a:r>
            <a:r>
              <a:rPr lang="de-DE" baseline="0" dirty="0" smtClean="0"/>
              <a:t> </a:t>
            </a:r>
            <a:r>
              <a:rPr lang="de-DE" baseline="0" dirty="0" err="1" smtClean="0"/>
              <a:t>available</a:t>
            </a:r>
            <a:r>
              <a:rPr lang="de-DE" baseline="0" dirty="0" smtClean="0"/>
              <a:t> </a:t>
            </a:r>
            <a:r>
              <a:rPr lang="de-DE" baseline="0" dirty="0" err="1" smtClean="0"/>
              <a:t>from</a:t>
            </a:r>
            <a:r>
              <a:rPr lang="de-DE" baseline="0" dirty="0" smtClean="0"/>
              <a:t> </a:t>
            </a:r>
            <a:r>
              <a:rPr lang="de-DE" baseline="0" dirty="0" err="1" smtClean="0"/>
              <a:t>our</a:t>
            </a:r>
            <a:r>
              <a:rPr lang="de-DE" baseline="0" dirty="0" smtClean="0"/>
              <a:t> </a:t>
            </a:r>
            <a:r>
              <a:rPr lang="de-DE" baseline="0" dirty="0" err="1" smtClean="0"/>
              <a:t>moored</a:t>
            </a:r>
            <a:r>
              <a:rPr lang="de-DE" baseline="0" dirty="0" smtClean="0"/>
              <a:t> </a:t>
            </a:r>
            <a:r>
              <a:rPr lang="de-DE" baseline="0" dirty="0" err="1" smtClean="0"/>
              <a:t>array</a:t>
            </a:r>
            <a:r>
              <a:rPr lang="de-DE" baseline="0" dirty="0" smtClean="0"/>
              <a:t>, </a:t>
            </a:r>
            <a:r>
              <a:rPr lang="de-DE" baseline="0" dirty="0" err="1" smtClean="0"/>
              <a:t>we</a:t>
            </a:r>
            <a:r>
              <a:rPr lang="de-DE" baseline="0" dirty="0" smtClean="0"/>
              <a:t> will 1), </a:t>
            </a:r>
            <a:r>
              <a:rPr lang="de-DE" baseline="0" dirty="0" err="1" smtClean="0"/>
              <a:t>then</a:t>
            </a:r>
            <a:r>
              <a:rPr lang="de-DE" baseline="0" dirty="0" smtClean="0"/>
              <a:t> </a:t>
            </a:r>
            <a:r>
              <a:rPr lang="de-DE" baseline="0" dirty="0" err="1" smtClean="0"/>
              <a:t>we</a:t>
            </a:r>
            <a:r>
              <a:rPr lang="de-DE" baseline="0" dirty="0" smtClean="0"/>
              <a:t> </a:t>
            </a:r>
            <a:r>
              <a:rPr lang="de-DE" baseline="0" dirty="0" err="1" smtClean="0"/>
              <a:t>want</a:t>
            </a:r>
            <a:r>
              <a:rPr lang="de-DE" baseline="0" dirty="0" smtClean="0"/>
              <a:t> </a:t>
            </a:r>
            <a:r>
              <a:rPr lang="de-DE" baseline="0" dirty="0" err="1" smtClean="0"/>
              <a:t>to</a:t>
            </a:r>
            <a:r>
              <a:rPr lang="de-DE" baseline="0" dirty="0" smtClean="0"/>
              <a:t> 2) </a:t>
            </a:r>
            <a:r>
              <a:rPr lang="de-DE" baseline="0" dirty="0" err="1" smtClean="0"/>
              <a:t>this</a:t>
            </a:r>
            <a:r>
              <a:rPr lang="de-DE" baseline="0" dirty="0" smtClean="0"/>
              <a:t> will </a:t>
            </a:r>
            <a:r>
              <a:rPr lang="de-DE" baseline="0" dirty="0" err="1" smtClean="0"/>
              <a:t>be</a:t>
            </a:r>
            <a:r>
              <a:rPr lang="de-DE" baseline="0" dirty="0" smtClean="0"/>
              <a:t> </a:t>
            </a:r>
            <a:r>
              <a:rPr lang="de-DE" baseline="0" dirty="0" err="1" smtClean="0"/>
              <a:t>achieved</a:t>
            </a:r>
            <a:r>
              <a:rPr lang="de-DE" baseline="0" dirty="0" smtClean="0"/>
              <a:t> </a:t>
            </a:r>
            <a:r>
              <a:rPr lang="de-DE" baseline="0" dirty="0" err="1" smtClean="0"/>
              <a:t>by</a:t>
            </a:r>
            <a:r>
              <a:rPr lang="de-DE" baseline="0" dirty="0" smtClean="0"/>
              <a:t> </a:t>
            </a:r>
            <a:r>
              <a:rPr lang="de-DE" baseline="0" dirty="0" err="1" smtClean="0"/>
              <a:t>collaborating</a:t>
            </a:r>
            <a:r>
              <a:rPr lang="de-DE" baseline="0" dirty="0" smtClean="0"/>
              <a:t> </a:t>
            </a:r>
            <a:r>
              <a:rPr lang="de-DE" baseline="0" dirty="0" err="1" smtClean="0"/>
              <a:t>with</a:t>
            </a:r>
            <a:r>
              <a:rPr lang="de-DE" baseline="0" dirty="0" smtClean="0"/>
              <a:t> </a:t>
            </a:r>
            <a:r>
              <a:rPr lang="de-DE" baseline="0" dirty="0" err="1" smtClean="0"/>
              <a:t>other</a:t>
            </a:r>
            <a:r>
              <a:rPr lang="de-DE" baseline="0" dirty="0" smtClean="0"/>
              <a:t> </a:t>
            </a:r>
            <a:r>
              <a:rPr lang="de-DE" baseline="0" dirty="0" err="1" smtClean="0"/>
              <a:t>subprojects</a:t>
            </a:r>
            <a:r>
              <a:rPr lang="de-DE" baseline="0" dirty="0" smtClean="0"/>
              <a:t> in RACE, </a:t>
            </a:r>
            <a:r>
              <a:rPr lang="de-DE" baseline="0" dirty="0" err="1" smtClean="0"/>
              <a:t>which</a:t>
            </a:r>
            <a:r>
              <a:rPr lang="de-DE" baseline="0" dirty="0" smtClean="0"/>
              <a:t> </a:t>
            </a:r>
            <a:r>
              <a:rPr lang="de-DE" baseline="0" dirty="0" err="1" smtClean="0"/>
              <a:t>focus</a:t>
            </a:r>
            <a:r>
              <a:rPr lang="de-DE" baseline="0" dirty="0" smtClean="0"/>
              <a:t> on </a:t>
            </a:r>
            <a:r>
              <a:rPr lang="de-DE" baseline="0" dirty="0" err="1" smtClean="0"/>
              <a:t>the</a:t>
            </a:r>
            <a:r>
              <a:rPr lang="de-DE" baseline="0" dirty="0" smtClean="0"/>
              <a:t> subpolar North </a:t>
            </a:r>
            <a:r>
              <a:rPr lang="de-DE" baseline="0" dirty="0" err="1" smtClean="0"/>
              <a:t>Atlantic</a:t>
            </a:r>
            <a:r>
              <a:rPr lang="de-DE" baseline="0" dirty="0" smtClean="0"/>
              <a:t>, </a:t>
            </a:r>
            <a:r>
              <a:rPr lang="de-DE" baseline="0" dirty="0" err="1" smtClean="0"/>
              <a:t>then</a:t>
            </a:r>
            <a:r>
              <a:rPr lang="de-DE" baseline="0" dirty="0" smtClean="0"/>
              <a:t> </a:t>
            </a:r>
            <a:r>
              <a:rPr lang="de-DE" baseline="0" dirty="0" err="1" smtClean="0"/>
              <a:t>weIn</a:t>
            </a:r>
            <a:r>
              <a:rPr lang="de-DE" baseline="0" dirty="0" smtClean="0"/>
              <a:t> </a:t>
            </a:r>
            <a:r>
              <a:rPr lang="de-DE" baseline="0" dirty="0" err="1" smtClean="0"/>
              <a:t>terms</a:t>
            </a:r>
            <a:r>
              <a:rPr lang="de-DE" baseline="0" dirty="0" smtClean="0"/>
              <a:t> </a:t>
            </a:r>
            <a:r>
              <a:rPr lang="de-DE" baseline="0" dirty="0" err="1" smtClean="0"/>
              <a:t>of</a:t>
            </a:r>
            <a:r>
              <a:rPr lang="de-DE" baseline="0" dirty="0" smtClean="0"/>
              <a:t> real </a:t>
            </a:r>
            <a:r>
              <a:rPr lang="de-DE" baseline="0" dirty="0" err="1" smtClean="0"/>
              <a:t>at</a:t>
            </a:r>
            <a:r>
              <a:rPr lang="de-DE" baseline="0" dirty="0" smtClean="0"/>
              <a:t> </a:t>
            </a:r>
            <a:r>
              <a:rPr lang="de-DE" baseline="0" dirty="0" err="1" smtClean="0"/>
              <a:t>sea</a:t>
            </a:r>
            <a:r>
              <a:rPr lang="de-DE" baseline="0" dirty="0" smtClean="0"/>
              <a:t> </a:t>
            </a:r>
            <a:r>
              <a:rPr lang="de-DE" baseline="0" dirty="0" err="1" smtClean="0"/>
              <a:t>actions</a:t>
            </a:r>
            <a:r>
              <a:rPr lang="de-DE" baseline="0" dirty="0" smtClean="0"/>
              <a:t>, </a:t>
            </a:r>
            <a:r>
              <a:rPr lang="de-DE" baseline="0" dirty="0" err="1" smtClean="0"/>
              <a:t>we</a:t>
            </a:r>
            <a:r>
              <a:rPr lang="de-DE" baseline="0" dirty="0" smtClean="0"/>
              <a:t> </a:t>
            </a:r>
            <a:r>
              <a:rPr lang="de-DE" baseline="0" dirty="0" err="1" smtClean="0"/>
              <a:t>are</a:t>
            </a:r>
            <a:r>
              <a:rPr lang="de-DE" baseline="0" dirty="0" smtClean="0"/>
              <a:t> </a:t>
            </a:r>
            <a:r>
              <a:rPr lang="de-DE" baseline="0" dirty="0" err="1" smtClean="0"/>
              <a:t>planning</a:t>
            </a:r>
            <a:r>
              <a:rPr lang="de-DE" baseline="0" dirty="0" smtClean="0"/>
              <a:t> </a:t>
            </a:r>
            <a:r>
              <a:rPr lang="de-DE" baseline="0" dirty="0" err="1" smtClean="0"/>
              <a:t>two</a:t>
            </a:r>
            <a:r>
              <a:rPr lang="de-DE" baseline="0" dirty="0" smtClean="0"/>
              <a:t> .... </a:t>
            </a:r>
            <a:r>
              <a:rPr lang="de-DE" baseline="0" dirty="0" err="1" smtClean="0"/>
              <a:t>and</a:t>
            </a:r>
            <a:r>
              <a:rPr lang="de-DE" baseline="0" dirty="0" smtClean="0"/>
              <a:t> </a:t>
            </a:r>
            <a:r>
              <a:rPr lang="de-DE" baseline="0" dirty="0" err="1" smtClean="0"/>
              <a:t>we</a:t>
            </a:r>
            <a:r>
              <a:rPr lang="de-DE" baseline="0" dirty="0" smtClean="0"/>
              <a:t> will </a:t>
            </a:r>
            <a:r>
              <a:rPr lang="de-DE" baseline="0" dirty="0" err="1" smtClean="0"/>
              <a:t>maintain</a:t>
            </a:r>
            <a:r>
              <a:rPr lang="de-DE" baseline="0" dirty="0" smtClean="0"/>
              <a:t>? </a:t>
            </a:r>
            <a:r>
              <a:rPr lang="de-DE" baseline="0" dirty="0" err="1" smtClean="0"/>
              <a:t>the</a:t>
            </a:r>
            <a:r>
              <a:rPr lang="de-DE" baseline="0" dirty="0" smtClean="0"/>
              <a:t> </a:t>
            </a:r>
            <a:r>
              <a:rPr lang="de-DE" baseline="0" dirty="0" err="1" smtClean="0"/>
              <a:t>mooring</a:t>
            </a:r>
            <a:r>
              <a:rPr lang="de-DE" baseline="0" dirty="0" smtClean="0"/>
              <a:t> </a:t>
            </a:r>
            <a:r>
              <a:rPr lang="de-DE" baseline="0" dirty="0" err="1" smtClean="0"/>
              <a:t>array</a:t>
            </a:r>
            <a:r>
              <a:rPr lang="de-DE" baseline="0" dirty="0" smtClean="0"/>
              <a:t> </a:t>
            </a:r>
            <a:r>
              <a:rPr lang="de-DE" baseline="0" dirty="0" err="1" smtClean="0"/>
              <a:t>definately</a:t>
            </a:r>
            <a:r>
              <a:rPr lang="de-DE" baseline="0" dirty="0" smtClean="0"/>
              <a:t> </a:t>
            </a:r>
            <a:r>
              <a:rPr lang="de-DE" baseline="0" dirty="0" err="1" smtClean="0"/>
              <a:t>until</a:t>
            </a:r>
            <a:r>
              <a:rPr lang="de-DE" baseline="0" dirty="0" smtClean="0"/>
              <a:t> 2017. The plan </a:t>
            </a:r>
            <a:r>
              <a:rPr lang="de-DE" baseline="0" dirty="0" err="1" smtClean="0"/>
              <a:t>up</a:t>
            </a:r>
            <a:r>
              <a:rPr lang="de-DE" baseline="0" dirty="0" smtClean="0"/>
              <a:t> </a:t>
            </a:r>
            <a:r>
              <a:rPr lang="de-DE" baseline="0" dirty="0" err="1" smtClean="0"/>
              <a:t>to</a:t>
            </a:r>
            <a:r>
              <a:rPr lang="de-DE" baseline="0" dirty="0" smtClean="0"/>
              <a:t> </a:t>
            </a:r>
            <a:r>
              <a:rPr lang="de-DE" baseline="0" dirty="0" err="1" smtClean="0"/>
              <a:t>now</a:t>
            </a:r>
            <a:r>
              <a:rPr lang="de-DE" baseline="0" dirty="0" smtClean="0"/>
              <a:t> </a:t>
            </a:r>
            <a:r>
              <a:rPr lang="de-DE" baseline="0" dirty="0" err="1" smtClean="0"/>
              <a:t>is</a:t>
            </a:r>
            <a:r>
              <a:rPr lang="de-DE" baseline="0" dirty="0" smtClean="0"/>
              <a:t> </a:t>
            </a:r>
            <a:r>
              <a:rPr lang="de-DE" baseline="0" dirty="0" err="1" smtClean="0"/>
              <a:t>that</a:t>
            </a:r>
            <a:r>
              <a:rPr lang="de-DE" baseline="0" dirty="0" smtClean="0"/>
              <a:t> </a:t>
            </a:r>
            <a:r>
              <a:rPr lang="de-DE" baseline="0" dirty="0" err="1" smtClean="0"/>
              <a:t>we</a:t>
            </a:r>
            <a:r>
              <a:rPr lang="de-DE" baseline="0" dirty="0" smtClean="0"/>
              <a:t> </a:t>
            </a:r>
            <a:r>
              <a:rPr lang="de-DE" baseline="0" dirty="0" err="1" smtClean="0"/>
              <a:t>then</a:t>
            </a:r>
            <a:r>
              <a:rPr lang="de-DE" baseline="0" dirty="0" smtClean="0"/>
              <a:t> </a:t>
            </a:r>
            <a:r>
              <a:rPr lang="de-DE" baseline="0" dirty="0" err="1" smtClean="0"/>
              <a:t>probably</a:t>
            </a:r>
            <a:r>
              <a:rPr lang="de-DE" baseline="0" dirty="0" smtClean="0"/>
              <a:t> </a:t>
            </a:r>
            <a:r>
              <a:rPr lang="de-DE" baseline="0" dirty="0" err="1" smtClean="0"/>
              <a:t>hand</a:t>
            </a:r>
            <a:r>
              <a:rPr lang="de-DE" baseline="0" dirty="0" smtClean="0"/>
              <a:t> </a:t>
            </a:r>
            <a:r>
              <a:rPr lang="de-DE" baseline="0" dirty="0" err="1" smtClean="0"/>
              <a:t>over</a:t>
            </a:r>
            <a:r>
              <a:rPr lang="de-DE" baseline="0" dirty="0" smtClean="0"/>
              <a:t> </a:t>
            </a:r>
            <a:r>
              <a:rPr lang="de-DE" baseline="0" dirty="0" err="1" smtClean="0"/>
              <a:t>the</a:t>
            </a:r>
            <a:r>
              <a:rPr lang="de-DE" baseline="0" dirty="0" smtClean="0"/>
              <a:t> </a:t>
            </a:r>
            <a:r>
              <a:rPr lang="de-DE" baseline="0" dirty="0" err="1" smtClean="0"/>
              <a:t>maintenance</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array</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Brazilians</a:t>
            </a:r>
            <a:r>
              <a:rPr lang="de-DE" baseline="0" dirty="0" smtClean="0"/>
              <a:t> </a:t>
            </a:r>
            <a:r>
              <a:rPr lang="de-DE" baseline="0" dirty="0" err="1" smtClean="0"/>
              <a:t>and</a:t>
            </a:r>
            <a:r>
              <a:rPr lang="de-DE" baseline="0" dirty="0" smtClean="0"/>
              <a:t> </a:t>
            </a:r>
            <a:r>
              <a:rPr lang="de-DE" baseline="0" dirty="0" err="1" smtClean="0"/>
              <a:t>two</a:t>
            </a:r>
            <a:r>
              <a:rPr lang="de-DE" baseline="0" dirty="0" smtClean="0"/>
              <a:t> </a:t>
            </a:r>
            <a:r>
              <a:rPr lang="de-DE" baseline="0" dirty="0" err="1" smtClean="0"/>
              <a:t>brazilian</a:t>
            </a:r>
            <a:r>
              <a:rPr lang="de-DE" baseline="0" dirty="0" smtClean="0"/>
              <a:t> </a:t>
            </a:r>
            <a:r>
              <a:rPr lang="de-DE" baseline="0" dirty="0" err="1" smtClean="0"/>
              <a:t>technians</a:t>
            </a:r>
            <a:r>
              <a:rPr lang="de-DE" baseline="0" dirty="0" smtClean="0"/>
              <a:t> will </a:t>
            </a:r>
            <a:r>
              <a:rPr lang="de-DE" baseline="0" dirty="0" err="1" smtClean="0"/>
              <a:t>be</a:t>
            </a:r>
            <a:r>
              <a:rPr lang="de-DE" baseline="0" dirty="0" smtClean="0"/>
              <a:t> </a:t>
            </a:r>
            <a:r>
              <a:rPr lang="de-DE" baseline="0" dirty="0" err="1" smtClean="0"/>
              <a:t>onboard</a:t>
            </a:r>
            <a:r>
              <a:rPr lang="de-DE" baseline="0" dirty="0" smtClean="0"/>
              <a:t> in September 2015 </a:t>
            </a:r>
            <a:r>
              <a:rPr lang="de-DE" baseline="0" dirty="0" err="1" smtClean="0"/>
              <a:t>for</a:t>
            </a:r>
            <a:r>
              <a:rPr lang="de-DE" baseline="0" dirty="0" smtClean="0"/>
              <a:t> </a:t>
            </a:r>
            <a:r>
              <a:rPr lang="de-DE" baseline="0" dirty="0" err="1" smtClean="0"/>
              <a:t>training</a:t>
            </a:r>
            <a:r>
              <a:rPr lang="de-DE" baseline="0" dirty="0" smtClean="0"/>
              <a:t> </a:t>
            </a:r>
            <a:r>
              <a:rPr lang="de-DE" baseline="0" dirty="0" err="1" smtClean="0"/>
              <a:t>purposes</a:t>
            </a:r>
            <a:r>
              <a:rPr lang="de-DE" baseline="0" dirty="0" smtClean="0"/>
              <a:t>. </a:t>
            </a:r>
          </a:p>
          <a:p>
            <a:r>
              <a:rPr lang="de-DE" baseline="0" dirty="0" smtClean="0"/>
              <a:t>The </a:t>
            </a:r>
            <a:r>
              <a:rPr lang="de-DE" baseline="0" dirty="0" err="1" smtClean="0"/>
              <a:t>aims</a:t>
            </a:r>
            <a:r>
              <a:rPr lang="de-DE" baseline="0" dirty="0" smtClean="0"/>
              <a:t> </a:t>
            </a:r>
            <a:r>
              <a:rPr lang="de-DE" baseline="0" dirty="0" err="1" smtClean="0"/>
              <a:t>with</a:t>
            </a:r>
            <a:r>
              <a:rPr lang="de-DE" baseline="0" dirty="0" smtClean="0"/>
              <a:t> </a:t>
            </a:r>
            <a:r>
              <a:rPr lang="de-DE" baseline="0" dirty="0" err="1" smtClean="0"/>
              <a:t>the</a:t>
            </a:r>
            <a:r>
              <a:rPr lang="de-DE" baseline="0" dirty="0" smtClean="0"/>
              <a:t> </a:t>
            </a:r>
            <a:r>
              <a:rPr lang="de-DE" baseline="0" dirty="0" err="1" smtClean="0"/>
              <a:t>extended</a:t>
            </a:r>
            <a:r>
              <a:rPr lang="de-DE" baseline="0" dirty="0" smtClean="0"/>
              <a:t> </a:t>
            </a:r>
            <a:r>
              <a:rPr lang="de-DE" baseline="0" dirty="0" err="1" smtClean="0"/>
              <a:t>data</a:t>
            </a:r>
            <a:r>
              <a:rPr lang="de-DE" baseline="0" dirty="0" smtClean="0"/>
              <a:t> </a:t>
            </a:r>
            <a:r>
              <a:rPr lang="de-DE" baseline="0" dirty="0" err="1" smtClean="0"/>
              <a:t>set</a:t>
            </a:r>
            <a:r>
              <a:rPr lang="de-DE" baseline="0" dirty="0" smtClean="0"/>
              <a:t> in </a:t>
            </a:r>
            <a:r>
              <a:rPr lang="de-DE" baseline="0" dirty="0" err="1" smtClean="0"/>
              <a:t>the</a:t>
            </a:r>
            <a:r>
              <a:rPr lang="de-DE" baseline="0" dirty="0" smtClean="0"/>
              <a:t> </a:t>
            </a:r>
            <a:r>
              <a:rPr lang="de-DE" baseline="0" dirty="0" err="1" smtClean="0"/>
              <a:t>framework</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project</a:t>
            </a:r>
            <a:r>
              <a:rPr lang="de-DE" baseline="0" dirty="0" smtClean="0"/>
              <a:t> RACE </a:t>
            </a:r>
            <a:r>
              <a:rPr lang="de-DE" baseline="0" dirty="0" err="1" smtClean="0"/>
              <a:t>is</a:t>
            </a:r>
            <a:r>
              <a:rPr lang="de-DE" baseline="0" dirty="0" smtClean="0"/>
              <a:t> </a:t>
            </a:r>
            <a:r>
              <a:rPr lang="de-DE" baseline="0" dirty="0" err="1" smtClean="0"/>
              <a:t>to</a:t>
            </a:r>
            <a:r>
              <a:rPr lang="de-DE" baseline="0" dirty="0" smtClean="0"/>
              <a:t> ...  1), </a:t>
            </a:r>
            <a:r>
              <a:rPr lang="de-DE" baseline="0" dirty="0" err="1" smtClean="0"/>
              <a:t>then</a:t>
            </a:r>
            <a:r>
              <a:rPr lang="de-DE" baseline="0" dirty="0" smtClean="0"/>
              <a:t> </a:t>
            </a:r>
            <a:r>
              <a:rPr lang="de-DE" baseline="0" dirty="0" err="1" smtClean="0"/>
              <a:t>we</a:t>
            </a:r>
            <a:r>
              <a:rPr lang="de-DE" baseline="0" dirty="0" smtClean="0"/>
              <a:t> </a:t>
            </a:r>
            <a:r>
              <a:rPr lang="de-DE" baseline="0" dirty="0" err="1" smtClean="0"/>
              <a:t>want</a:t>
            </a:r>
            <a:r>
              <a:rPr lang="de-DE" baseline="0" dirty="0" smtClean="0"/>
              <a:t> </a:t>
            </a:r>
            <a:r>
              <a:rPr lang="de-DE" baseline="0" dirty="0" err="1" smtClean="0"/>
              <a:t>to</a:t>
            </a:r>
            <a:r>
              <a:rPr lang="de-DE" baseline="0" dirty="0" smtClean="0"/>
              <a:t> 2) </a:t>
            </a:r>
            <a:r>
              <a:rPr lang="de-DE" baseline="0" dirty="0" err="1" smtClean="0"/>
              <a:t>this</a:t>
            </a:r>
            <a:r>
              <a:rPr lang="de-DE" baseline="0" dirty="0" smtClean="0"/>
              <a:t> will </a:t>
            </a:r>
            <a:r>
              <a:rPr lang="de-DE" baseline="0" dirty="0" err="1" smtClean="0"/>
              <a:t>be</a:t>
            </a:r>
            <a:r>
              <a:rPr lang="de-DE" baseline="0" dirty="0" smtClean="0"/>
              <a:t> </a:t>
            </a:r>
            <a:r>
              <a:rPr lang="de-DE" baseline="0" dirty="0" err="1" smtClean="0"/>
              <a:t>achieved</a:t>
            </a:r>
            <a:r>
              <a:rPr lang="de-DE" baseline="0" dirty="0" smtClean="0"/>
              <a:t> </a:t>
            </a:r>
            <a:r>
              <a:rPr lang="de-DE" baseline="0" dirty="0" err="1" smtClean="0"/>
              <a:t>by</a:t>
            </a:r>
            <a:r>
              <a:rPr lang="de-DE" baseline="0" dirty="0" smtClean="0"/>
              <a:t> </a:t>
            </a:r>
            <a:r>
              <a:rPr lang="de-DE" baseline="0" dirty="0" err="1" smtClean="0"/>
              <a:t>collaborating</a:t>
            </a:r>
            <a:r>
              <a:rPr lang="de-DE" baseline="0" dirty="0" smtClean="0"/>
              <a:t> </a:t>
            </a:r>
            <a:r>
              <a:rPr lang="de-DE" baseline="0" dirty="0" err="1" smtClean="0"/>
              <a:t>with</a:t>
            </a:r>
            <a:r>
              <a:rPr lang="de-DE" baseline="0" dirty="0" smtClean="0"/>
              <a:t> </a:t>
            </a:r>
            <a:r>
              <a:rPr lang="de-DE" baseline="0" dirty="0" err="1" smtClean="0"/>
              <a:t>other</a:t>
            </a:r>
            <a:r>
              <a:rPr lang="de-DE" baseline="0" dirty="0" smtClean="0"/>
              <a:t> </a:t>
            </a:r>
            <a:r>
              <a:rPr lang="de-DE" baseline="0" dirty="0" err="1" smtClean="0"/>
              <a:t>subprojects</a:t>
            </a:r>
            <a:r>
              <a:rPr lang="de-DE" baseline="0" dirty="0" smtClean="0"/>
              <a:t> in RACE, </a:t>
            </a:r>
            <a:r>
              <a:rPr lang="de-DE" baseline="0" dirty="0" err="1" smtClean="0"/>
              <a:t>which</a:t>
            </a:r>
            <a:r>
              <a:rPr lang="de-DE" baseline="0" dirty="0" smtClean="0"/>
              <a:t> </a:t>
            </a:r>
            <a:r>
              <a:rPr lang="de-DE" baseline="0" dirty="0" err="1" smtClean="0"/>
              <a:t>focus</a:t>
            </a:r>
            <a:r>
              <a:rPr lang="de-DE" baseline="0" dirty="0" smtClean="0"/>
              <a:t> on </a:t>
            </a:r>
            <a:r>
              <a:rPr lang="de-DE" baseline="0" dirty="0" err="1" smtClean="0"/>
              <a:t>the</a:t>
            </a:r>
            <a:r>
              <a:rPr lang="de-DE" baseline="0" dirty="0" smtClean="0"/>
              <a:t> subpolar North </a:t>
            </a:r>
            <a:r>
              <a:rPr lang="de-DE" baseline="0" dirty="0" err="1" smtClean="0"/>
              <a:t>Atlantic</a:t>
            </a:r>
            <a:r>
              <a:rPr lang="de-DE" baseline="0" dirty="0" smtClean="0"/>
              <a:t>, </a:t>
            </a:r>
            <a:r>
              <a:rPr lang="de-DE" baseline="0" dirty="0" err="1" smtClean="0"/>
              <a:t>then</a:t>
            </a:r>
            <a:r>
              <a:rPr lang="de-DE" baseline="0" dirty="0" smtClean="0"/>
              <a:t> </a:t>
            </a:r>
            <a:r>
              <a:rPr lang="de-DE" baseline="0" dirty="0" err="1" smtClean="0"/>
              <a:t>we</a:t>
            </a:r>
            <a:r>
              <a:rPr lang="de-DE" baseline="0" dirty="0" smtClean="0"/>
              <a:t> </a:t>
            </a:r>
            <a:r>
              <a:rPr lang="de-DE" baseline="0" dirty="0" err="1" smtClean="0"/>
              <a:t>want</a:t>
            </a:r>
            <a:r>
              <a:rPr lang="de-DE" baseline="0" dirty="0" smtClean="0"/>
              <a:t> </a:t>
            </a:r>
            <a:r>
              <a:rPr lang="de-DE" baseline="0" dirty="0" err="1" smtClean="0"/>
              <a:t>to</a:t>
            </a:r>
            <a:r>
              <a:rPr lang="de-DE" baseline="0" dirty="0" smtClean="0"/>
              <a:t> </a:t>
            </a:r>
            <a:r>
              <a:rPr lang="de-DE" baseline="0" dirty="0" err="1" smtClean="0"/>
              <a:t>analyze</a:t>
            </a:r>
            <a:r>
              <a:rPr lang="de-DE" baseline="0" dirty="0" smtClean="0"/>
              <a:t> 3) </a:t>
            </a:r>
            <a:r>
              <a:rPr lang="de-DE" baseline="0" dirty="0" err="1" smtClean="0"/>
              <a:t>as</a:t>
            </a:r>
            <a:r>
              <a:rPr lang="de-DE" baseline="0" dirty="0" smtClean="0"/>
              <a:t> </a:t>
            </a:r>
            <a:r>
              <a:rPr lang="de-DE" baseline="0" dirty="0" err="1" smtClean="0"/>
              <a:t>the</a:t>
            </a:r>
            <a:r>
              <a:rPr lang="de-DE" baseline="0" dirty="0" smtClean="0"/>
              <a:t> EUC </a:t>
            </a:r>
            <a:r>
              <a:rPr lang="de-DE" baseline="0" dirty="0" err="1" smtClean="0"/>
              <a:t>variability</a:t>
            </a:r>
            <a:r>
              <a:rPr lang="de-DE" baseline="0" dirty="0" smtClean="0"/>
              <a:t> </a:t>
            </a:r>
            <a:r>
              <a:rPr lang="de-DE" baseline="0" dirty="0" err="1" smtClean="0"/>
              <a:t>at</a:t>
            </a:r>
            <a:r>
              <a:rPr lang="de-DE" baseline="0" dirty="0" smtClean="0"/>
              <a:t> 23°W </a:t>
            </a:r>
            <a:r>
              <a:rPr lang="de-DE" baseline="0" dirty="0" err="1" smtClean="0"/>
              <a:t>is</a:t>
            </a:r>
            <a:r>
              <a:rPr lang="de-DE" baseline="0" dirty="0" smtClean="0"/>
              <a:t> </a:t>
            </a:r>
            <a:r>
              <a:rPr lang="de-DE" baseline="0" dirty="0" err="1" smtClean="0"/>
              <a:t>monitored</a:t>
            </a:r>
            <a:r>
              <a:rPr lang="de-DE" baseline="0" dirty="0" smtClean="0"/>
              <a:t> </a:t>
            </a:r>
            <a:r>
              <a:rPr lang="de-DE" baseline="0" dirty="0" err="1" smtClean="0"/>
              <a:t>since</a:t>
            </a:r>
            <a:r>
              <a:rPr lang="de-DE" baseline="0" dirty="0" smtClean="0"/>
              <a:t> a </a:t>
            </a:r>
            <a:r>
              <a:rPr lang="de-DE" baseline="0" dirty="0" err="1" smtClean="0"/>
              <a:t>long</a:t>
            </a:r>
            <a:r>
              <a:rPr lang="de-DE" baseline="0" dirty="0" smtClean="0"/>
              <a:t> time </a:t>
            </a:r>
            <a:r>
              <a:rPr lang="de-DE" baseline="0" dirty="0" err="1" smtClean="0"/>
              <a:t>at</a:t>
            </a:r>
            <a:r>
              <a:rPr lang="de-DE" baseline="0" dirty="0" smtClean="0"/>
              <a:t> GEOMAR </a:t>
            </a:r>
            <a:r>
              <a:rPr lang="de-DE" baseline="0" dirty="0" err="1" smtClean="0"/>
              <a:t>as</a:t>
            </a:r>
            <a:r>
              <a:rPr lang="de-DE" baseline="0" dirty="0" smtClean="0"/>
              <a:t> </a:t>
            </a:r>
            <a:r>
              <a:rPr lang="de-DE" baseline="0" dirty="0" err="1" smtClean="0"/>
              <a:t>well</a:t>
            </a:r>
            <a:r>
              <a:rPr lang="de-DE" baseline="0" dirty="0" smtClean="0"/>
              <a:t>. Further </a:t>
            </a:r>
            <a:r>
              <a:rPr lang="de-DE" baseline="0" dirty="0" err="1" smtClean="0"/>
              <a:t>we</a:t>
            </a:r>
            <a:r>
              <a:rPr lang="de-DE" baseline="0" dirty="0" smtClean="0"/>
              <a:t> </a:t>
            </a:r>
            <a:r>
              <a:rPr lang="de-DE" baseline="0" dirty="0" err="1" smtClean="0"/>
              <a:t>want</a:t>
            </a:r>
            <a:r>
              <a:rPr lang="de-DE" baseline="0" dirty="0" smtClean="0"/>
              <a:t> </a:t>
            </a:r>
            <a:r>
              <a:rPr lang="de-DE" baseline="0" dirty="0" err="1" smtClean="0"/>
              <a:t>to</a:t>
            </a:r>
            <a:r>
              <a:rPr lang="de-DE" baseline="0" dirty="0" smtClean="0"/>
              <a:t> </a:t>
            </a:r>
            <a:r>
              <a:rPr lang="de-DE" baseline="0" dirty="0" err="1" smtClean="0"/>
              <a:t>analyze</a:t>
            </a:r>
            <a:r>
              <a:rPr lang="de-DE" baseline="0" dirty="0" smtClean="0"/>
              <a:t> 4) </a:t>
            </a:r>
            <a:r>
              <a:rPr lang="de-DE" baseline="0" dirty="0" err="1" smtClean="0"/>
              <a:t>with</a:t>
            </a:r>
            <a:r>
              <a:rPr lang="de-DE" baseline="0" dirty="0" smtClean="0"/>
              <a:t> </a:t>
            </a:r>
            <a:r>
              <a:rPr lang="de-DE" baseline="0" dirty="0" err="1" smtClean="0"/>
              <a:t>the</a:t>
            </a:r>
            <a:r>
              <a:rPr lang="de-DE" baseline="0" dirty="0" smtClean="0"/>
              <a:t> </a:t>
            </a:r>
            <a:r>
              <a:rPr lang="de-DE" baseline="0" dirty="0" err="1" smtClean="0"/>
              <a:t>use</a:t>
            </a:r>
            <a:r>
              <a:rPr lang="de-DE" baseline="0" dirty="0" smtClean="0"/>
              <a:t> </a:t>
            </a:r>
            <a:r>
              <a:rPr lang="de-DE" baseline="0" dirty="0" err="1" smtClean="0"/>
              <a:t>of</a:t>
            </a:r>
            <a:r>
              <a:rPr lang="de-DE" baseline="0" dirty="0" smtClean="0"/>
              <a:t> all </a:t>
            </a:r>
            <a:r>
              <a:rPr lang="de-DE" baseline="0" dirty="0" err="1" smtClean="0"/>
              <a:t>available</a:t>
            </a:r>
            <a:r>
              <a:rPr lang="de-DE" baseline="0" dirty="0" smtClean="0"/>
              <a:t> </a:t>
            </a:r>
            <a:r>
              <a:rPr lang="de-DE" baseline="0" dirty="0" err="1" smtClean="0"/>
              <a:t>hydrographic</a:t>
            </a:r>
            <a:r>
              <a:rPr lang="de-DE" baseline="0" dirty="0" smtClean="0"/>
              <a:t> </a:t>
            </a:r>
            <a:r>
              <a:rPr lang="de-DE" baseline="0" dirty="0" err="1" smtClean="0"/>
              <a:t>data</a:t>
            </a:r>
            <a:r>
              <a:rPr lang="de-DE" baseline="0" dirty="0" smtClean="0"/>
              <a:t> </a:t>
            </a:r>
            <a:r>
              <a:rPr lang="de-DE" baseline="0" dirty="0" err="1" smtClean="0"/>
              <a:t>within</a:t>
            </a:r>
            <a:r>
              <a:rPr lang="de-DE" baseline="0" dirty="0" smtClean="0"/>
              <a:t> </a:t>
            </a:r>
            <a:r>
              <a:rPr lang="de-DE" baseline="0" dirty="0" err="1" smtClean="0"/>
              <a:t>this</a:t>
            </a:r>
            <a:r>
              <a:rPr lang="de-DE" baseline="0" dirty="0" smtClean="0"/>
              <a:t> </a:t>
            </a:r>
            <a:r>
              <a:rPr lang="de-DE" baseline="0" dirty="0" err="1" smtClean="0"/>
              <a:t>region</a:t>
            </a:r>
            <a:r>
              <a:rPr lang="de-DE" baseline="0" dirty="0" smtClean="0"/>
              <a:t> </a:t>
            </a:r>
            <a:r>
              <a:rPr lang="de-DE" baseline="0" dirty="0" err="1" smtClean="0"/>
              <a:t>including</a:t>
            </a:r>
            <a:r>
              <a:rPr lang="de-DE" baseline="0" dirty="0" smtClean="0"/>
              <a:t> WODB, ARGO etc. </a:t>
            </a:r>
            <a:r>
              <a:rPr lang="de-DE" baseline="0" dirty="0" err="1" smtClean="0"/>
              <a:t>and</a:t>
            </a:r>
            <a:r>
              <a:rPr lang="de-DE" baseline="0" dirty="0" smtClean="0"/>
              <a:t> </a:t>
            </a:r>
            <a:r>
              <a:rPr lang="de-DE" baseline="0" dirty="0" err="1" smtClean="0"/>
              <a:t>finally</a:t>
            </a:r>
            <a:r>
              <a:rPr lang="de-DE" baseline="0" dirty="0" smtClean="0"/>
              <a:t> </a:t>
            </a:r>
            <a:r>
              <a:rPr lang="de-DE" baseline="0" dirty="0" err="1" smtClean="0"/>
              <a:t>as</a:t>
            </a:r>
            <a:r>
              <a:rPr lang="de-DE" baseline="0" dirty="0" smtClean="0"/>
              <a:t> </a:t>
            </a:r>
            <a:r>
              <a:rPr lang="de-DE" baseline="0" dirty="0" err="1" smtClean="0"/>
              <a:t>our</a:t>
            </a:r>
            <a:r>
              <a:rPr lang="de-DE" baseline="0" dirty="0" smtClean="0"/>
              <a:t> </a:t>
            </a:r>
            <a:r>
              <a:rPr lang="de-DE" baseline="0" dirty="0" err="1" smtClean="0"/>
              <a:t>contribution</a:t>
            </a:r>
            <a:r>
              <a:rPr lang="de-DE" baseline="0" dirty="0" smtClean="0"/>
              <a:t> </a:t>
            </a:r>
            <a:r>
              <a:rPr lang="de-DE" baseline="0" dirty="0" err="1" smtClean="0"/>
              <a:t>to</a:t>
            </a:r>
            <a:r>
              <a:rPr lang="de-DE" baseline="0" dirty="0" smtClean="0"/>
              <a:t> SAMOC </a:t>
            </a:r>
            <a:r>
              <a:rPr lang="de-DE" baseline="0" dirty="0" err="1" smtClean="0"/>
              <a:t>we</a:t>
            </a:r>
            <a:r>
              <a:rPr lang="de-DE" baseline="0" dirty="0" smtClean="0"/>
              <a:t> will </a:t>
            </a:r>
            <a:r>
              <a:rPr lang="de-DE" baseline="0" dirty="0" err="1" smtClean="0"/>
              <a:t>investigate</a:t>
            </a:r>
            <a:r>
              <a:rPr lang="de-DE" baseline="0" dirty="0" smtClean="0"/>
              <a:t> 5).</a:t>
            </a:r>
            <a:endParaRPr lang="de-DE" dirty="0" smtClean="0"/>
          </a:p>
          <a:p>
            <a:endParaRPr lang="de-DE" dirty="0"/>
          </a:p>
        </p:txBody>
      </p:sp>
      <p:sp>
        <p:nvSpPr>
          <p:cNvPr id="4" name="Foliennummernplatzhalter 3"/>
          <p:cNvSpPr>
            <a:spLocks noGrp="1"/>
          </p:cNvSpPr>
          <p:nvPr>
            <p:ph type="sldNum" sz="quarter" idx="10"/>
          </p:nvPr>
        </p:nvSpPr>
        <p:spPr/>
        <p:txBody>
          <a:bodyPr/>
          <a:lstStyle/>
          <a:p>
            <a:fld id="{4CF44313-FFD0-D945-B542-BB303149C127}" type="slidenum">
              <a:rPr lang="de-DE" smtClean="0"/>
              <a:t>18</a:t>
            </a:fld>
            <a:endParaRPr lang="de-DE"/>
          </a:p>
        </p:txBody>
      </p:sp>
    </p:spTree>
    <p:extLst>
      <p:ext uri="{BB962C8B-B14F-4D97-AF65-F5344CB8AC3E}">
        <p14:creationId xmlns:p14="http://schemas.microsoft.com/office/powerpoint/2010/main" val="1914919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In </a:t>
            </a:r>
            <a:r>
              <a:rPr lang="de-DE" baseline="0" dirty="0" err="1" smtClean="0"/>
              <a:t>terms</a:t>
            </a:r>
            <a:r>
              <a:rPr lang="de-DE" baseline="0" dirty="0" smtClean="0"/>
              <a:t> </a:t>
            </a:r>
            <a:r>
              <a:rPr lang="de-DE" baseline="0" dirty="0" err="1" smtClean="0"/>
              <a:t>of</a:t>
            </a:r>
            <a:r>
              <a:rPr lang="de-DE" baseline="0" dirty="0" smtClean="0"/>
              <a:t> real </a:t>
            </a:r>
            <a:r>
              <a:rPr lang="de-DE" baseline="0" dirty="0" err="1" smtClean="0"/>
              <a:t>at</a:t>
            </a:r>
            <a:r>
              <a:rPr lang="de-DE" baseline="0" dirty="0" smtClean="0"/>
              <a:t> </a:t>
            </a:r>
            <a:r>
              <a:rPr lang="de-DE" baseline="0" dirty="0" err="1" smtClean="0"/>
              <a:t>sea</a:t>
            </a:r>
            <a:r>
              <a:rPr lang="de-DE" baseline="0" dirty="0" smtClean="0"/>
              <a:t> </a:t>
            </a:r>
            <a:r>
              <a:rPr lang="de-DE" baseline="0" dirty="0" err="1" smtClean="0"/>
              <a:t>actions</a:t>
            </a:r>
            <a:r>
              <a:rPr lang="de-DE" baseline="0" dirty="0" smtClean="0"/>
              <a:t>, </a:t>
            </a:r>
            <a:r>
              <a:rPr lang="de-DE" baseline="0" dirty="0" err="1" smtClean="0"/>
              <a:t>we</a:t>
            </a:r>
            <a:r>
              <a:rPr lang="de-DE" baseline="0" dirty="0" smtClean="0"/>
              <a:t> </a:t>
            </a:r>
            <a:r>
              <a:rPr lang="de-DE" baseline="0" dirty="0" err="1" smtClean="0"/>
              <a:t>are</a:t>
            </a:r>
            <a:r>
              <a:rPr lang="de-DE" baseline="0" dirty="0" smtClean="0"/>
              <a:t> </a:t>
            </a:r>
            <a:r>
              <a:rPr lang="de-DE" baseline="0" dirty="0" err="1" smtClean="0"/>
              <a:t>planning</a:t>
            </a:r>
            <a:r>
              <a:rPr lang="de-DE" baseline="0" dirty="0" smtClean="0"/>
              <a:t> </a:t>
            </a:r>
            <a:r>
              <a:rPr lang="de-DE" baseline="0" dirty="0" err="1" smtClean="0"/>
              <a:t>two</a:t>
            </a:r>
            <a:r>
              <a:rPr lang="de-DE" baseline="0" dirty="0" smtClean="0"/>
              <a:t> .... </a:t>
            </a:r>
            <a:r>
              <a:rPr lang="de-DE" baseline="0" dirty="0" err="1" smtClean="0"/>
              <a:t>and</a:t>
            </a:r>
            <a:r>
              <a:rPr lang="de-DE" baseline="0" dirty="0" smtClean="0"/>
              <a:t> </a:t>
            </a:r>
            <a:r>
              <a:rPr lang="de-DE" baseline="0" dirty="0" err="1" smtClean="0"/>
              <a:t>we</a:t>
            </a:r>
            <a:r>
              <a:rPr lang="de-DE" baseline="0" dirty="0" smtClean="0"/>
              <a:t> will </a:t>
            </a:r>
            <a:r>
              <a:rPr lang="de-DE" baseline="0" dirty="0" err="1" smtClean="0"/>
              <a:t>maintain</a:t>
            </a:r>
            <a:r>
              <a:rPr lang="de-DE" baseline="0" dirty="0" smtClean="0"/>
              <a:t>? </a:t>
            </a:r>
            <a:r>
              <a:rPr lang="de-DE" baseline="0" dirty="0" err="1" smtClean="0"/>
              <a:t>the</a:t>
            </a:r>
            <a:r>
              <a:rPr lang="de-DE" baseline="0" dirty="0" smtClean="0"/>
              <a:t> </a:t>
            </a:r>
            <a:r>
              <a:rPr lang="de-DE" baseline="0" dirty="0" err="1" smtClean="0"/>
              <a:t>mooring</a:t>
            </a:r>
            <a:r>
              <a:rPr lang="de-DE" baseline="0" dirty="0" smtClean="0"/>
              <a:t> </a:t>
            </a:r>
            <a:r>
              <a:rPr lang="de-DE" baseline="0" dirty="0" err="1" smtClean="0"/>
              <a:t>array</a:t>
            </a:r>
            <a:r>
              <a:rPr lang="de-DE" baseline="0" dirty="0" smtClean="0"/>
              <a:t> </a:t>
            </a:r>
            <a:r>
              <a:rPr lang="de-DE" baseline="0" dirty="0" err="1" smtClean="0"/>
              <a:t>definately</a:t>
            </a:r>
            <a:r>
              <a:rPr lang="de-DE" baseline="0" dirty="0" smtClean="0"/>
              <a:t> </a:t>
            </a:r>
            <a:r>
              <a:rPr lang="de-DE" baseline="0" dirty="0" err="1" smtClean="0"/>
              <a:t>until</a:t>
            </a:r>
            <a:r>
              <a:rPr lang="de-DE" baseline="0" dirty="0" smtClean="0"/>
              <a:t> 2017. The plan </a:t>
            </a:r>
            <a:r>
              <a:rPr lang="de-DE" baseline="0" dirty="0" err="1" smtClean="0"/>
              <a:t>up</a:t>
            </a:r>
            <a:r>
              <a:rPr lang="de-DE" baseline="0" dirty="0" smtClean="0"/>
              <a:t> </a:t>
            </a:r>
            <a:r>
              <a:rPr lang="de-DE" baseline="0" dirty="0" err="1" smtClean="0"/>
              <a:t>to</a:t>
            </a:r>
            <a:r>
              <a:rPr lang="de-DE" baseline="0" dirty="0" smtClean="0"/>
              <a:t> </a:t>
            </a:r>
            <a:r>
              <a:rPr lang="de-DE" baseline="0" dirty="0" err="1" smtClean="0"/>
              <a:t>now</a:t>
            </a:r>
            <a:r>
              <a:rPr lang="de-DE" baseline="0" dirty="0" smtClean="0"/>
              <a:t> </a:t>
            </a:r>
            <a:r>
              <a:rPr lang="de-DE" baseline="0" dirty="0" err="1" smtClean="0"/>
              <a:t>is</a:t>
            </a:r>
            <a:r>
              <a:rPr lang="de-DE" baseline="0" dirty="0" smtClean="0"/>
              <a:t> </a:t>
            </a:r>
            <a:r>
              <a:rPr lang="de-DE" baseline="0" dirty="0" err="1" smtClean="0"/>
              <a:t>that</a:t>
            </a:r>
            <a:r>
              <a:rPr lang="de-DE" baseline="0" dirty="0" smtClean="0"/>
              <a:t> </a:t>
            </a:r>
            <a:r>
              <a:rPr lang="de-DE" baseline="0" dirty="0" err="1" smtClean="0"/>
              <a:t>we</a:t>
            </a:r>
            <a:r>
              <a:rPr lang="de-DE" baseline="0" dirty="0" smtClean="0"/>
              <a:t> </a:t>
            </a:r>
            <a:r>
              <a:rPr lang="de-DE" baseline="0" dirty="0" err="1" smtClean="0"/>
              <a:t>then</a:t>
            </a:r>
            <a:r>
              <a:rPr lang="de-DE" baseline="0" dirty="0" smtClean="0"/>
              <a:t> </a:t>
            </a:r>
            <a:r>
              <a:rPr lang="de-DE" baseline="0" dirty="0" err="1" smtClean="0"/>
              <a:t>probably</a:t>
            </a:r>
            <a:r>
              <a:rPr lang="de-DE" baseline="0" dirty="0" smtClean="0"/>
              <a:t> </a:t>
            </a:r>
            <a:r>
              <a:rPr lang="de-DE" baseline="0" dirty="0" err="1" smtClean="0"/>
              <a:t>hand</a:t>
            </a:r>
            <a:r>
              <a:rPr lang="de-DE" baseline="0" dirty="0" smtClean="0"/>
              <a:t> </a:t>
            </a:r>
            <a:r>
              <a:rPr lang="de-DE" baseline="0" dirty="0" err="1" smtClean="0"/>
              <a:t>over</a:t>
            </a:r>
            <a:r>
              <a:rPr lang="de-DE" baseline="0" dirty="0" smtClean="0"/>
              <a:t> </a:t>
            </a:r>
            <a:r>
              <a:rPr lang="de-DE" baseline="0" dirty="0" err="1" smtClean="0"/>
              <a:t>the</a:t>
            </a:r>
            <a:r>
              <a:rPr lang="de-DE" baseline="0" dirty="0" smtClean="0"/>
              <a:t> </a:t>
            </a:r>
            <a:r>
              <a:rPr lang="de-DE" baseline="0" dirty="0" err="1" smtClean="0"/>
              <a:t>maintenance</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array</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Brazilians</a:t>
            </a:r>
            <a:r>
              <a:rPr lang="de-DE" baseline="0" dirty="0" smtClean="0"/>
              <a:t> </a:t>
            </a:r>
            <a:r>
              <a:rPr lang="de-DE" baseline="0" dirty="0" err="1" smtClean="0"/>
              <a:t>and</a:t>
            </a:r>
            <a:r>
              <a:rPr lang="de-DE" baseline="0" dirty="0" smtClean="0"/>
              <a:t> </a:t>
            </a:r>
            <a:r>
              <a:rPr lang="de-DE" baseline="0" dirty="0" err="1" smtClean="0"/>
              <a:t>two</a:t>
            </a:r>
            <a:r>
              <a:rPr lang="de-DE" baseline="0" dirty="0" smtClean="0"/>
              <a:t> </a:t>
            </a:r>
            <a:r>
              <a:rPr lang="de-DE" baseline="0" dirty="0" err="1" smtClean="0"/>
              <a:t>brazilian</a:t>
            </a:r>
            <a:r>
              <a:rPr lang="de-DE" baseline="0" dirty="0" smtClean="0"/>
              <a:t> </a:t>
            </a:r>
            <a:r>
              <a:rPr lang="de-DE" baseline="0" dirty="0" err="1" smtClean="0"/>
              <a:t>technians</a:t>
            </a:r>
            <a:r>
              <a:rPr lang="de-DE" baseline="0" dirty="0" smtClean="0"/>
              <a:t> will </a:t>
            </a:r>
            <a:r>
              <a:rPr lang="de-DE" baseline="0" dirty="0" err="1" smtClean="0"/>
              <a:t>be</a:t>
            </a:r>
            <a:r>
              <a:rPr lang="de-DE" baseline="0" dirty="0" smtClean="0"/>
              <a:t> </a:t>
            </a:r>
            <a:r>
              <a:rPr lang="de-DE" baseline="0" dirty="0" err="1" smtClean="0"/>
              <a:t>onboard</a:t>
            </a:r>
            <a:r>
              <a:rPr lang="de-DE" baseline="0" dirty="0" smtClean="0"/>
              <a:t> in September 2015 </a:t>
            </a:r>
            <a:r>
              <a:rPr lang="de-DE" baseline="0" dirty="0" err="1" smtClean="0"/>
              <a:t>for</a:t>
            </a:r>
            <a:r>
              <a:rPr lang="de-DE" baseline="0" dirty="0" smtClean="0"/>
              <a:t> </a:t>
            </a:r>
            <a:r>
              <a:rPr lang="de-DE" baseline="0" dirty="0" err="1" smtClean="0"/>
              <a:t>training</a:t>
            </a:r>
            <a:r>
              <a:rPr lang="de-DE" baseline="0" dirty="0" smtClean="0"/>
              <a:t> </a:t>
            </a:r>
            <a:r>
              <a:rPr lang="de-DE" baseline="0" dirty="0" err="1" smtClean="0"/>
              <a:t>purposes</a:t>
            </a:r>
            <a:r>
              <a:rPr lang="de-DE" baseline="0" dirty="0" smtClean="0"/>
              <a:t>. </a:t>
            </a:r>
          </a:p>
          <a:p>
            <a:r>
              <a:rPr lang="de-DE" baseline="0" dirty="0" smtClean="0"/>
              <a:t>The </a:t>
            </a:r>
            <a:r>
              <a:rPr lang="de-DE" baseline="0" dirty="0" err="1" smtClean="0"/>
              <a:t>aims</a:t>
            </a:r>
            <a:r>
              <a:rPr lang="de-DE" baseline="0" dirty="0" smtClean="0"/>
              <a:t> </a:t>
            </a:r>
            <a:r>
              <a:rPr lang="de-DE" baseline="0" dirty="0" err="1" smtClean="0"/>
              <a:t>with</a:t>
            </a:r>
            <a:r>
              <a:rPr lang="de-DE" baseline="0" dirty="0" smtClean="0"/>
              <a:t> </a:t>
            </a:r>
            <a:r>
              <a:rPr lang="de-DE" baseline="0" dirty="0" err="1" smtClean="0"/>
              <a:t>the</a:t>
            </a:r>
            <a:r>
              <a:rPr lang="de-DE" baseline="0" dirty="0" smtClean="0"/>
              <a:t> </a:t>
            </a:r>
            <a:r>
              <a:rPr lang="de-DE" baseline="0" dirty="0" err="1" smtClean="0"/>
              <a:t>extended</a:t>
            </a:r>
            <a:r>
              <a:rPr lang="de-DE" baseline="0" dirty="0" smtClean="0"/>
              <a:t> </a:t>
            </a:r>
            <a:r>
              <a:rPr lang="de-DE" baseline="0" dirty="0" err="1" smtClean="0"/>
              <a:t>data</a:t>
            </a:r>
            <a:r>
              <a:rPr lang="de-DE" baseline="0" dirty="0" smtClean="0"/>
              <a:t> </a:t>
            </a:r>
            <a:r>
              <a:rPr lang="de-DE" baseline="0" dirty="0" err="1" smtClean="0"/>
              <a:t>set</a:t>
            </a:r>
            <a:r>
              <a:rPr lang="de-DE" baseline="0" dirty="0" smtClean="0"/>
              <a:t> in </a:t>
            </a:r>
            <a:r>
              <a:rPr lang="de-DE" baseline="0" dirty="0" err="1" smtClean="0"/>
              <a:t>the</a:t>
            </a:r>
            <a:r>
              <a:rPr lang="de-DE" baseline="0" dirty="0" smtClean="0"/>
              <a:t> </a:t>
            </a:r>
            <a:r>
              <a:rPr lang="de-DE" baseline="0" dirty="0" err="1" smtClean="0"/>
              <a:t>framework</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project</a:t>
            </a:r>
            <a:r>
              <a:rPr lang="de-DE" baseline="0" dirty="0" smtClean="0"/>
              <a:t> RACE </a:t>
            </a:r>
            <a:r>
              <a:rPr lang="de-DE" baseline="0" dirty="0" err="1" smtClean="0"/>
              <a:t>is</a:t>
            </a:r>
            <a:r>
              <a:rPr lang="de-DE" baseline="0" dirty="0" smtClean="0"/>
              <a:t> </a:t>
            </a:r>
            <a:r>
              <a:rPr lang="de-DE" baseline="0" dirty="0" err="1" smtClean="0"/>
              <a:t>to</a:t>
            </a:r>
            <a:r>
              <a:rPr lang="de-DE" baseline="0" dirty="0" smtClean="0"/>
              <a:t> ...  1), </a:t>
            </a:r>
            <a:r>
              <a:rPr lang="de-DE" baseline="0" dirty="0" err="1" smtClean="0"/>
              <a:t>then</a:t>
            </a:r>
            <a:r>
              <a:rPr lang="de-DE" baseline="0" dirty="0" smtClean="0"/>
              <a:t> </a:t>
            </a:r>
            <a:r>
              <a:rPr lang="de-DE" baseline="0" dirty="0" err="1" smtClean="0"/>
              <a:t>we</a:t>
            </a:r>
            <a:r>
              <a:rPr lang="de-DE" baseline="0" dirty="0" smtClean="0"/>
              <a:t> </a:t>
            </a:r>
            <a:r>
              <a:rPr lang="de-DE" baseline="0" dirty="0" err="1" smtClean="0"/>
              <a:t>want</a:t>
            </a:r>
            <a:r>
              <a:rPr lang="de-DE" baseline="0" dirty="0" smtClean="0"/>
              <a:t> </a:t>
            </a:r>
            <a:r>
              <a:rPr lang="de-DE" baseline="0" dirty="0" err="1" smtClean="0"/>
              <a:t>to</a:t>
            </a:r>
            <a:r>
              <a:rPr lang="de-DE" baseline="0" dirty="0" smtClean="0"/>
              <a:t> 2) </a:t>
            </a:r>
            <a:r>
              <a:rPr lang="de-DE" baseline="0" dirty="0" err="1" smtClean="0"/>
              <a:t>this</a:t>
            </a:r>
            <a:r>
              <a:rPr lang="de-DE" baseline="0" dirty="0" smtClean="0"/>
              <a:t> will </a:t>
            </a:r>
            <a:r>
              <a:rPr lang="de-DE" baseline="0" dirty="0" err="1" smtClean="0"/>
              <a:t>be</a:t>
            </a:r>
            <a:r>
              <a:rPr lang="de-DE" baseline="0" dirty="0" smtClean="0"/>
              <a:t> </a:t>
            </a:r>
            <a:r>
              <a:rPr lang="de-DE" baseline="0" dirty="0" err="1" smtClean="0"/>
              <a:t>achieved</a:t>
            </a:r>
            <a:r>
              <a:rPr lang="de-DE" baseline="0" dirty="0" smtClean="0"/>
              <a:t> </a:t>
            </a:r>
            <a:r>
              <a:rPr lang="de-DE" baseline="0" dirty="0" err="1" smtClean="0"/>
              <a:t>by</a:t>
            </a:r>
            <a:r>
              <a:rPr lang="de-DE" baseline="0" dirty="0" smtClean="0"/>
              <a:t> </a:t>
            </a:r>
            <a:r>
              <a:rPr lang="de-DE" baseline="0" dirty="0" err="1" smtClean="0"/>
              <a:t>collaborating</a:t>
            </a:r>
            <a:r>
              <a:rPr lang="de-DE" baseline="0" dirty="0" smtClean="0"/>
              <a:t> </a:t>
            </a:r>
            <a:r>
              <a:rPr lang="de-DE" baseline="0" dirty="0" err="1" smtClean="0"/>
              <a:t>with</a:t>
            </a:r>
            <a:r>
              <a:rPr lang="de-DE" baseline="0" dirty="0" smtClean="0"/>
              <a:t> </a:t>
            </a:r>
            <a:r>
              <a:rPr lang="de-DE" baseline="0" dirty="0" err="1" smtClean="0"/>
              <a:t>other</a:t>
            </a:r>
            <a:r>
              <a:rPr lang="de-DE" baseline="0" dirty="0" smtClean="0"/>
              <a:t> </a:t>
            </a:r>
            <a:r>
              <a:rPr lang="de-DE" baseline="0" dirty="0" err="1" smtClean="0"/>
              <a:t>subprojects</a:t>
            </a:r>
            <a:r>
              <a:rPr lang="de-DE" baseline="0" dirty="0" smtClean="0"/>
              <a:t> in RACE, </a:t>
            </a:r>
            <a:r>
              <a:rPr lang="de-DE" baseline="0" dirty="0" err="1" smtClean="0"/>
              <a:t>which</a:t>
            </a:r>
            <a:r>
              <a:rPr lang="de-DE" baseline="0" dirty="0" smtClean="0"/>
              <a:t> </a:t>
            </a:r>
            <a:r>
              <a:rPr lang="de-DE" baseline="0" dirty="0" err="1" smtClean="0"/>
              <a:t>focus</a:t>
            </a:r>
            <a:r>
              <a:rPr lang="de-DE" baseline="0" dirty="0" smtClean="0"/>
              <a:t> on </a:t>
            </a:r>
            <a:r>
              <a:rPr lang="de-DE" baseline="0" dirty="0" err="1" smtClean="0"/>
              <a:t>the</a:t>
            </a:r>
            <a:r>
              <a:rPr lang="de-DE" baseline="0" dirty="0" smtClean="0"/>
              <a:t> subpolar North </a:t>
            </a:r>
            <a:r>
              <a:rPr lang="de-DE" baseline="0" dirty="0" err="1" smtClean="0"/>
              <a:t>Atlantic</a:t>
            </a:r>
            <a:r>
              <a:rPr lang="de-DE" baseline="0" dirty="0" smtClean="0"/>
              <a:t>, </a:t>
            </a:r>
            <a:r>
              <a:rPr lang="de-DE" baseline="0" dirty="0" err="1" smtClean="0"/>
              <a:t>then</a:t>
            </a:r>
            <a:r>
              <a:rPr lang="de-DE" baseline="0" dirty="0" smtClean="0"/>
              <a:t> </a:t>
            </a:r>
            <a:r>
              <a:rPr lang="de-DE" baseline="0" dirty="0" err="1" smtClean="0"/>
              <a:t>we</a:t>
            </a:r>
            <a:r>
              <a:rPr lang="de-DE" baseline="0" dirty="0" smtClean="0"/>
              <a:t> </a:t>
            </a:r>
            <a:r>
              <a:rPr lang="de-DE" baseline="0" dirty="0" err="1" smtClean="0"/>
              <a:t>want</a:t>
            </a:r>
            <a:r>
              <a:rPr lang="de-DE" baseline="0" dirty="0" smtClean="0"/>
              <a:t> </a:t>
            </a:r>
            <a:r>
              <a:rPr lang="de-DE" baseline="0" dirty="0" err="1" smtClean="0"/>
              <a:t>to</a:t>
            </a:r>
            <a:r>
              <a:rPr lang="de-DE" baseline="0" dirty="0" smtClean="0"/>
              <a:t> </a:t>
            </a:r>
            <a:r>
              <a:rPr lang="de-DE" baseline="0" dirty="0" err="1" smtClean="0"/>
              <a:t>analyze</a:t>
            </a:r>
            <a:r>
              <a:rPr lang="de-DE" baseline="0" dirty="0" smtClean="0"/>
              <a:t> 3) </a:t>
            </a:r>
            <a:r>
              <a:rPr lang="de-DE" baseline="0" dirty="0" err="1" smtClean="0"/>
              <a:t>as</a:t>
            </a:r>
            <a:r>
              <a:rPr lang="de-DE" baseline="0" dirty="0" smtClean="0"/>
              <a:t> </a:t>
            </a:r>
            <a:r>
              <a:rPr lang="de-DE" baseline="0" dirty="0" err="1" smtClean="0"/>
              <a:t>the</a:t>
            </a:r>
            <a:r>
              <a:rPr lang="de-DE" baseline="0" dirty="0" smtClean="0"/>
              <a:t> EUC </a:t>
            </a:r>
            <a:r>
              <a:rPr lang="de-DE" baseline="0" dirty="0" err="1" smtClean="0"/>
              <a:t>variability</a:t>
            </a:r>
            <a:r>
              <a:rPr lang="de-DE" baseline="0" dirty="0" smtClean="0"/>
              <a:t> </a:t>
            </a:r>
            <a:r>
              <a:rPr lang="de-DE" baseline="0" dirty="0" err="1" smtClean="0"/>
              <a:t>at</a:t>
            </a:r>
            <a:r>
              <a:rPr lang="de-DE" baseline="0" dirty="0" smtClean="0"/>
              <a:t> 23°W </a:t>
            </a:r>
            <a:r>
              <a:rPr lang="de-DE" baseline="0" dirty="0" err="1" smtClean="0"/>
              <a:t>is</a:t>
            </a:r>
            <a:r>
              <a:rPr lang="de-DE" baseline="0" dirty="0" smtClean="0"/>
              <a:t> </a:t>
            </a:r>
            <a:r>
              <a:rPr lang="de-DE" baseline="0" dirty="0" err="1" smtClean="0"/>
              <a:t>monitored</a:t>
            </a:r>
            <a:r>
              <a:rPr lang="de-DE" baseline="0" dirty="0" smtClean="0"/>
              <a:t> </a:t>
            </a:r>
            <a:r>
              <a:rPr lang="de-DE" baseline="0" dirty="0" err="1" smtClean="0"/>
              <a:t>since</a:t>
            </a:r>
            <a:r>
              <a:rPr lang="de-DE" baseline="0" dirty="0" smtClean="0"/>
              <a:t> a </a:t>
            </a:r>
            <a:r>
              <a:rPr lang="de-DE" baseline="0" dirty="0" err="1" smtClean="0"/>
              <a:t>long</a:t>
            </a:r>
            <a:r>
              <a:rPr lang="de-DE" baseline="0" dirty="0" smtClean="0"/>
              <a:t> time </a:t>
            </a:r>
            <a:r>
              <a:rPr lang="de-DE" baseline="0" dirty="0" err="1" smtClean="0"/>
              <a:t>at</a:t>
            </a:r>
            <a:r>
              <a:rPr lang="de-DE" baseline="0" dirty="0" smtClean="0"/>
              <a:t> GEOMAR </a:t>
            </a:r>
            <a:r>
              <a:rPr lang="de-DE" baseline="0" dirty="0" err="1" smtClean="0"/>
              <a:t>as</a:t>
            </a:r>
            <a:r>
              <a:rPr lang="de-DE" baseline="0" dirty="0" smtClean="0"/>
              <a:t> </a:t>
            </a:r>
            <a:r>
              <a:rPr lang="de-DE" baseline="0" dirty="0" err="1" smtClean="0"/>
              <a:t>well</a:t>
            </a:r>
            <a:r>
              <a:rPr lang="de-DE" baseline="0" dirty="0" smtClean="0"/>
              <a:t>. Further </a:t>
            </a:r>
            <a:r>
              <a:rPr lang="de-DE" baseline="0" dirty="0" err="1" smtClean="0"/>
              <a:t>we</a:t>
            </a:r>
            <a:r>
              <a:rPr lang="de-DE" baseline="0" dirty="0" smtClean="0"/>
              <a:t> </a:t>
            </a:r>
            <a:r>
              <a:rPr lang="de-DE" baseline="0" dirty="0" err="1" smtClean="0"/>
              <a:t>want</a:t>
            </a:r>
            <a:r>
              <a:rPr lang="de-DE" baseline="0" dirty="0" smtClean="0"/>
              <a:t> </a:t>
            </a:r>
            <a:r>
              <a:rPr lang="de-DE" baseline="0" dirty="0" err="1" smtClean="0"/>
              <a:t>to</a:t>
            </a:r>
            <a:r>
              <a:rPr lang="de-DE" baseline="0" dirty="0" smtClean="0"/>
              <a:t> </a:t>
            </a:r>
            <a:r>
              <a:rPr lang="de-DE" baseline="0" dirty="0" err="1" smtClean="0"/>
              <a:t>analyze</a:t>
            </a:r>
            <a:r>
              <a:rPr lang="de-DE" baseline="0" dirty="0" smtClean="0"/>
              <a:t> 4) </a:t>
            </a:r>
            <a:r>
              <a:rPr lang="de-DE" baseline="0" dirty="0" err="1" smtClean="0"/>
              <a:t>with</a:t>
            </a:r>
            <a:r>
              <a:rPr lang="de-DE" baseline="0" dirty="0" smtClean="0"/>
              <a:t> </a:t>
            </a:r>
            <a:r>
              <a:rPr lang="de-DE" baseline="0" dirty="0" err="1" smtClean="0"/>
              <a:t>the</a:t>
            </a:r>
            <a:r>
              <a:rPr lang="de-DE" baseline="0" dirty="0" smtClean="0"/>
              <a:t> </a:t>
            </a:r>
            <a:r>
              <a:rPr lang="de-DE" baseline="0" dirty="0" err="1" smtClean="0"/>
              <a:t>use</a:t>
            </a:r>
            <a:r>
              <a:rPr lang="de-DE" baseline="0" dirty="0" smtClean="0"/>
              <a:t> </a:t>
            </a:r>
            <a:r>
              <a:rPr lang="de-DE" baseline="0" dirty="0" err="1" smtClean="0"/>
              <a:t>of</a:t>
            </a:r>
            <a:r>
              <a:rPr lang="de-DE" baseline="0" dirty="0" smtClean="0"/>
              <a:t> all </a:t>
            </a:r>
            <a:r>
              <a:rPr lang="de-DE" baseline="0" dirty="0" err="1" smtClean="0"/>
              <a:t>available</a:t>
            </a:r>
            <a:r>
              <a:rPr lang="de-DE" baseline="0" dirty="0" smtClean="0"/>
              <a:t> </a:t>
            </a:r>
            <a:r>
              <a:rPr lang="de-DE" baseline="0" dirty="0" err="1" smtClean="0"/>
              <a:t>hydrographic</a:t>
            </a:r>
            <a:r>
              <a:rPr lang="de-DE" baseline="0" dirty="0" smtClean="0"/>
              <a:t> </a:t>
            </a:r>
            <a:r>
              <a:rPr lang="de-DE" baseline="0" dirty="0" err="1" smtClean="0"/>
              <a:t>data</a:t>
            </a:r>
            <a:r>
              <a:rPr lang="de-DE" baseline="0" dirty="0" smtClean="0"/>
              <a:t> </a:t>
            </a:r>
            <a:r>
              <a:rPr lang="de-DE" baseline="0" dirty="0" err="1" smtClean="0"/>
              <a:t>within</a:t>
            </a:r>
            <a:r>
              <a:rPr lang="de-DE" baseline="0" dirty="0" smtClean="0"/>
              <a:t> </a:t>
            </a:r>
            <a:r>
              <a:rPr lang="de-DE" baseline="0" dirty="0" err="1" smtClean="0"/>
              <a:t>this</a:t>
            </a:r>
            <a:r>
              <a:rPr lang="de-DE" baseline="0" dirty="0" smtClean="0"/>
              <a:t> </a:t>
            </a:r>
            <a:r>
              <a:rPr lang="de-DE" baseline="0" dirty="0" err="1" smtClean="0"/>
              <a:t>region</a:t>
            </a:r>
            <a:r>
              <a:rPr lang="de-DE" baseline="0" dirty="0" smtClean="0"/>
              <a:t> </a:t>
            </a:r>
            <a:r>
              <a:rPr lang="de-DE" baseline="0" dirty="0" err="1" smtClean="0"/>
              <a:t>including</a:t>
            </a:r>
            <a:r>
              <a:rPr lang="de-DE" baseline="0" dirty="0" smtClean="0"/>
              <a:t> WODB, ARGO etc. </a:t>
            </a:r>
            <a:r>
              <a:rPr lang="de-DE" baseline="0" dirty="0" err="1" smtClean="0"/>
              <a:t>and</a:t>
            </a:r>
            <a:r>
              <a:rPr lang="de-DE" baseline="0" dirty="0" smtClean="0"/>
              <a:t> </a:t>
            </a:r>
            <a:r>
              <a:rPr lang="de-DE" baseline="0" dirty="0" err="1" smtClean="0"/>
              <a:t>finally</a:t>
            </a:r>
            <a:r>
              <a:rPr lang="de-DE" baseline="0" dirty="0" smtClean="0"/>
              <a:t> </a:t>
            </a:r>
            <a:r>
              <a:rPr lang="de-DE" baseline="0" dirty="0" err="1" smtClean="0"/>
              <a:t>as</a:t>
            </a:r>
            <a:r>
              <a:rPr lang="de-DE" baseline="0" dirty="0" smtClean="0"/>
              <a:t> </a:t>
            </a:r>
            <a:r>
              <a:rPr lang="de-DE" baseline="0" dirty="0" err="1" smtClean="0"/>
              <a:t>our</a:t>
            </a:r>
            <a:r>
              <a:rPr lang="de-DE" baseline="0" dirty="0" smtClean="0"/>
              <a:t> </a:t>
            </a:r>
            <a:r>
              <a:rPr lang="de-DE" baseline="0" dirty="0" err="1" smtClean="0"/>
              <a:t>contribution</a:t>
            </a:r>
            <a:r>
              <a:rPr lang="de-DE" baseline="0" dirty="0" smtClean="0"/>
              <a:t> </a:t>
            </a:r>
            <a:r>
              <a:rPr lang="de-DE" baseline="0" dirty="0" err="1" smtClean="0"/>
              <a:t>to</a:t>
            </a:r>
            <a:r>
              <a:rPr lang="de-DE" baseline="0" dirty="0" smtClean="0"/>
              <a:t> SAMOC </a:t>
            </a:r>
            <a:r>
              <a:rPr lang="de-DE" baseline="0" dirty="0" err="1" smtClean="0"/>
              <a:t>we</a:t>
            </a:r>
            <a:r>
              <a:rPr lang="de-DE" baseline="0" dirty="0" smtClean="0"/>
              <a:t> will </a:t>
            </a:r>
            <a:r>
              <a:rPr lang="de-DE" baseline="0" dirty="0" err="1" smtClean="0"/>
              <a:t>investigate</a:t>
            </a:r>
            <a:r>
              <a:rPr lang="de-DE" baseline="0" dirty="0" smtClean="0"/>
              <a:t> 5).</a:t>
            </a:r>
            <a:endParaRPr lang="de-DE" dirty="0" smtClean="0"/>
          </a:p>
          <a:p>
            <a:endParaRPr lang="de-DE" dirty="0"/>
          </a:p>
        </p:txBody>
      </p:sp>
      <p:sp>
        <p:nvSpPr>
          <p:cNvPr id="4" name="Foliennummernplatzhalter 3"/>
          <p:cNvSpPr>
            <a:spLocks noGrp="1"/>
          </p:cNvSpPr>
          <p:nvPr>
            <p:ph type="sldNum" sz="quarter" idx="10"/>
          </p:nvPr>
        </p:nvSpPr>
        <p:spPr/>
        <p:txBody>
          <a:bodyPr/>
          <a:lstStyle/>
          <a:p>
            <a:fld id="{4CF44313-FFD0-D945-B542-BB303149C127}" type="slidenum">
              <a:rPr lang="de-DE" smtClean="0"/>
              <a:t>19</a:t>
            </a:fld>
            <a:endParaRPr lang="de-DE"/>
          </a:p>
        </p:txBody>
      </p:sp>
    </p:spTree>
    <p:extLst>
      <p:ext uri="{BB962C8B-B14F-4D97-AF65-F5344CB8AC3E}">
        <p14:creationId xmlns:p14="http://schemas.microsoft.com/office/powerpoint/2010/main" val="1914919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Tav</a:t>
            </a:r>
            <a:r>
              <a:rPr lang="de-DE" dirty="0" smtClean="0"/>
              <a:t> </a:t>
            </a:r>
            <a:r>
              <a:rPr lang="de-DE" dirty="0" err="1" smtClean="0"/>
              <a:t>is</a:t>
            </a:r>
            <a:r>
              <a:rPr lang="de-DE" dirty="0" smtClean="0"/>
              <a:t> </a:t>
            </a:r>
            <a:r>
              <a:rPr lang="de-DE" dirty="0" err="1" smtClean="0"/>
              <a:t>comprised</a:t>
            </a:r>
            <a:r>
              <a:rPr lang="de-DE" baseline="0" dirty="0" smtClean="0"/>
              <a:t> </a:t>
            </a:r>
            <a:r>
              <a:rPr lang="de-DE" baseline="0" dirty="0" err="1" smtClean="0"/>
              <a:t>of</a:t>
            </a:r>
            <a:r>
              <a:rPr lang="de-DE" baseline="0" dirty="0" smtClean="0"/>
              <a:t> </a:t>
            </a:r>
            <a:r>
              <a:rPr lang="de-DE" baseline="0" dirty="0" err="1" smtClean="0"/>
              <a:t>two</a:t>
            </a:r>
            <a:r>
              <a:rPr lang="de-DE" baseline="0" dirty="0" smtClean="0"/>
              <a:t> dominant </a:t>
            </a:r>
            <a:r>
              <a:rPr lang="de-DE" baseline="0" dirty="0" err="1" smtClean="0"/>
              <a:t>climate</a:t>
            </a:r>
            <a:r>
              <a:rPr lang="de-DE" baseline="0" dirty="0" smtClean="0"/>
              <a:t> </a:t>
            </a:r>
            <a:r>
              <a:rPr lang="de-DE" baseline="0" dirty="0" err="1" smtClean="0"/>
              <a:t>phenomen</a:t>
            </a:r>
            <a:r>
              <a:rPr lang="de-DE" baseline="0" dirty="0" smtClean="0"/>
              <a:t>, </a:t>
            </a:r>
            <a:r>
              <a:rPr lang="de-DE" baseline="0" dirty="0" err="1" smtClean="0"/>
              <a:t>which</a:t>
            </a:r>
            <a:r>
              <a:rPr lang="de-DE" baseline="0" dirty="0" smtClean="0"/>
              <a:t> </a:t>
            </a:r>
            <a:r>
              <a:rPr lang="de-DE" baseline="0" dirty="0" err="1" smtClean="0"/>
              <a:t>are</a:t>
            </a:r>
            <a:r>
              <a:rPr lang="de-DE" baseline="0" dirty="0" smtClean="0"/>
              <a:t> </a:t>
            </a:r>
            <a:r>
              <a:rPr lang="de-DE" baseline="0" dirty="0" err="1" smtClean="0"/>
              <a:t>called</a:t>
            </a:r>
            <a:r>
              <a:rPr lang="de-DE" baseline="0" dirty="0" smtClean="0"/>
              <a:t> </a:t>
            </a:r>
            <a:r>
              <a:rPr lang="de-DE" baseline="0" dirty="0" err="1" smtClean="0"/>
              <a:t>the</a:t>
            </a:r>
            <a:r>
              <a:rPr lang="de-DE" baseline="0" dirty="0" smtClean="0"/>
              <a:t> </a:t>
            </a:r>
            <a:r>
              <a:rPr lang="de-DE" baseline="0" dirty="0" err="1" smtClean="0"/>
              <a:t>meriodioanl</a:t>
            </a:r>
            <a:r>
              <a:rPr lang="de-DE" baseline="0" dirty="0" smtClean="0"/>
              <a:t> </a:t>
            </a:r>
            <a:r>
              <a:rPr lang="de-DE" baseline="0" dirty="0" err="1" smtClean="0"/>
              <a:t>and</a:t>
            </a:r>
            <a:r>
              <a:rPr lang="de-DE" baseline="0" dirty="0" smtClean="0"/>
              <a:t> </a:t>
            </a:r>
            <a:r>
              <a:rPr lang="de-DE" baseline="0" dirty="0" err="1" smtClean="0"/>
              <a:t>the</a:t>
            </a:r>
            <a:r>
              <a:rPr lang="de-DE" baseline="0" dirty="0" smtClean="0"/>
              <a:t> zonal </a:t>
            </a:r>
            <a:r>
              <a:rPr lang="de-DE" baseline="0" dirty="0" err="1" smtClean="0"/>
              <a:t>mode</a:t>
            </a:r>
            <a:r>
              <a:rPr lang="de-DE" baseline="0" dirty="0" smtClean="0"/>
              <a:t>, </a:t>
            </a:r>
            <a:r>
              <a:rPr lang="de-DE" baseline="0" dirty="0" err="1" smtClean="0"/>
              <a:t>where</a:t>
            </a:r>
            <a:r>
              <a:rPr lang="de-DE" baseline="0" dirty="0" smtClean="0"/>
              <a:t> </a:t>
            </a:r>
            <a:r>
              <a:rPr lang="de-DE" baseline="0" dirty="0" err="1" smtClean="0"/>
              <a:t>across</a:t>
            </a:r>
            <a:r>
              <a:rPr lang="de-DE" baseline="0" dirty="0" smtClean="0"/>
              <a:t> </a:t>
            </a:r>
            <a:r>
              <a:rPr lang="de-DE" baseline="0" dirty="0" err="1" smtClean="0"/>
              <a:t>and</a:t>
            </a:r>
            <a:r>
              <a:rPr lang="de-DE" baseline="0" dirty="0" smtClean="0"/>
              <a:t> </a:t>
            </a:r>
            <a:r>
              <a:rPr lang="de-DE" baseline="0" dirty="0" err="1" smtClean="0"/>
              <a:t>along</a:t>
            </a:r>
            <a:r>
              <a:rPr lang="de-DE" baseline="0" dirty="0" smtClean="0"/>
              <a:t> </a:t>
            </a:r>
            <a:r>
              <a:rPr lang="de-DE" baseline="0" dirty="0" err="1" smtClean="0"/>
              <a:t>equatorial</a:t>
            </a:r>
            <a:r>
              <a:rPr lang="de-DE" baseline="0" dirty="0" smtClean="0"/>
              <a:t> SST </a:t>
            </a:r>
            <a:r>
              <a:rPr lang="de-DE" baseline="0" dirty="0" err="1" smtClean="0"/>
              <a:t>anomaly</a:t>
            </a:r>
            <a:r>
              <a:rPr lang="de-DE" baseline="0" dirty="0" smtClean="0"/>
              <a:t> </a:t>
            </a:r>
            <a:r>
              <a:rPr lang="de-DE" baseline="0" dirty="0" err="1" smtClean="0"/>
              <a:t>patterns</a:t>
            </a:r>
            <a:r>
              <a:rPr lang="de-DE" baseline="0" dirty="0" smtClean="0"/>
              <a:t> </a:t>
            </a:r>
            <a:r>
              <a:rPr lang="de-DE" baseline="0" dirty="0" err="1" smtClean="0"/>
              <a:t>are</a:t>
            </a:r>
            <a:r>
              <a:rPr lang="de-DE" baseline="0" dirty="0" smtClean="0"/>
              <a:t> </a:t>
            </a:r>
            <a:r>
              <a:rPr lang="de-DE" baseline="0" dirty="0" err="1" smtClean="0"/>
              <a:t>related</a:t>
            </a:r>
            <a:r>
              <a:rPr lang="de-DE" baseline="0" dirty="0" smtClean="0"/>
              <a:t> </a:t>
            </a:r>
            <a:r>
              <a:rPr lang="de-DE" baseline="0" dirty="0" err="1" smtClean="0"/>
              <a:t>to</a:t>
            </a:r>
            <a:r>
              <a:rPr lang="de-DE" baseline="0" dirty="0" smtClean="0"/>
              <a:t> </a:t>
            </a:r>
            <a:r>
              <a:rPr lang="de-DE" baseline="0" dirty="0" err="1" smtClean="0"/>
              <a:t>rainfall</a:t>
            </a:r>
            <a:r>
              <a:rPr lang="de-DE" baseline="0" dirty="0" smtClean="0"/>
              <a:t> </a:t>
            </a:r>
            <a:r>
              <a:rPr lang="de-DE" baseline="0" dirty="0" err="1" smtClean="0"/>
              <a:t>anomalies</a:t>
            </a:r>
            <a:r>
              <a:rPr lang="de-DE" baseline="0" dirty="0" smtClean="0"/>
              <a:t> </a:t>
            </a:r>
            <a:r>
              <a:rPr lang="de-DE" baseline="0" dirty="0" err="1" smtClean="0"/>
              <a:t>over</a:t>
            </a:r>
            <a:r>
              <a:rPr lang="de-DE" baseline="0" dirty="0" smtClean="0"/>
              <a:t> </a:t>
            </a:r>
            <a:r>
              <a:rPr lang="de-DE" baseline="0" dirty="0" err="1" smtClean="0"/>
              <a:t>the</a:t>
            </a:r>
            <a:r>
              <a:rPr lang="de-DE" baseline="0" dirty="0" smtClean="0"/>
              <a:t> </a:t>
            </a:r>
            <a:r>
              <a:rPr lang="de-DE" baseline="0" dirty="0" err="1" smtClean="0"/>
              <a:t>adjacent</a:t>
            </a:r>
            <a:r>
              <a:rPr lang="de-DE" baseline="0" dirty="0" smtClean="0"/>
              <a:t> </a:t>
            </a:r>
            <a:r>
              <a:rPr lang="de-DE" baseline="0" dirty="0" err="1" smtClean="0"/>
              <a:t>continents</a:t>
            </a:r>
            <a:r>
              <a:rPr lang="de-DE" baseline="0" dirty="0" smtClean="0"/>
              <a:t>. As an </a:t>
            </a:r>
            <a:r>
              <a:rPr lang="de-DE" baseline="0" dirty="0" err="1" smtClean="0"/>
              <a:t>illustration</a:t>
            </a:r>
            <a:r>
              <a:rPr lang="de-DE" baseline="0" dirty="0" smtClean="0"/>
              <a:t> I am </a:t>
            </a:r>
            <a:r>
              <a:rPr lang="de-DE" baseline="0" dirty="0" err="1" smtClean="0"/>
              <a:t>showing</a:t>
            </a:r>
            <a:r>
              <a:rPr lang="de-DE" baseline="0" dirty="0" smtClean="0"/>
              <a:t> </a:t>
            </a:r>
            <a:r>
              <a:rPr lang="de-DE" baseline="0" dirty="0" err="1" smtClean="0"/>
              <a:t>you</a:t>
            </a:r>
            <a:r>
              <a:rPr lang="de-DE" baseline="0" dirty="0" smtClean="0"/>
              <a:t> </a:t>
            </a:r>
            <a:r>
              <a:rPr lang="de-DE" baseline="0" dirty="0" err="1" smtClean="0"/>
              <a:t>the</a:t>
            </a:r>
            <a:r>
              <a:rPr lang="de-DE" baseline="0" dirty="0" smtClean="0"/>
              <a:t> </a:t>
            </a:r>
            <a:r>
              <a:rPr lang="de-DE" baseline="0" dirty="0" err="1" smtClean="0"/>
              <a:t>typcial</a:t>
            </a:r>
            <a:r>
              <a:rPr lang="de-DE" baseline="0" dirty="0" smtClean="0"/>
              <a:t> SST </a:t>
            </a:r>
            <a:r>
              <a:rPr lang="de-DE" baseline="0" dirty="0" err="1" smtClean="0"/>
              <a:t>pattern</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Atlantic</a:t>
            </a:r>
            <a:r>
              <a:rPr lang="de-DE" baseline="0" dirty="0" smtClean="0"/>
              <a:t> </a:t>
            </a:r>
            <a:r>
              <a:rPr lang="de-DE" baseline="0" dirty="0" err="1" smtClean="0"/>
              <a:t>cold</a:t>
            </a:r>
            <a:r>
              <a:rPr lang="de-DE" baseline="0" dirty="0" smtClean="0"/>
              <a:t> </a:t>
            </a:r>
            <a:r>
              <a:rPr lang="de-DE" baseline="0" dirty="0" err="1" smtClean="0"/>
              <a:t>tongue</a:t>
            </a:r>
            <a:r>
              <a:rPr lang="de-DE" baseline="0" dirty="0" smtClean="0"/>
              <a:t>, </a:t>
            </a:r>
            <a:r>
              <a:rPr lang="de-DE" baseline="0" dirty="0" err="1" smtClean="0"/>
              <a:t>which</a:t>
            </a:r>
            <a:r>
              <a:rPr lang="de-DE" baseline="0" dirty="0" smtClean="0"/>
              <a:t> </a:t>
            </a:r>
            <a:r>
              <a:rPr lang="de-DE" baseline="0" dirty="0" err="1" smtClean="0"/>
              <a:t>appears</a:t>
            </a:r>
            <a:r>
              <a:rPr lang="de-DE" baseline="0" dirty="0" smtClean="0"/>
              <a:t> </a:t>
            </a:r>
            <a:r>
              <a:rPr lang="de-DE" baseline="0" dirty="0" err="1" smtClean="0"/>
              <a:t>annualy</a:t>
            </a:r>
            <a:r>
              <a:rPr lang="de-DE" baseline="0" dirty="0" smtClean="0"/>
              <a:t> in </a:t>
            </a:r>
            <a:r>
              <a:rPr lang="de-DE" baseline="0" dirty="0" err="1" smtClean="0"/>
              <a:t>summer</a:t>
            </a:r>
            <a:r>
              <a:rPr lang="de-DE" baseline="0" dirty="0" smtClean="0"/>
              <a:t>. SSTs </a:t>
            </a:r>
            <a:r>
              <a:rPr lang="de-DE" baseline="0" dirty="0" err="1" smtClean="0"/>
              <a:t>decrease</a:t>
            </a:r>
            <a:r>
              <a:rPr lang="de-DE" baseline="0" dirty="0" smtClean="0"/>
              <a:t> </a:t>
            </a:r>
            <a:r>
              <a:rPr lang="de-DE" baseline="0" dirty="0" err="1" smtClean="0"/>
              <a:t>by</a:t>
            </a:r>
            <a:r>
              <a:rPr lang="de-DE" baseline="0" dirty="0" smtClean="0"/>
              <a:t> </a:t>
            </a:r>
            <a:r>
              <a:rPr lang="de-DE" baseline="0" dirty="0" err="1" smtClean="0"/>
              <a:t>about</a:t>
            </a:r>
            <a:r>
              <a:rPr lang="de-DE" baseline="0" dirty="0" smtClean="0"/>
              <a:t> 6°C </a:t>
            </a:r>
            <a:r>
              <a:rPr lang="de-DE" baseline="0" dirty="0" err="1" smtClean="0"/>
              <a:t>between</a:t>
            </a:r>
            <a:r>
              <a:rPr lang="de-DE" baseline="0" dirty="0" smtClean="0"/>
              <a:t> May </a:t>
            </a:r>
            <a:r>
              <a:rPr lang="de-DE" baseline="0" dirty="0" err="1" smtClean="0"/>
              <a:t>and</a:t>
            </a:r>
            <a:r>
              <a:rPr lang="de-DE" baseline="0" dirty="0" smtClean="0"/>
              <a:t> August. </a:t>
            </a:r>
            <a:r>
              <a:rPr lang="de-DE" baseline="0" dirty="0" err="1" smtClean="0"/>
              <a:t>Looking</a:t>
            </a:r>
            <a:r>
              <a:rPr lang="de-DE" baseline="0" dirty="0" smtClean="0"/>
              <a:t> </a:t>
            </a:r>
            <a:r>
              <a:rPr lang="de-DE" baseline="0" dirty="0" err="1" smtClean="0"/>
              <a:t>at</a:t>
            </a:r>
            <a:r>
              <a:rPr lang="de-DE" baseline="0" dirty="0" smtClean="0"/>
              <a:t> </a:t>
            </a:r>
            <a:r>
              <a:rPr lang="de-DE" baseline="0" dirty="0" err="1" smtClean="0"/>
              <a:t>the</a:t>
            </a:r>
            <a:r>
              <a:rPr lang="de-DE" baseline="0" dirty="0" smtClean="0"/>
              <a:t> inter-</a:t>
            </a:r>
            <a:r>
              <a:rPr lang="de-DE" baseline="0" dirty="0" err="1" smtClean="0"/>
              <a:t>annual</a:t>
            </a:r>
            <a:r>
              <a:rPr lang="de-DE" baseline="0" dirty="0" smtClean="0"/>
              <a:t> </a:t>
            </a:r>
            <a:r>
              <a:rPr lang="de-DE" baseline="0" dirty="0" err="1" smtClean="0"/>
              <a:t>variability</a:t>
            </a:r>
            <a:r>
              <a:rPr lang="de-DE" baseline="0" dirty="0" smtClean="0"/>
              <a:t> </a:t>
            </a:r>
            <a:r>
              <a:rPr lang="de-DE" baseline="0" dirty="0" err="1" smtClean="0"/>
              <a:t>of</a:t>
            </a:r>
            <a:r>
              <a:rPr lang="de-DE" baseline="0" dirty="0" smtClean="0"/>
              <a:t> SST </a:t>
            </a:r>
            <a:r>
              <a:rPr lang="de-DE" baseline="0" dirty="0" err="1" smtClean="0"/>
              <a:t>at</a:t>
            </a:r>
            <a:r>
              <a:rPr lang="de-DE" baseline="0" dirty="0" smtClean="0"/>
              <a:t> 10°W, </a:t>
            </a:r>
            <a:r>
              <a:rPr lang="de-DE" baseline="0" dirty="0" err="1" smtClean="0"/>
              <a:t>shows</a:t>
            </a:r>
            <a:r>
              <a:rPr lang="de-DE" baseline="0" dirty="0" smtClean="0"/>
              <a:t> inter-</a:t>
            </a:r>
            <a:r>
              <a:rPr lang="de-DE" baseline="0" dirty="0" err="1" smtClean="0"/>
              <a:t>annual</a:t>
            </a:r>
            <a:r>
              <a:rPr lang="de-DE" baseline="0" dirty="0" smtClean="0"/>
              <a:t> </a:t>
            </a:r>
            <a:r>
              <a:rPr lang="de-DE" baseline="0" dirty="0" err="1" smtClean="0"/>
              <a:t>variability</a:t>
            </a:r>
            <a:r>
              <a:rPr lang="de-DE" baseline="0" dirty="0" smtClean="0"/>
              <a:t> in </a:t>
            </a:r>
            <a:r>
              <a:rPr lang="de-DE" baseline="0" dirty="0" err="1" smtClean="0"/>
              <a:t>onset</a:t>
            </a:r>
            <a:r>
              <a:rPr lang="de-DE" baseline="0" dirty="0" smtClean="0"/>
              <a:t> </a:t>
            </a:r>
            <a:r>
              <a:rPr lang="de-DE" baseline="0" dirty="0" err="1" smtClean="0"/>
              <a:t>and</a:t>
            </a:r>
            <a:r>
              <a:rPr lang="de-DE" baseline="0" dirty="0" smtClean="0"/>
              <a:t> </a:t>
            </a:r>
            <a:r>
              <a:rPr lang="de-DE" baseline="0" dirty="0" err="1" smtClean="0"/>
              <a:t>strength</a:t>
            </a:r>
            <a:r>
              <a:rPr lang="de-DE" baseline="0" dirty="0" smtClean="0"/>
              <a:t> </a:t>
            </a:r>
            <a:r>
              <a:rPr lang="de-DE" baseline="0" dirty="0" err="1" smtClean="0"/>
              <a:t>of</a:t>
            </a:r>
            <a:r>
              <a:rPr lang="de-DE" baseline="0" dirty="0" smtClean="0"/>
              <a:t> </a:t>
            </a:r>
            <a:r>
              <a:rPr lang="de-DE" baseline="0" dirty="0" err="1" smtClean="0"/>
              <a:t>this</a:t>
            </a:r>
            <a:r>
              <a:rPr lang="de-DE" baseline="0" dirty="0" smtClean="0"/>
              <a:t> </a:t>
            </a:r>
            <a:r>
              <a:rPr lang="de-DE" baseline="0" dirty="0" err="1" smtClean="0"/>
              <a:t>phenmenem</a:t>
            </a:r>
            <a:r>
              <a:rPr lang="de-DE" baseline="0" dirty="0" smtClean="0"/>
              <a:t>, </a:t>
            </a:r>
            <a:r>
              <a:rPr lang="de-DE" baseline="0" dirty="0" err="1" smtClean="0"/>
              <a:t>which</a:t>
            </a:r>
            <a:r>
              <a:rPr lang="de-DE" baseline="0" dirty="0" smtClean="0"/>
              <a:t> </a:t>
            </a:r>
            <a:r>
              <a:rPr lang="de-DE" baseline="0" dirty="0" err="1" smtClean="0"/>
              <a:t>is</a:t>
            </a:r>
            <a:r>
              <a:rPr lang="de-DE" baseline="0" dirty="0" smtClean="0"/>
              <a:t> </a:t>
            </a:r>
            <a:r>
              <a:rPr lang="de-DE" baseline="0" dirty="0" err="1" smtClean="0"/>
              <a:t>described</a:t>
            </a:r>
            <a:r>
              <a:rPr lang="de-DE" baseline="0" dirty="0" smtClean="0"/>
              <a:t> in </a:t>
            </a:r>
            <a:r>
              <a:rPr lang="de-DE" baseline="0" dirty="0" err="1" smtClean="0"/>
              <a:t>the</a:t>
            </a:r>
            <a:r>
              <a:rPr lang="de-DE" baseline="0" dirty="0" smtClean="0"/>
              <a:t> so </a:t>
            </a:r>
            <a:r>
              <a:rPr lang="de-DE" baseline="0" dirty="0" err="1" smtClean="0"/>
              <a:t>called</a:t>
            </a:r>
            <a:r>
              <a:rPr lang="de-DE" baseline="0" dirty="0" smtClean="0"/>
              <a:t> zonal </a:t>
            </a:r>
            <a:r>
              <a:rPr lang="de-DE" baseline="0" dirty="0" err="1" smtClean="0"/>
              <a:t>mode</a:t>
            </a:r>
            <a:r>
              <a:rPr lang="de-DE" baseline="0" dirty="0" smtClean="0"/>
              <a:t> </a:t>
            </a:r>
            <a:r>
              <a:rPr lang="de-DE" baseline="0" dirty="0" err="1" smtClean="0"/>
              <a:t>and</a:t>
            </a:r>
            <a:r>
              <a:rPr lang="de-DE" baseline="0" dirty="0" smtClean="0"/>
              <a:t> was </a:t>
            </a:r>
            <a:r>
              <a:rPr lang="de-DE" baseline="0" dirty="0" err="1" smtClean="0"/>
              <a:t>e</a:t>
            </a:r>
            <a:r>
              <a:rPr lang="de-DE" baseline="0" dirty="0" smtClean="0"/>
              <a:t>..g. </a:t>
            </a:r>
            <a:r>
              <a:rPr lang="de-DE" baseline="0" dirty="0" err="1" smtClean="0"/>
              <a:t>related</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onset</a:t>
            </a:r>
            <a:r>
              <a:rPr lang="de-DE" baseline="0" dirty="0" smtClean="0"/>
              <a:t> </a:t>
            </a:r>
            <a:r>
              <a:rPr lang="de-DE" baseline="0" dirty="0" err="1" smtClean="0"/>
              <a:t>of</a:t>
            </a:r>
            <a:r>
              <a:rPr lang="de-DE" baseline="0" dirty="0" smtClean="0"/>
              <a:t> </a:t>
            </a:r>
            <a:r>
              <a:rPr lang="de-DE" baseline="0" dirty="0" err="1" smtClean="0"/>
              <a:t>the</a:t>
            </a:r>
            <a:r>
              <a:rPr lang="de-DE" baseline="0" dirty="0" smtClean="0"/>
              <a:t> WAM. The </a:t>
            </a:r>
            <a:r>
              <a:rPr lang="de-DE" baseline="0" dirty="0" err="1" smtClean="0"/>
              <a:t>idea</a:t>
            </a:r>
            <a:r>
              <a:rPr lang="de-DE" baseline="0" dirty="0" smtClean="0"/>
              <a:t> </a:t>
            </a:r>
            <a:r>
              <a:rPr lang="de-DE" baseline="0" dirty="0" err="1" smtClean="0"/>
              <a:t>is</a:t>
            </a:r>
            <a:r>
              <a:rPr lang="de-DE" baseline="0" dirty="0" smtClean="0"/>
              <a:t> </a:t>
            </a:r>
            <a:r>
              <a:rPr lang="de-DE" baseline="0" dirty="0" err="1" smtClean="0"/>
              <a:t>that</a:t>
            </a:r>
            <a:r>
              <a:rPr lang="de-DE" baseline="0" dirty="0" smtClean="0"/>
              <a:t> </a:t>
            </a:r>
            <a:r>
              <a:rPr lang="de-DE" baseline="0" dirty="0" err="1" smtClean="0"/>
              <a:t>improved</a:t>
            </a:r>
            <a:r>
              <a:rPr lang="de-DE" baseline="0" dirty="0" smtClean="0"/>
              <a:t> </a:t>
            </a:r>
            <a:r>
              <a:rPr lang="de-DE" baseline="0" dirty="0" err="1" smtClean="0"/>
              <a:t>forecast</a:t>
            </a:r>
            <a:r>
              <a:rPr lang="de-DE" baseline="0" dirty="0" smtClean="0"/>
              <a:t> </a:t>
            </a:r>
            <a:r>
              <a:rPr lang="de-DE" baseline="0" dirty="0" err="1" smtClean="0"/>
              <a:t>skill</a:t>
            </a:r>
            <a:r>
              <a:rPr lang="de-DE" baseline="0" dirty="0" smtClean="0"/>
              <a:t> </a:t>
            </a:r>
            <a:r>
              <a:rPr lang="de-DE" baseline="0" dirty="0" err="1" smtClean="0"/>
              <a:t>for</a:t>
            </a:r>
            <a:r>
              <a:rPr lang="de-DE" baseline="0" dirty="0" smtClean="0"/>
              <a:t> SSTs on </a:t>
            </a:r>
            <a:r>
              <a:rPr lang="de-DE" baseline="0" dirty="0" err="1" smtClean="0"/>
              <a:t>these</a:t>
            </a:r>
            <a:r>
              <a:rPr lang="de-DE" baseline="0" dirty="0" smtClean="0"/>
              <a:t> time-</a:t>
            </a:r>
            <a:r>
              <a:rPr lang="de-DE" baseline="0" dirty="0" err="1" smtClean="0"/>
              <a:t>scales</a:t>
            </a:r>
            <a:r>
              <a:rPr lang="de-DE" baseline="0" dirty="0" smtClean="0"/>
              <a:t> </a:t>
            </a:r>
            <a:r>
              <a:rPr lang="de-DE" baseline="0" dirty="0" err="1" smtClean="0"/>
              <a:t>should</a:t>
            </a:r>
            <a:r>
              <a:rPr lang="de-DE" baseline="0" dirty="0" smtClean="0"/>
              <a:t> </a:t>
            </a:r>
            <a:r>
              <a:rPr lang="de-DE" baseline="0" dirty="0" err="1" smtClean="0"/>
              <a:t>improve</a:t>
            </a:r>
            <a:r>
              <a:rPr lang="de-DE" baseline="0" dirty="0" smtClean="0"/>
              <a:t> </a:t>
            </a:r>
            <a:r>
              <a:rPr lang="de-DE" baseline="0" dirty="0" err="1" smtClean="0"/>
              <a:t>the</a:t>
            </a:r>
            <a:r>
              <a:rPr lang="de-DE" baseline="0" dirty="0" smtClean="0"/>
              <a:t> </a:t>
            </a:r>
            <a:r>
              <a:rPr lang="de-DE" baseline="0" dirty="0" err="1" smtClean="0"/>
              <a:t>forecast</a:t>
            </a:r>
            <a:r>
              <a:rPr lang="de-DE" baseline="0" dirty="0" smtClean="0"/>
              <a:t> </a:t>
            </a:r>
            <a:r>
              <a:rPr lang="de-DE" baseline="0" dirty="0" err="1" smtClean="0"/>
              <a:t>skill</a:t>
            </a:r>
            <a:r>
              <a:rPr lang="de-DE" baseline="0" dirty="0" smtClean="0"/>
              <a:t> </a:t>
            </a:r>
            <a:r>
              <a:rPr lang="de-DE" baseline="0" dirty="0" err="1" smtClean="0"/>
              <a:t>of</a:t>
            </a:r>
            <a:r>
              <a:rPr lang="de-DE" baseline="0" dirty="0" smtClean="0"/>
              <a:t> </a:t>
            </a:r>
            <a:r>
              <a:rPr lang="de-DE" baseline="0" dirty="0" err="1" smtClean="0"/>
              <a:t>rainfall</a:t>
            </a:r>
            <a:r>
              <a:rPr lang="de-DE" baseline="0" dirty="0" smtClean="0"/>
              <a:t> </a:t>
            </a:r>
            <a:r>
              <a:rPr lang="de-DE" baseline="0" dirty="0" err="1" smtClean="0"/>
              <a:t>anomalies</a:t>
            </a:r>
            <a:r>
              <a:rPr lang="de-DE" baseline="0" dirty="0" smtClean="0"/>
              <a:t>. </a:t>
            </a:r>
            <a:r>
              <a:rPr lang="de-DE" baseline="0" dirty="0" err="1" smtClean="0"/>
              <a:t>There</a:t>
            </a:r>
            <a:r>
              <a:rPr lang="de-DE" baseline="0" dirty="0" smtClean="0"/>
              <a:t> </a:t>
            </a:r>
            <a:r>
              <a:rPr lang="de-DE" baseline="0" dirty="0" err="1" smtClean="0"/>
              <a:t>is</a:t>
            </a:r>
            <a:r>
              <a:rPr lang="de-DE" baseline="0" dirty="0" smtClean="0"/>
              <a:t> </a:t>
            </a:r>
            <a:r>
              <a:rPr lang="de-DE" baseline="0" dirty="0" err="1" smtClean="0"/>
              <a:t>some</a:t>
            </a:r>
            <a:r>
              <a:rPr lang="de-DE" baseline="0" dirty="0" smtClean="0"/>
              <a:t> </a:t>
            </a:r>
            <a:r>
              <a:rPr lang="de-DE" baseline="0" dirty="0" err="1" smtClean="0"/>
              <a:t>evidence</a:t>
            </a:r>
            <a:r>
              <a:rPr lang="de-DE" baseline="0" dirty="0" smtClean="0"/>
              <a:t> </a:t>
            </a:r>
            <a:r>
              <a:rPr lang="de-DE" baseline="0" dirty="0" err="1" smtClean="0"/>
              <a:t>that</a:t>
            </a:r>
            <a:r>
              <a:rPr lang="de-DE" baseline="0" dirty="0" smtClean="0"/>
              <a:t> inter-</a:t>
            </a:r>
            <a:r>
              <a:rPr lang="de-DE" baseline="0" dirty="0" err="1" smtClean="0"/>
              <a:t>annual</a:t>
            </a:r>
            <a:r>
              <a:rPr lang="de-DE" baseline="0" dirty="0" smtClean="0"/>
              <a:t> SST </a:t>
            </a:r>
            <a:r>
              <a:rPr lang="de-DE" baseline="0" dirty="0" err="1" smtClean="0"/>
              <a:t>anomalies</a:t>
            </a:r>
            <a:r>
              <a:rPr lang="de-DE" baseline="0" dirty="0" smtClean="0"/>
              <a:t> </a:t>
            </a:r>
            <a:r>
              <a:rPr lang="de-DE" baseline="0" dirty="0" err="1" smtClean="0"/>
              <a:t>are</a:t>
            </a:r>
            <a:r>
              <a:rPr lang="de-DE" baseline="0" dirty="0" smtClean="0"/>
              <a:t> </a:t>
            </a:r>
            <a:r>
              <a:rPr lang="de-DE" baseline="0" dirty="0" err="1" smtClean="0"/>
              <a:t>related</a:t>
            </a:r>
            <a:r>
              <a:rPr lang="de-DE" baseline="0" dirty="0" smtClean="0"/>
              <a:t> </a:t>
            </a:r>
            <a:r>
              <a:rPr lang="de-DE" baseline="0" dirty="0" err="1" smtClean="0"/>
              <a:t>to</a:t>
            </a:r>
            <a:r>
              <a:rPr lang="de-DE" baseline="0" dirty="0" smtClean="0"/>
              <a:t> </a:t>
            </a:r>
            <a:r>
              <a:rPr lang="de-DE" baseline="0" dirty="0" err="1" smtClean="0"/>
              <a:t>ocean</a:t>
            </a:r>
            <a:r>
              <a:rPr lang="de-DE" baseline="0" dirty="0" smtClean="0"/>
              <a:t> </a:t>
            </a:r>
            <a:r>
              <a:rPr lang="de-DE" baseline="0" dirty="0" err="1" smtClean="0"/>
              <a:t>dynamics</a:t>
            </a:r>
            <a:r>
              <a:rPr lang="de-DE" baseline="0" dirty="0" smtClean="0"/>
              <a:t>, </a:t>
            </a:r>
            <a:r>
              <a:rPr lang="de-DE" baseline="0" dirty="0" err="1" smtClean="0"/>
              <a:t>which</a:t>
            </a:r>
            <a:r>
              <a:rPr lang="de-DE" baseline="0" dirty="0" smtClean="0"/>
              <a:t> </a:t>
            </a:r>
            <a:r>
              <a:rPr lang="de-DE" baseline="0" dirty="0" err="1" smtClean="0"/>
              <a:t>would</a:t>
            </a:r>
            <a:r>
              <a:rPr lang="de-DE" baseline="0" dirty="0" smtClean="0"/>
              <a:t> </a:t>
            </a:r>
            <a:r>
              <a:rPr lang="de-DE" baseline="0" dirty="0" err="1" smtClean="0"/>
              <a:t>give</a:t>
            </a:r>
            <a:r>
              <a:rPr lang="de-DE" baseline="0" dirty="0" smtClean="0"/>
              <a:t> </a:t>
            </a:r>
            <a:r>
              <a:rPr lang="de-DE" baseline="0" dirty="0" err="1" smtClean="0"/>
              <a:t>hope</a:t>
            </a:r>
            <a:r>
              <a:rPr lang="de-DE" baseline="0" dirty="0" smtClean="0"/>
              <a:t> </a:t>
            </a:r>
            <a:r>
              <a:rPr lang="de-DE" baseline="0" dirty="0" err="1" smtClean="0"/>
              <a:t>that</a:t>
            </a:r>
            <a:r>
              <a:rPr lang="de-DE" baseline="0" dirty="0" smtClean="0"/>
              <a:t> </a:t>
            </a:r>
            <a:r>
              <a:rPr lang="de-DE" baseline="0" dirty="0" err="1" smtClean="0"/>
              <a:t>forecasting</a:t>
            </a:r>
            <a:r>
              <a:rPr lang="de-DE" baseline="0" dirty="0" smtClean="0"/>
              <a:t> </a:t>
            </a:r>
            <a:r>
              <a:rPr lang="de-DE" baseline="0" dirty="0" err="1" smtClean="0"/>
              <a:t>of</a:t>
            </a:r>
            <a:r>
              <a:rPr lang="de-DE" baseline="0" dirty="0" smtClean="0"/>
              <a:t> SSTs </a:t>
            </a:r>
            <a:r>
              <a:rPr lang="de-DE" baseline="0" dirty="0" err="1" smtClean="0"/>
              <a:t>might</a:t>
            </a:r>
            <a:r>
              <a:rPr lang="de-DE" baseline="0" dirty="0" smtClean="0"/>
              <a:t> </a:t>
            </a:r>
            <a:r>
              <a:rPr lang="de-DE" baseline="0" dirty="0" err="1" smtClean="0"/>
              <a:t>be</a:t>
            </a:r>
            <a:r>
              <a:rPr lang="de-DE" baseline="0" dirty="0" smtClean="0"/>
              <a:t> </a:t>
            </a:r>
            <a:r>
              <a:rPr lang="de-DE" baseline="0" dirty="0" err="1" smtClean="0"/>
              <a:t>possible</a:t>
            </a:r>
            <a:r>
              <a:rPr lang="de-DE" baseline="0" dirty="0" smtClean="0"/>
              <a:t>. </a:t>
            </a:r>
            <a:endParaRPr lang="de-DE" dirty="0"/>
          </a:p>
        </p:txBody>
      </p:sp>
      <p:sp>
        <p:nvSpPr>
          <p:cNvPr id="4" name="Foliennummernplatzhalter 3"/>
          <p:cNvSpPr>
            <a:spLocks noGrp="1"/>
          </p:cNvSpPr>
          <p:nvPr>
            <p:ph type="sldNum" sz="quarter" idx="10"/>
          </p:nvPr>
        </p:nvSpPr>
        <p:spPr/>
        <p:txBody>
          <a:bodyPr/>
          <a:lstStyle/>
          <a:p>
            <a:fld id="{9A8CF5FF-D2A5-4778-B2EE-4E87831553D3}" type="slidenum">
              <a:rPr lang="de-DE" smtClean="0"/>
              <a:t>2</a:t>
            </a:fld>
            <a:endParaRPr lang="de-DE"/>
          </a:p>
        </p:txBody>
      </p:sp>
    </p:spTree>
    <p:extLst>
      <p:ext uri="{BB962C8B-B14F-4D97-AF65-F5344CB8AC3E}">
        <p14:creationId xmlns:p14="http://schemas.microsoft.com/office/powerpoint/2010/main" val="3127487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In </a:t>
            </a:r>
            <a:r>
              <a:rPr lang="de-DE" baseline="0" dirty="0" err="1" smtClean="0"/>
              <a:t>terms</a:t>
            </a:r>
            <a:r>
              <a:rPr lang="de-DE" baseline="0" dirty="0" smtClean="0"/>
              <a:t> </a:t>
            </a:r>
            <a:r>
              <a:rPr lang="de-DE" baseline="0" dirty="0" err="1" smtClean="0"/>
              <a:t>of</a:t>
            </a:r>
            <a:r>
              <a:rPr lang="de-DE" baseline="0" dirty="0" smtClean="0"/>
              <a:t> real </a:t>
            </a:r>
            <a:r>
              <a:rPr lang="de-DE" baseline="0" dirty="0" err="1" smtClean="0"/>
              <a:t>at</a:t>
            </a:r>
            <a:r>
              <a:rPr lang="de-DE" baseline="0" dirty="0" smtClean="0"/>
              <a:t> </a:t>
            </a:r>
            <a:r>
              <a:rPr lang="de-DE" baseline="0" dirty="0" err="1" smtClean="0"/>
              <a:t>sea</a:t>
            </a:r>
            <a:r>
              <a:rPr lang="de-DE" baseline="0" dirty="0" smtClean="0"/>
              <a:t> </a:t>
            </a:r>
            <a:r>
              <a:rPr lang="de-DE" baseline="0" dirty="0" err="1" smtClean="0"/>
              <a:t>actions</a:t>
            </a:r>
            <a:r>
              <a:rPr lang="de-DE" baseline="0" dirty="0" smtClean="0"/>
              <a:t>, </a:t>
            </a:r>
            <a:r>
              <a:rPr lang="de-DE" baseline="0" dirty="0" err="1" smtClean="0"/>
              <a:t>we</a:t>
            </a:r>
            <a:r>
              <a:rPr lang="de-DE" baseline="0" dirty="0" smtClean="0"/>
              <a:t> </a:t>
            </a:r>
            <a:r>
              <a:rPr lang="de-DE" baseline="0" dirty="0" err="1" smtClean="0"/>
              <a:t>are</a:t>
            </a:r>
            <a:r>
              <a:rPr lang="de-DE" baseline="0" dirty="0" smtClean="0"/>
              <a:t> </a:t>
            </a:r>
            <a:r>
              <a:rPr lang="de-DE" baseline="0" dirty="0" err="1" smtClean="0"/>
              <a:t>planning</a:t>
            </a:r>
            <a:r>
              <a:rPr lang="de-DE" baseline="0" dirty="0" smtClean="0"/>
              <a:t> </a:t>
            </a:r>
            <a:r>
              <a:rPr lang="de-DE" baseline="0" dirty="0" err="1" smtClean="0"/>
              <a:t>two</a:t>
            </a:r>
            <a:r>
              <a:rPr lang="de-DE" baseline="0" dirty="0" smtClean="0"/>
              <a:t> .... </a:t>
            </a:r>
            <a:r>
              <a:rPr lang="de-DE" baseline="0" dirty="0" err="1" smtClean="0"/>
              <a:t>and</a:t>
            </a:r>
            <a:r>
              <a:rPr lang="de-DE" baseline="0" dirty="0" smtClean="0"/>
              <a:t> </a:t>
            </a:r>
            <a:r>
              <a:rPr lang="de-DE" baseline="0" dirty="0" err="1" smtClean="0"/>
              <a:t>we</a:t>
            </a:r>
            <a:r>
              <a:rPr lang="de-DE" baseline="0" dirty="0" smtClean="0"/>
              <a:t> will </a:t>
            </a:r>
            <a:r>
              <a:rPr lang="de-DE" baseline="0" dirty="0" err="1" smtClean="0"/>
              <a:t>maintain</a:t>
            </a:r>
            <a:r>
              <a:rPr lang="de-DE" baseline="0" dirty="0" smtClean="0"/>
              <a:t>? </a:t>
            </a:r>
            <a:r>
              <a:rPr lang="de-DE" baseline="0" dirty="0" err="1" smtClean="0"/>
              <a:t>the</a:t>
            </a:r>
            <a:r>
              <a:rPr lang="de-DE" baseline="0" dirty="0" smtClean="0"/>
              <a:t> </a:t>
            </a:r>
            <a:r>
              <a:rPr lang="de-DE" baseline="0" dirty="0" err="1" smtClean="0"/>
              <a:t>mooring</a:t>
            </a:r>
            <a:r>
              <a:rPr lang="de-DE" baseline="0" dirty="0" smtClean="0"/>
              <a:t> </a:t>
            </a:r>
            <a:r>
              <a:rPr lang="de-DE" baseline="0" dirty="0" err="1" smtClean="0"/>
              <a:t>array</a:t>
            </a:r>
            <a:r>
              <a:rPr lang="de-DE" baseline="0" dirty="0" smtClean="0"/>
              <a:t> </a:t>
            </a:r>
            <a:r>
              <a:rPr lang="de-DE" baseline="0" dirty="0" err="1" smtClean="0"/>
              <a:t>definately</a:t>
            </a:r>
            <a:r>
              <a:rPr lang="de-DE" baseline="0" dirty="0" smtClean="0"/>
              <a:t> </a:t>
            </a:r>
            <a:r>
              <a:rPr lang="de-DE" baseline="0" dirty="0" err="1" smtClean="0"/>
              <a:t>until</a:t>
            </a:r>
            <a:r>
              <a:rPr lang="de-DE" baseline="0" dirty="0" smtClean="0"/>
              <a:t> 2017. The plan </a:t>
            </a:r>
            <a:r>
              <a:rPr lang="de-DE" baseline="0" dirty="0" err="1" smtClean="0"/>
              <a:t>up</a:t>
            </a:r>
            <a:r>
              <a:rPr lang="de-DE" baseline="0" dirty="0" smtClean="0"/>
              <a:t> </a:t>
            </a:r>
            <a:r>
              <a:rPr lang="de-DE" baseline="0" dirty="0" err="1" smtClean="0"/>
              <a:t>to</a:t>
            </a:r>
            <a:r>
              <a:rPr lang="de-DE" baseline="0" dirty="0" smtClean="0"/>
              <a:t> </a:t>
            </a:r>
            <a:r>
              <a:rPr lang="de-DE" baseline="0" dirty="0" err="1" smtClean="0"/>
              <a:t>now</a:t>
            </a:r>
            <a:r>
              <a:rPr lang="de-DE" baseline="0" dirty="0" smtClean="0"/>
              <a:t> </a:t>
            </a:r>
            <a:r>
              <a:rPr lang="de-DE" baseline="0" dirty="0" err="1" smtClean="0"/>
              <a:t>is</a:t>
            </a:r>
            <a:r>
              <a:rPr lang="de-DE" baseline="0" dirty="0" smtClean="0"/>
              <a:t> </a:t>
            </a:r>
            <a:r>
              <a:rPr lang="de-DE" baseline="0" dirty="0" err="1" smtClean="0"/>
              <a:t>that</a:t>
            </a:r>
            <a:r>
              <a:rPr lang="de-DE" baseline="0" dirty="0" smtClean="0"/>
              <a:t> </a:t>
            </a:r>
            <a:r>
              <a:rPr lang="de-DE" baseline="0" dirty="0" err="1" smtClean="0"/>
              <a:t>we</a:t>
            </a:r>
            <a:r>
              <a:rPr lang="de-DE" baseline="0" dirty="0" smtClean="0"/>
              <a:t> </a:t>
            </a:r>
            <a:r>
              <a:rPr lang="de-DE" baseline="0" dirty="0" err="1" smtClean="0"/>
              <a:t>then</a:t>
            </a:r>
            <a:r>
              <a:rPr lang="de-DE" baseline="0" dirty="0" smtClean="0"/>
              <a:t> </a:t>
            </a:r>
            <a:r>
              <a:rPr lang="de-DE" baseline="0" dirty="0" err="1" smtClean="0"/>
              <a:t>probably</a:t>
            </a:r>
            <a:r>
              <a:rPr lang="de-DE" baseline="0" dirty="0" smtClean="0"/>
              <a:t> </a:t>
            </a:r>
            <a:r>
              <a:rPr lang="de-DE" baseline="0" dirty="0" err="1" smtClean="0"/>
              <a:t>hand</a:t>
            </a:r>
            <a:r>
              <a:rPr lang="de-DE" baseline="0" dirty="0" smtClean="0"/>
              <a:t> </a:t>
            </a:r>
            <a:r>
              <a:rPr lang="de-DE" baseline="0" dirty="0" err="1" smtClean="0"/>
              <a:t>over</a:t>
            </a:r>
            <a:r>
              <a:rPr lang="de-DE" baseline="0" dirty="0" smtClean="0"/>
              <a:t> </a:t>
            </a:r>
            <a:r>
              <a:rPr lang="de-DE" baseline="0" dirty="0" err="1" smtClean="0"/>
              <a:t>the</a:t>
            </a:r>
            <a:r>
              <a:rPr lang="de-DE" baseline="0" dirty="0" smtClean="0"/>
              <a:t> </a:t>
            </a:r>
            <a:r>
              <a:rPr lang="de-DE" baseline="0" dirty="0" err="1" smtClean="0"/>
              <a:t>maintenance</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array</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Brazilians</a:t>
            </a:r>
            <a:r>
              <a:rPr lang="de-DE" baseline="0" dirty="0" smtClean="0"/>
              <a:t> </a:t>
            </a:r>
            <a:r>
              <a:rPr lang="de-DE" baseline="0" dirty="0" err="1" smtClean="0"/>
              <a:t>and</a:t>
            </a:r>
            <a:r>
              <a:rPr lang="de-DE" baseline="0" dirty="0" smtClean="0"/>
              <a:t> </a:t>
            </a:r>
            <a:r>
              <a:rPr lang="de-DE" baseline="0" dirty="0" err="1" smtClean="0"/>
              <a:t>two</a:t>
            </a:r>
            <a:r>
              <a:rPr lang="de-DE" baseline="0" dirty="0" smtClean="0"/>
              <a:t> </a:t>
            </a:r>
            <a:r>
              <a:rPr lang="de-DE" baseline="0" dirty="0" err="1" smtClean="0"/>
              <a:t>brazilian</a:t>
            </a:r>
            <a:r>
              <a:rPr lang="de-DE" baseline="0" dirty="0" smtClean="0"/>
              <a:t> </a:t>
            </a:r>
            <a:r>
              <a:rPr lang="de-DE" baseline="0" dirty="0" err="1" smtClean="0"/>
              <a:t>technians</a:t>
            </a:r>
            <a:r>
              <a:rPr lang="de-DE" baseline="0" dirty="0" smtClean="0"/>
              <a:t> will </a:t>
            </a:r>
            <a:r>
              <a:rPr lang="de-DE" baseline="0" dirty="0" err="1" smtClean="0"/>
              <a:t>be</a:t>
            </a:r>
            <a:r>
              <a:rPr lang="de-DE" baseline="0" dirty="0" smtClean="0"/>
              <a:t> </a:t>
            </a:r>
            <a:r>
              <a:rPr lang="de-DE" baseline="0" dirty="0" err="1" smtClean="0"/>
              <a:t>onboard</a:t>
            </a:r>
            <a:r>
              <a:rPr lang="de-DE" baseline="0" dirty="0" smtClean="0"/>
              <a:t> in September 2015 </a:t>
            </a:r>
            <a:r>
              <a:rPr lang="de-DE" baseline="0" dirty="0" err="1" smtClean="0"/>
              <a:t>for</a:t>
            </a:r>
            <a:r>
              <a:rPr lang="de-DE" baseline="0" dirty="0" smtClean="0"/>
              <a:t> </a:t>
            </a:r>
            <a:r>
              <a:rPr lang="de-DE" baseline="0" dirty="0" err="1" smtClean="0"/>
              <a:t>training</a:t>
            </a:r>
            <a:r>
              <a:rPr lang="de-DE" baseline="0" dirty="0" smtClean="0"/>
              <a:t> </a:t>
            </a:r>
            <a:r>
              <a:rPr lang="de-DE" baseline="0" dirty="0" err="1" smtClean="0"/>
              <a:t>purposes</a:t>
            </a:r>
            <a:r>
              <a:rPr lang="de-DE" baseline="0" dirty="0" smtClean="0"/>
              <a:t>. </a:t>
            </a:r>
          </a:p>
          <a:p>
            <a:r>
              <a:rPr lang="de-DE" baseline="0" dirty="0" smtClean="0"/>
              <a:t>The </a:t>
            </a:r>
            <a:r>
              <a:rPr lang="de-DE" baseline="0" dirty="0" err="1" smtClean="0"/>
              <a:t>aims</a:t>
            </a:r>
            <a:r>
              <a:rPr lang="de-DE" baseline="0" dirty="0" smtClean="0"/>
              <a:t> </a:t>
            </a:r>
            <a:r>
              <a:rPr lang="de-DE" baseline="0" dirty="0" err="1" smtClean="0"/>
              <a:t>with</a:t>
            </a:r>
            <a:r>
              <a:rPr lang="de-DE" baseline="0" dirty="0" smtClean="0"/>
              <a:t> </a:t>
            </a:r>
            <a:r>
              <a:rPr lang="de-DE" baseline="0" dirty="0" err="1" smtClean="0"/>
              <a:t>the</a:t>
            </a:r>
            <a:r>
              <a:rPr lang="de-DE" baseline="0" dirty="0" smtClean="0"/>
              <a:t> </a:t>
            </a:r>
            <a:r>
              <a:rPr lang="de-DE" baseline="0" dirty="0" err="1" smtClean="0"/>
              <a:t>extended</a:t>
            </a:r>
            <a:r>
              <a:rPr lang="de-DE" baseline="0" dirty="0" smtClean="0"/>
              <a:t> </a:t>
            </a:r>
            <a:r>
              <a:rPr lang="de-DE" baseline="0" dirty="0" err="1" smtClean="0"/>
              <a:t>data</a:t>
            </a:r>
            <a:r>
              <a:rPr lang="de-DE" baseline="0" dirty="0" smtClean="0"/>
              <a:t> </a:t>
            </a:r>
            <a:r>
              <a:rPr lang="de-DE" baseline="0" dirty="0" err="1" smtClean="0"/>
              <a:t>set</a:t>
            </a:r>
            <a:r>
              <a:rPr lang="de-DE" baseline="0" dirty="0" smtClean="0"/>
              <a:t> in </a:t>
            </a:r>
            <a:r>
              <a:rPr lang="de-DE" baseline="0" dirty="0" err="1" smtClean="0"/>
              <a:t>the</a:t>
            </a:r>
            <a:r>
              <a:rPr lang="de-DE" baseline="0" dirty="0" smtClean="0"/>
              <a:t> </a:t>
            </a:r>
            <a:r>
              <a:rPr lang="de-DE" baseline="0" dirty="0" err="1" smtClean="0"/>
              <a:t>framework</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project</a:t>
            </a:r>
            <a:r>
              <a:rPr lang="de-DE" baseline="0" dirty="0" smtClean="0"/>
              <a:t> RACE </a:t>
            </a:r>
            <a:r>
              <a:rPr lang="de-DE" baseline="0" dirty="0" err="1" smtClean="0"/>
              <a:t>is</a:t>
            </a:r>
            <a:r>
              <a:rPr lang="de-DE" baseline="0" dirty="0" smtClean="0"/>
              <a:t> </a:t>
            </a:r>
            <a:r>
              <a:rPr lang="de-DE" baseline="0" dirty="0" err="1" smtClean="0"/>
              <a:t>to</a:t>
            </a:r>
            <a:r>
              <a:rPr lang="de-DE" baseline="0" dirty="0" smtClean="0"/>
              <a:t> ...  1), </a:t>
            </a:r>
            <a:r>
              <a:rPr lang="de-DE" baseline="0" dirty="0" err="1" smtClean="0"/>
              <a:t>then</a:t>
            </a:r>
            <a:r>
              <a:rPr lang="de-DE" baseline="0" dirty="0" smtClean="0"/>
              <a:t> </a:t>
            </a:r>
            <a:r>
              <a:rPr lang="de-DE" baseline="0" dirty="0" err="1" smtClean="0"/>
              <a:t>we</a:t>
            </a:r>
            <a:r>
              <a:rPr lang="de-DE" baseline="0" dirty="0" smtClean="0"/>
              <a:t> </a:t>
            </a:r>
            <a:r>
              <a:rPr lang="de-DE" baseline="0" dirty="0" err="1" smtClean="0"/>
              <a:t>want</a:t>
            </a:r>
            <a:r>
              <a:rPr lang="de-DE" baseline="0" dirty="0" smtClean="0"/>
              <a:t> </a:t>
            </a:r>
            <a:r>
              <a:rPr lang="de-DE" baseline="0" dirty="0" err="1" smtClean="0"/>
              <a:t>to</a:t>
            </a:r>
            <a:r>
              <a:rPr lang="de-DE" baseline="0" dirty="0" smtClean="0"/>
              <a:t> 2) </a:t>
            </a:r>
            <a:r>
              <a:rPr lang="de-DE" baseline="0" dirty="0" err="1" smtClean="0"/>
              <a:t>this</a:t>
            </a:r>
            <a:r>
              <a:rPr lang="de-DE" baseline="0" dirty="0" smtClean="0"/>
              <a:t> will </a:t>
            </a:r>
            <a:r>
              <a:rPr lang="de-DE" baseline="0" dirty="0" err="1" smtClean="0"/>
              <a:t>be</a:t>
            </a:r>
            <a:r>
              <a:rPr lang="de-DE" baseline="0" dirty="0" smtClean="0"/>
              <a:t> </a:t>
            </a:r>
            <a:r>
              <a:rPr lang="de-DE" baseline="0" dirty="0" err="1" smtClean="0"/>
              <a:t>achieved</a:t>
            </a:r>
            <a:r>
              <a:rPr lang="de-DE" baseline="0" dirty="0" smtClean="0"/>
              <a:t> </a:t>
            </a:r>
            <a:r>
              <a:rPr lang="de-DE" baseline="0" dirty="0" err="1" smtClean="0"/>
              <a:t>by</a:t>
            </a:r>
            <a:r>
              <a:rPr lang="de-DE" baseline="0" dirty="0" smtClean="0"/>
              <a:t> </a:t>
            </a:r>
            <a:r>
              <a:rPr lang="de-DE" baseline="0" dirty="0" err="1" smtClean="0"/>
              <a:t>collaborating</a:t>
            </a:r>
            <a:r>
              <a:rPr lang="de-DE" baseline="0" dirty="0" smtClean="0"/>
              <a:t> </a:t>
            </a:r>
            <a:r>
              <a:rPr lang="de-DE" baseline="0" dirty="0" err="1" smtClean="0"/>
              <a:t>with</a:t>
            </a:r>
            <a:r>
              <a:rPr lang="de-DE" baseline="0" dirty="0" smtClean="0"/>
              <a:t> </a:t>
            </a:r>
            <a:r>
              <a:rPr lang="de-DE" baseline="0" dirty="0" err="1" smtClean="0"/>
              <a:t>other</a:t>
            </a:r>
            <a:r>
              <a:rPr lang="de-DE" baseline="0" dirty="0" smtClean="0"/>
              <a:t> </a:t>
            </a:r>
            <a:r>
              <a:rPr lang="de-DE" baseline="0" dirty="0" err="1" smtClean="0"/>
              <a:t>subprojects</a:t>
            </a:r>
            <a:r>
              <a:rPr lang="de-DE" baseline="0" dirty="0" smtClean="0"/>
              <a:t> in RACE, </a:t>
            </a:r>
            <a:r>
              <a:rPr lang="de-DE" baseline="0" dirty="0" err="1" smtClean="0"/>
              <a:t>which</a:t>
            </a:r>
            <a:r>
              <a:rPr lang="de-DE" baseline="0" dirty="0" smtClean="0"/>
              <a:t> </a:t>
            </a:r>
            <a:r>
              <a:rPr lang="de-DE" baseline="0" dirty="0" err="1" smtClean="0"/>
              <a:t>focus</a:t>
            </a:r>
            <a:r>
              <a:rPr lang="de-DE" baseline="0" dirty="0" smtClean="0"/>
              <a:t> on </a:t>
            </a:r>
            <a:r>
              <a:rPr lang="de-DE" baseline="0" dirty="0" err="1" smtClean="0"/>
              <a:t>the</a:t>
            </a:r>
            <a:r>
              <a:rPr lang="de-DE" baseline="0" dirty="0" smtClean="0"/>
              <a:t> subpolar North </a:t>
            </a:r>
            <a:r>
              <a:rPr lang="de-DE" baseline="0" dirty="0" err="1" smtClean="0"/>
              <a:t>Atlantic</a:t>
            </a:r>
            <a:r>
              <a:rPr lang="de-DE" baseline="0" dirty="0" smtClean="0"/>
              <a:t>, </a:t>
            </a:r>
            <a:r>
              <a:rPr lang="de-DE" baseline="0" dirty="0" err="1" smtClean="0"/>
              <a:t>then</a:t>
            </a:r>
            <a:r>
              <a:rPr lang="de-DE" baseline="0" dirty="0" smtClean="0"/>
              <a:t> </a:t>
            </a:r>
            <a:r>
              <a:rPr lang="de-DE" baseline="0" dirty="0" err="1" smtClean="0"/>
              <a:t>we</a:t>
            </a:r>
            <a:r>
              <a:rPr lang="de-DE" baseline="0" dirty="0" smtClean="0"/>
              <a:t> </a:t>
            </a:r>
            <a:r>
              <a:rPr lang="de-DE" baseline="0" dirty="0" err="1" smtClean="0"/>
              <a:t>want</a:t>
            </a:r>
            <a:r>
              <a:rPr lang="de-DE" baseline="0" dirty="0" smtClean="0"/>
              <a:t> </a:t>
            </a:r>
            <a:r>
              <a:rPr lang="de-DE" baseline="0" dirty="0" err="1" smtClean="0"/>
              <a:t>to</a:t>
            </a:r>
            <a:r>
              <a:rPr lang="de-DE" baseline="0" dirty="0" smtClean="0"/>
              <a:t> </a:t>
            </a:r>
            <a:r>
              <a:rPr lang="de-DE" baseline="0" dirty="0" err="1" smtClean="0"/>
              <a:t>analyze</a:t>
            </a:r>
            <a:r>
              <a:rPr lang="de-DE" baseline="0" dirty="0" smtClean="0"/>
              <a:t> 3) </a:t>
            </a:r>
            <a:r>
              <a:rPr lang="de-DE" baseline="0" dirty="0" err="1" smtClean="0"/>
              <a:t>as</a:t>
            </a:r>
            <a:r>
              <a:rPr lang="de-DE" baseline="0" dirty="0" smtClean="0"/>
              <a:t> </a:t>
            </a:r>
            <a:r>
              <a:rPr lang="de-DE" baseline="0" dirty="0" err="1" smtClean="0"/>
              <a:t>the</a:t>
            </a:r>
            <a:r>
              <a:rPr lang="de-DE" baseline="0" dirty="0" smtClean="0"/>
              <a:t> EUC </a:t>
            </a:r>
            <a:r>
              <a:rPr lang="de-DE" baseline="0" dirty="0" err="1" smtClean="0"/>
              <a:t>variability</a:t>
            </a:r>
            <a:r>
              <a:rPr lang="de-DE" baseline="0" dirty="0" smtClean="0"/>
              <a:t> </a:t>
            </a:r>
            <a:r>
              <a:rPr lang="de-DE" baseline="0" dirty="0" err="1" smtClean="0"/>
              <a:t>at</a:t>
            </a:r>
            <a:r>
              <a:rPr lang="de-DE" baseline="0" dirty="0" smtClean="0"/>
              <a:t> 23°W </a:t>
            </a:r>
            <a:r>
              <a:rPr lang="de-DE" baseline="0" dirty="0" err="1" smtClean="0"/>
              <a:t>is</a:t>
            </a:r>
            <a:r>
              <a:rPr lang="de-DE" baseline="0" dirty="0" smtClean="0"/>
              <a:t> </a:t>
            </a:r>
            <a:r>
              <a:rPr lang="de-DE" baseline="0" dirty="0" err="1" smtClean="0"/>
              <a:t>monitored</a:t>
            </a:r>
            <a:r>
              <a:rPr lang="de-DE" baseline="0" dirty="0" smtClean="0"/>
              <a:t> </a:t>
            </a:r>
            <a:r>
              <a:rPr lang="de-DE" baseline="0" dirty="0" err="1" smtClean="0"/>
              <a:t>since</a:t>
            </a:r>
            <a:r>
              <a:rPr lang="de-DE" baseline="0" dirty="0" smtClean="0"/>
              <a:t> a </a:t>
            </a:r>
            <a:r>
              <a:rPr lang="de-DE" baseline="0" dirty="0" err="1" smtClean="0"/>
              <a:t>long</a:t>
            </a:r>
            <a:r>
              <a:rPr lang="de-DE" baseline="0" dirty="0" smtClean="0"/>
              <a:t> time </a:t>
            </a:r>
            <a:r>
              <a:rPr lang="de-DE" baseline="0" dirty="0" err="1" smtClean="0"/>
              <a:t>at</a:t>
            </a:r>
            <a:r>
              <a:rPr lang="de-DE" baseline="0" dirty="0" smtClean="0"/>
              <a:t> GEOMAR </a:t>
            </a:r>
            <a:r>
              <a:rPr lang="de-DE" baseline="0" dirty="0" err="1" smtClean="0"/>
              <a:t>as</a:t>
            </a:r>
            <a:r>
              <a:rPr lang="de-DE" baseline="0" dirty="0" smtClean="0"/>
              <a:t> </a:t>
            </a:r>
            <a:r>
              <a:rPr lang="de-DE" baseline="0" dirty="0" err="1" smtClean="0"/>
              <a:t>well</a:t>
            </a:r>
            <a:r>
              <a:rPr lang="de-DE" baseline="0" dirty="0" smtClean="0"/>
              <a:t>. Further </a:t>
            </a:r>
            <a:r>
              <a:rPr lang="de-DE" baseline="0" dirty="0" err="1" smtClean="0"/>
              <a:t>we</a:t>
            </a:r>
            <a:r>
              <a:rPr lang="de-DE" baseline="0" dirty="0" smtClean="0"/>
              <a:t> </a:t>
            </a:r>
            <a:r>
              <a:rPr lang="de-DE" baseline="0" dirty="0" err="1" smtClean="0"/>
              <a:t>want</a:t>
            </a:r>
            <a:r>
              <a:rPr lang="de-DE" baseline="0" dirty="0" smtClean="0"/>
              <a:t> </a:t>
            </a:r>
            <a:r>
              <a:rPr lang="de-DE" baseline="0" dirty="0" err="1" smtClean="0"/>
              <a:t>to</a:t>
            </a:r>
            <a:r>
              <a:rPr lang="de-DE" baseline="0" dirty="0" smtClean="0"/>
              <a:t> </a:t>
            </a:r>
            <a:r>
              <a:rPr lang="de-DE" baseline="0" dirty="0" err="1" smtClean="0"/>
              <a:t>analyze</a:t>
            </a:r>
            <a:r>
              <a:rPr lang="de-DE" baseline="0" dirty="0" smtClean="0"/>
              <a:t> 4) </a:t>
            </a:r>
            <a:r>
              <a:rPr lang="de-DE" baseline="0" dirty="0" err="1" smtClean="0"/>
              <a:t>with</a:t>
            </a:r>
            <a:r>
              <a:rPr lang="de-DE" baseline="0" dirty="0" smtClean="0"/>
              <a:t> </a:t>
            </a:r>
            <a:r>
              <a:rPr lang="de-DE" baseline="0" dirty="0" err="1" smtClean="0"/>
              <a:t>the</a:t>
            </a:r>
            <a:r>
              <a:rPr lang="de-DE" baseline="0" dirty="0" smtClean="0"/>
              <a:t> </a:t>
            </a:r>
            <a:r>
              <a:rPr lang="de-DE" baseline="0" dirty="0" err="1" smtClean="0"/>
              <a:t>use</a:t>
            </a:r>
            <a:r>
              <a:rPr lang="de-DE" baseline="0" dirty="0" smtClean="0"/>
              <a:t> </a:t>
            </a:r>
            <a:r>
              <a:rPr lang="de-DE" baseline="0" dirty="0" err="1" smtClean="0"/>
              <a:t>of</a:t>
            </a:r>
            <a:r>
              <a:rPr lang="de-DE" baseline="0" dirty="0" smtClean="0"/>
              <a:t> all </a:t>
            </a:r>
            <a:r>
              <a:rPr lang="de-DE" baseline="0" dirty="0" err="1" smtClean="0"/>
              <a:t>available</a:t>
            </a:r>
            <a:r>
              <a:rPr lang="de-DE" baseline="0" dirty="0" smtClean="0"/>
              <a:t> </a:t>
            </a:r>
            <a:r>
              <a:rPr lang="de-DE" baseline="0" dirty="0" err="1" smtClean="0"/>
              <a:t>hydrographic</a:t>
            </a:r>
            <a:r>
              <a:rPr lang="de-DE" baseline="0" dirty="0" smtClean="0"/>
              <a:t> </a:t>
            </a:r>
            <a:r>
              <a:rPr lang="de-DE" baseline="0" dirty="0" err="1" smtClean="0"/>
              <a:t>data</a:t>
            </a:r>
            <a:r>
              <a:rPr lang="de-DE" baseline="0" dirty="0" smtClean="0"/>
              <a:t> </a:t>
            </a:r>
            <a:r>
              <a:rPr lang="de-DE" baseline="0" dirty="0" err="1" smtClean="0"/>
              <a:t>within</a:t>
            </a:r>
            <a:r>
              <a:rPr lang="de-DE" baseline="0" dirty="0" smtClean="0"/>
              <a:t> </a:t>
            </a:r>
            <a:r>
              <a:rPr lang="de-DE" baseline="0" dirty="0" err="1" smtClean="0"/>
              <a:t>this</a:t>
            </a:r>
            <a:r>
              <a:rPr lang="de-DE" baseline="0" dirty="0" smtClean="0"/>
              <a:t> </a:t>
            </a:r>
            <a:r>
              <a:rPr lang="de-DE" baseline="0" dirty="0" err="1" smtClean="0"/>
              <a:t>region</a:t>
            </a:r>
            <a:r>
              <a:rPr lang="de-DE" baseline="0" dirty="0" smtClean="0"/>
              <a:t> </a:t>
            </a:r>
            <a:r>
              <a:rPr lang="de-DE" baseline="0" dirty="0" err="1" smtClean="0"/>
              <a:t>including</a:t>
            </a:r>
            <a:r>
              <a:rPr lang="de-DE" baseline="0" dirty="0" smtClean="0"/>
              <a:t> WODB, ARGO etc. </a:t>
            </a:r>
            <a:r>
              <a:rPr lang="de-DE" baseline="0" dirty="0" err="1" smtClean="0"/>
              <a:t>and</a:t>
            </a:r>
            <a:r>
              <a:rPr lang="de-DE" baseline="0" dirty="0" smtClean="0"/>
              <a:t> </a:t>
            </a:r>
            <a:r>
              <a:rPr lang="de-DE" baseline="0" dirty="0" err="1" smtClean="0"/>
              <a:t>finally</a:t>
            </a:r>
            <a:r>
              <a:rPr lang="de-DE" baseline="0" dirty="0" smtClean="0"/>
              <a:t> </a:t>
            </a:r>
            <a:r>
              <a:rPr lang="de-DE" baseline="0" dirty="0" err="1" smtClean="0"/>
              <a:t>as</a:t>
            </a:r>
            <a:r>
              <a:rPr lang="de-DE" baseline="0" dirty="0" smtClean="0"/>
              <a:t> </a:t>
            </a:r>
            <a:r>
              <a:rPr lang="de-DE" baseline="0" dirty="0" err="1" smtClean="0"/>
              <a:t>our</a:t>
            </a:r>
            <a:r>
              <a:rPr lang="de-DE" baseline="0" dirty="0" smtClean="0"/>
              <a:t> </a:t>
            </a:r>
            <a:r>
              <a:rPr lang="de-DE" baseline="0" dirty="0" err="1" smtClean="0"/>
              <a:t>contribution</a:t>
            </a:r>
            <a:r>
              <a:rPr lang="de-DE" baseline="0" dirty="0" smtClean="0"/>
              <a:t> </a:t>
            </a:r>
            <a:r>
              <a:rPr lang="de-DE" baseline="0" dirty="0" err="1" smtClean="0"/>
              <a:t>to</a:t>
            </a:r>
            <a:r>
              <a:rPr lang="de-DE" baseline="0" dirty="0" smtClean="0"/>
              <a:t> SAMOC </a:t>
            </a:r>
            <a:r>
              <a:rPr lang="de-DE" baseline="0" dirty="0" err="1" smtClean="0"/>
              <a:t>we</a:t>
            </a:r>
            <a:r>
              <a:rPr lang="de-DE" baseline="0" dirty="0" smtClean="0"/>
              <a:t> will </a:t>
            </a:r>
            <a:r>
              <a:rPr lang="de-DE" baseline="0" dirty="0" err="1" smtClean="0"/>
              <a:t>investigate</a:t>
            </a:r>
            <a:r>
              <a:rPr lang="de-DE" baseline="0" dirty="0" smtClean="0"/>
              <a:t> 5).</a:t>
            </a:r>
            <a:endParaRPr lang="de-DE" dirty="0" smtClean="0"/>
          </a:p>
          <a:p>
            <a:endParaRPr lang="de-DE" dirty="0"/>
          </a:p>
        </p:txBody>
      </p:sp>
      <p:sp>
        <p:nvSpPr>
          <p:cNvPr id="4" name="Foliennummernplatzhalter 3"/>
          <p:cNvSpPr>
            <a:spLocks noGrp="1"/>
          </p:cNvSpPr>
          <p:nvPr>
            <p:ph type="sldNum" sz="quarter" idx="10"/>
          </p:nvPr>
        </p:nvSpPr>
        <p:spPr/>
        <p:txBody>
          <a:bodyPr/>
          <a:lstStyle/>
          <a:p>
            <a:fld id="{4CF44313-FFD0-D945-B542-BB303149C127}" type="slidenum">
              <a:rPr lang="de-DE" smtClean="0"/>
              <a:t>20</a:t>
            </a:fld>
            <a:endParaRPr lang="de-DE"/>
          </a:p>
        </p:txBody>
      </p:sp>
    </p:spTree>
    <p:extLst>
      <p:ext uri="{BB962C8B-B14F-4D97-AF65-F5344CB8AC3E}">
        <p14:creationId xmlns:p14="http://schemas.microsoft.com/office/powerpoint/2010/main" val="1914919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In </a:t>
            </a:r>
            <a:r>
              <a:rPr lang="de-DE" baseline="0" dirty="0" err="1" smtClean="0"/>
              <a:t>terms</a:t>
            </a:r>
            <a:r>
              <a:rPr lang="de-DE" baseline="0" dirty="0" smtClean="0"/>
              <a:t> </a:t>
            </a:r>
            <a:r>
              <a:rPr lang="de-DE" baseline="0" dirty="0" err="1" smtClean="0"/>
              <a:t>of</a:t>
            </a:r>
            <a:r>
              <a:rPr lang="de-DE" baseline="0" dirty="0" smtClean="0"/>
              <a:t> real </a:t>
            </a:r>
            <a:r>
              <a:rPr lang="de-DE" baseline="0" dirty="0" err="1" smtClean="0"/>
              <a:t>at</a:t>
            </a:r>
            <a:r>
              <a:rPr lang="de-DE" baseline="0" dirty="0" smtClean="0"/>
              <a:t> </a:t>
            </a:r>
            <a:r>
              <a:rPr lang="de-DE" baseline="0" dirty="0" err="1" smtClean="0"/>
              <a:t>sea</a:t>
            </a:r>
            <a:r>
              <a:rPr lang="de-DE" baseline="0" dirty="0" smtClean="0"/>
              <a:t> </a:t>
            </a:r>
            <a:r>
              <a:rPr lang="de-DE" baseline="0" dirty="0" err="1" smtClean="0"/>
              <a:t>actions</a:t>
            </a:r>
            <a:r>
              <a:rPr lang="de-DE" baseline="0" dirty="0" smtClean="0"/>
              <a:t>, </a:t>
            </a:r>
            <a:r>
              <a:rPr lang="de-DE" baseline="0" dirty="0" err="1" smtClean="0"/>
              <a:t>we</a:t>
            </a:r>
            <a:r>
              <a:rPr lang="de-DE" baseline="0" dirty="0" smtClean="0"/>
              <a:t> </a:t>
            </a:r>
            <a:r>
              <a:rPr lang="de-DE" baseline="0" dirty="0" err="1" smtClean="0"/>
              <a:t>are</a:t>
            </a:r>
            <a:r>
              <a:rPr lang="de-DE" baseline="0" dirty="0" smtClean="0"/>
              <a:t> </a:t>
            </a:r>
            <a:r>
              <a:rPr lang="de-DE" baseline="0" dirty="0" err="1" smtClean="0"/>
              <a:t>planning</a:t>
            </a:r>
            <a:r>
              <a:rPr lang="de-DE" baseline="0" dirty="0" smtClean="0"/>
              <a:t> </a:t>
            </a:r>
            <a:r>
              <a:rPr lang="de-DE" baseline="0" dirty="0" err="1" smtClean="0"/>
              <a:t>two</a:t>
            </a:r>
            <a:r>
              <a:rPr lang="de-DE" baseline="0" dirty="0" smtClean="0"/>
              <a:t> .... </a:t>
            </a:r>
            <a:r>
              <a:rPr lang="de-DE" baseline="0" dirty="0" err="1" smtClean="0"/>
              <a:t>and</a:t>
            </a:r>
            <a:r>
              <a:rPr lang="de-DE" baseline="0" dirty="0" smtClean="0"/>
              <a:t> </a:t>
            </a:r>
            <a:r>
              <a:rPr lang="de-DE" baseline="0" dirty="0" err="1" smtClean="0"/>
              <a:t>we</a:t>
            </a:r>
            <a:r>
              <a:rPr lang="de-DE" baseline="0" dirty="0" smtClean="0"/>
              <a:t> will </a:t>
            </a:r>
            <a:r>
              <a:rPr lang="de-DE" baseline="0" dirty="0" err="1" smtClean="0"/>
              <a:t>maintain</a:t>
            </a:r>
            <a:r>
              <a:rPr lang="de-DE" baseline="0" dirty="0" smtClean="0"/>
              <a:t>? </a:t>
            </a:r>
            <a:r>
              <a:rPr lang="de-DE" baseline="0" dirty="0" err="1" smtClean="0"/>
              <a:t>the</a:t>
            </a:r>
            <a:r>
              <a:rPr lang="de-DE" baseline="0" dirty="0" smtClean="0"/>
              <a:t> </a:t>
            </a:r>
            <a:r>
              <a:rPr lang="de-DE" baseline="0" dirty="0" err="1" smtClean="0"/>
              <a:t>mooring</a:t>
            </a:r>
            <a:r>
              <a:rPr lang="de-DE" baseline="0" dirty="0" smtClean="0"/>
              <a:t> </a:t>
            </a:r>
            <a:r>
              <a:rPr lang="de-DE" baseline="0" dirty="0" err="1" smtClean="0"/>
              <a:t>array</a:t>
            </a:r>
            <a:r>
              <a:rPr lang="de-DE" baseline="0" dirty="0" smtClean="0"/>
              <a:t> </a:t>
            </a:r>
            <a:r>
              <a:rPr lang="de-DE" baseline="0" dirty="0" err="1" smtClean="0"/>
              <a:t>definately</a:t>
            </a:r>
            <a:r>
              <a:rPr lang="de-DE" baseline="0" dirty="0" smtClean="0"/>
              <a:t> </a:t>
            </a:r>
            <a:r>
              <a:rPr lang="de-DE" baseline="0" dirty="0" err="1" smtClean="0"/>
              <a:t>until</a:t>
            </a:r>
            <a:r>
              <a:rPr lang="de-DE" baseline="0" dirty="0" smtClean="0"/>
              <a:t> 2017. The plan </a:t>
            </a:r>
            <a:r>
              <a:rPr lang="de-DE" baseline="0" dirty="0" err="1" smtClean="0"/>
              <a:t>up</a:t>
            </a:r>
            <a:r>
              <a:rPr lang="de-DE" baseline="0" dirty="0" smtClean="0"/>
              <a:t> </a:t>
            </a:r>
            <a:r>
              <a:rPr lang="de-DE" baseline="0" dirty="0" err="1" smtClean="0"/>
              <a:t>to</a:t>
            </a:r>
            <a:r>
              <a:rPr lang="de-DE" baseline="0" dirty="0" smtClean="0"/>
              <a:t> </a:t>
            </a:r>
            <a:r>
              <a:rPr lang="de-DE" baseline="0" dirty="0" err="1" smtClean="0"/>
              <a:t>now</a:t>
            </a:r>
            <a:r>
              <a:rPr lang="de-DE" baseline="0" dirty="0" smtClean="0"/>
              <a:t> </a:t>
            </a:r>
            <a:r>
              <a:rPr lang="de-DE" baseline="0" dirty="0" err="1" smtClean="0"/>
              <a:t>is</a:t>
            </a:r>
            <a:r>
              <a:rPr lang="de-DE" baseline="0" dirty="0" smtClean="0"/>
              <a:t> </a:t>
            </a:r>
            <a:r>
              <a:rPr lang="de-DE" baseline="0" dirty="0" err="1" smtClean="0"/>
              <a:t>that</a:t>
            </a:r>
            <a:r>
              <a:rPr lang="de-DE" baseline="0" dirty="0" smtClean="0"/>
              <a:t> </a:t>
            </a:r>
            <a:r>
              <a:rPr lang="de-DE" baseline="0" dirty="0" err="1" smtClean="0"/>
              <a:t>we</a:t>
            </a:r>
            <a:r>
              <a:rPr lang="de-DE" baseline="0" dirty="0" smtClean="0"/>
              <a:t> </a:t>
            </a:r>
            <a:r>
              <a:rPr lang="de-DE" baseline="0" dirty="0" err="1" smtClean="0"/>
              <a:t>then</a:t>
            </a:r>
            <a:r>
              <a:rPr lang="de-DE" baseline="0" dirty="0" smtClean="0"/>
              <a:t> </a:t>
            </a:r>
            <a:r>
              <a:rPr lang="de-DE" baseline="0" dirty="0" err="1" smtClean="0"/>
              <a:t>probably</a:t>
            </a:r>
            <a:r>
              <a:rPr lang="de-DE" baseline="0" dirty="0" smtClean="0"/>
              <a:t> </a:t>
            </a:r>
            <a:r>
              <a:rPr lang="de-DE" baseline="0" dirty="0" err="1" smtClean="0"/>
              <a:t>hand</a:t>
            </a:r>
            <a:r>
              <a:rPr lang="de-DE" baseline="0" dirty="0" smtClean="0"/>
              <a:t> </a:t>
            </a:r>
            <a:r>
              <a:rPr lang="de-DE" baseline="0" dirty="0" err="1" smtClean="0"/>
              <a:t>over</a:t>
            </a:r>
            <a:r>
              <a:rPr lang="de-DE" baseline="0" dirty="0" smtClean="0"/>
              <a:t> </a:t>
            </a:r>
            <a:r>
              <a:rPr lang="de-DE" baseline="0" dirty="0" err="1" smtClean="0"/>
              <a:t>the</a:t>
            </a:r>
            <a:r>
              <a:rPr lang="de-DE" baseline="0" dirty="0" smtClean="0"/>
              <a:t> </a:t>
            </a:r>
            <a:r>
              <a:rPr lang="de-DE" baseline="0" dirty="0" err="1" smtClean="0"/>
              <a:t>maintenance</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array</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Brazilians</a:t>
            </a:r>
            <a:r>
              <a:rPr lang="de-DE" baseline="0" dirty="0" smtClean="0"/>
              <a:t> </a:t>
            </a:r>
            <a:r>
              <a:rPr lang="de-DE" baseline="0" dirty="0" err="1" smtClean="0"/>
              <a:t>and</a:t>
            </a:r>
            <a:r>
              <a:rPr lang="de-DE" baseline="0" dirty="0" smtClean="0"/>
              <a:t> </a:t>
            </a:r>
            <a:r>
              <a:rPr lang="de-DE" baseline="0" dirty="0" err="1" smtClean="0"/>
              <a:t>two</a:t>
            </a:r>
            <a:r>
              <a:rPr lang="de-DE" baseline="0" dirty="0" smtClean="0"/>
              <a:t> </a:t>
            </a:r>
            <a:r>
              <a:rPr lang="de-DE" baseline="0" dirty="0" err="1" smtClean="0"/>
              <a:t>brazilian</a:t>
            </a:r>
            <a:r>
              <a:rPr lang="de-DE" baseline="0" dirty="0" smtClean="0"/>
              <a:t> </a:t>
            </a:r>
            <a:r>
              <a:rPr lang="de-DE" baseline="0" dirty="0" err="1" smtClean="0"/>
              <a:t>technians</a:t>
            </a:r>
            <a:r>
              <a:rPr lang="de-DE" baseline="0" dirty="0" smtClean="0"/>
              <a:t> will </a:t>
            </a:r>
            <a:r>
              <a:rPr lang="de-DE" baseline="0" dirty="0" err="1" smtClean="0"/>
              <a:t>be</a:t>
            </a:r>
            <a:r>
              <a:rPr lang="de-DE" baseline="0" dirty="0" smtClean="0"/>
              <a:t> </a:t>
            </a:r>
            <a:r>
              <a:rPr lang="de-DE" baseline="0" dirty="0" err="1" smtClean="0"/>
              <a:t>onboard</a:t>
            </a:r>
            <a:r>
              <a:rPr lang="de-DE" baseline="0" dirty="0" smtClean="0"/>
              <a:t> in September 2015 </a:t>
            </a:r>
            <a:r>
              <a:rPr lang="de-DE" baseline="0" dirty="0" err="1" smtClean="0"/>
              <a:t>for</a:t>
            </a:r>
            <a:r>
              <a:rPr lang="de-DE" baseline="0" dirty="0" smtClean="0"/>
              <a:t> </a:t>
            </a:r>
            <a:r>
              <a:rPr lang="de-DE" baseline="0" dirty="0" err="1" smtClean="0"/>
              <a:t>training</a:t>
            </a:r>
            <a:r>
              <a:rPr lang="de-DE" baseline="0" dirty="0" smtClean="0"/>
              <a:t> </a:t>
            </a:r>
            <a:r>
              <a:rPr lang="de-DE" baseline="0" dirty="0" err="1" smtClean="0"/>
              <a:t>purposes</a:t>
            </a:r>
            <a:r>
              <a:rPr lang="de-DE" baseline="0" dirty="0" smtClean="0"/>
              <a:t>. </a:t>
            </a:r>
          </a:p>
          <a:p>
            <a:r>
              <a:rPr lang="de-DE" baseline="0" dirty="0" smtClean="0"/>
              <a:t>The </a:t>
            </a:r>
            <a:r>
              <a:rPr lang="de-DE" baseline="0" dirty="0" err="1" smtClean="0"/>
              <a:t>aims</a:t>
            </a:r>
            <a:r>
              <a:rPr lang="de-DE" baseline="0" dirty="0" smtClean="0"/>
              <a:t> </a:t>
            </a:r>
            <a:r>
              <a:rPr lang="de-DE" baseline="0" dirty="0" err="1" smtClean="0"/>
              <a:t>with</a:t>
            </a:r>
            <a:r>
              <a:rPr lang="de-DE" baseline="0" dirty="0" smtClean="0"/>
              <a:t> </a:t>
            </a:r>
            <a:r>
              <a:rPr lang="de-DE" baseline="0" dirty="0" err="1" smtClean="0"/>
              <a:t>the</a:t>
            </a:r>
            <a:r>
              <a:rPr lang="de-DE" baseline="0" dirty="0" smtClean="0"/>
              <a:t> </a:t>
            </a:r>
            <a:r>
              <a:rPr lang="de-DE" baseline="0" dirty="0" err="1" smtClean="0"/>
              <a:t>extended</a:t>
            </a:r>
            <a:r>
              <a:rPr lang="de-DE" baseline="0" dirty="0" smtClean="0"/>
              <a:t> </a:t>
            </a:r>
            <a:r>
              <a:rPr lang="de-DE" baseline="0" dirty="0" err="1" smtClean="0"/>
              <a:t>data</a:t>
            </a:r>
            <a:r>
              <a:rPr lang="de-DE" baseline="0" dirty="0" smtClean="0"/>
              <a:t> </a:t>
            </a:r>
            <a:r>
              <a:rPr lang="de-DE" baseline="0" dirty="0" err="1" smtClean="0"/>
              <a:t>set</a:t>
            </a:r>
            <a:r>
              <a:rPr lang="de-DE" baseline="0" dirty="0" smtClean="0"/>
              <a:t> in </a:t>
            </a:r>
            <a:r>
              <a:rPr lang="de-DE" baseline="0" dirty="0" err="1" smtClean="0"/>
              <a:t>the</a:t>
            </a:r>
            <a:r>
              <a:rPr lang="de-DE" baseline="0" dirty="0" smtClean="0"/>
              <a:t> </a:t>
            </a:r>
            <a:r>
              <a:rPr lang="de-DE" baseline="0" dirty="0" err="1" smtClean="0"/>
              <a:t>framework</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project</a:t>
            </a:r>
            <a:r>
              <a:rPr lang="de-DE" baseline="0" dirty="0" smtClean="0"/>
              <a:t> RACE </a:t>
            </a:r>
            <a:r>
              <a:rPr lang="de-DE" baseline="0" dirty="0" err="1" smtClean="0"/>
              <a:t>is</a:t>
            </a:r>
            <a:r>
              <a:rPr lang="de-DE" baseline="0" dirty="0" smtClean="0"/>
              <a:t> </a:t>
            </a:r>
            <a:r>
              <a:rPr lang="de-DE" baseline="0" dirty="0" err="1" smtClean="0"/>
              <a:t>to</a:t>
            </a:r>
            <a:r>
              <a:rPr lang="de-DE" baseline="0" dirty="0" smtClean="0"/>
              <a:t> ...  1), </a:t>
            </a:r>
            <a:r>
              <a:rPr lang="de-DE" baseline="0" dirty="0" err="1" smtClean="0"/>
              <a:t>then</a:t>
            </a:r>
            <a:r>
              <a:rPr lang="de-DE" baseline="0" dirty="0" smtClean="0"/>
              <a:t> </a:t>
            </a:r>
            <a:r>
              <a:rPr lang="de-DE" baseline="0" dirty="0" err="1" smtClean="0"/>
              <a:t>we</a:t>
            </a:r>
            <a:r>
              <a:rPr lang="de-DE" baseline="0" dirty="0" smtClean="0"/>
              <a:t> </a:t>
            </a:r>
            <a:r>
              <a:rPr lang="de-DE" baseline="0" dirty="0" err="1" smtClean="0"/>
              <a:t>want</a:t>
            </a:r>
            <a:r>
              <a:rPr lang="de-DE" baseline="0" dirty="0" smtClean="0"/>
              <a:t> </a:t>
            </a:r>
            <a:r>
              <a:rPr lang="de-DE" baseline="0" dirty="0" err="1" smtClean="0"/>
              <a:t>to</a:t>
            </a:r>
            <a:r>
              <a:rPr lang="de-DE" baseline="0" dirty="0" smtClean="0"/>
              <a:t> 2) </a:t>
            </a:r>
            <a:r>
              <a:rPr lang="de-DE" baseline="0" dirty="0" err="1" smtClean="0"/>
              <a:t>this</a:t>
            </a:r>
            <a:r>
              <a:rPr lang="de-DE" baseline="0" dirty="0" smtClean="0"/>
              <a:t> will </a:t>
            </a:r>
            <a:r>
              <a:rPr lang="de-DE" baseline="0" dirty="0" err="1" smtClean="0"/>
              <a:t>be</a:t>
            </a:r>
            <a:r>
              <a:rPr lang="de-DE" baseline="0" dirty="0" smtClean="0"/>
              <a:t> </a:t>
            </a:r>
            <a:r>
              <a:rPr lang="de-DE" baseline="0" dirty="0" err="1" smtClean="0"/>
              <a:t>achieved</a:t>
            </a:r>
            <a:r>
              <a:rPr lang="de-DE" baseline="0" dirty="0" smtClean="0"/>
              <a:t> </a:t>
            </a:r>
            <a:r>
              <a:rPr lang="de-DE" baseline="0" dirty="0" err="1" smtClean="0"/>
              <a:t>by</a:t>
            </a:r>
            <a:r>
              <a:rPr lang="de-DE" baseline="0" dirty="0" smtClean="0"/>
              <a:t> </a:t>
            </a:r>
            <a:r>
              <a:rPr lang="de-DE" baseline="0" dirty="0" err="1" smtClean="0"/>
              <a:t>collaborating</a:t>
            </a:r>
            <a:r>
              <a:rPr lang="de-DE" baseline="0" dirty="0" smtClean="0"/>
              <a:t> </a:t>
            </a:r>
            <a:r>
              <a:rPr lang="de-DE" baseline="0" dirty="0" err="1" smtClean="0"/>
              <a:t>with</a:t>
            </a:r>
            <a:r>
              <a:rPr lang="de-DE" baseline="0" dirty="0" smtClean="0"/>
              <a:t> </a:t>
            </a:r>
            <a:r>
              <a:rPr lang="de-DE" baseline="0" dirty="0" err="1" smtClean="0"/>
              <a:t>other</a:t>
            </a:r>
            <a:r>
              <a:rPr lang="de-DE" baseline="0" dirty="0" smtClean="0"/>
              <a:t> </a:t>
            </a:r>
            <a:r>
              <a:rPr lang="de-DE" baseline="0" dirty="0" err="1" smtClean="0"/>
              <a:t>subprojects</a:t>
            </a:r>
            <a:r>
              <a:rPr lang="de-DE" baseline="0" dirty="0" smtClean="0"/>
              <a:t> in RACE, </a:t>
            </a:r>
            <a:r>
              <a:rPr lang="de-DE" baseline="0" dirty="0" err="1" smtClean="0"/>
              <a:t>which</a:t>
            </a:r>
            <a:r>
              <a:rPr lang="de-DE" baseline="0" dirty="0" smtClean="0"/>
              <a:t> </a:t>
            </a:r>
            <a:r>
              <a:rPr lang="de-DE" baseline="0" dirty="0" err="1" smtClean="0"/>
              <a:t>focus</a:t>
            </a:r>
            <a:r>
              <a:rPr lang="de-DE" baseline="0" dirty="0" smtClean="0"/>
              <a:t> on </a:t>
            </a:r>
            <a:r>
              <a:rPr lang="de-DE" baseline="0" dirty="0" err="1" smtClean="0"/>
              <a:t>the</a:t>
            </a:r>
            <a:r>
              <a:rPr lang="de-DE" baseline="0" dirty="0" smtClean="0"/>
              <a:t> subpolar North </a:t>
            </a:r>
            <a:r>
              <a:rPr lang="de-DE" baseline="0" dirty="0" err="1" smtClean="0"/>
              <a:t>Atlantic</a:t>
            </a:r>
            <a:r>
              <a:rPr lang="de-DE" baseline="0" dirty="0" smtClean="0"/>
              <a:t>, </a:t>
            </a:r>
            <a:r>
              <a:rPr lang="de-DE" baseline="0" dirty="0" err="1" smtClean="0"/>
              <a:t>then</a:t>
            </a:r>
            <a:r>
              <a:rPr lang="de-DE" baseline="0" dirty="0" smtClean="0"/>
              <a:t> </a:t>
            </a:r>
            <a:r>
              <a:rPr lang="de-DE" baseline="0" dirty="0" err="1" smtClean="0"/>
              <a:t>we</a:t>
            </a:r>
            <a:r>
              <a:rPr lang="de-DE" baseline="0" dirty="0" smtClean="0"/>
              <a:t> </a:t>
            </a:r>
            <a:r>
              <a:rPr lang="de-DE" baseline="0" dirty="0" err="1" smtClean="0"/>
              <a:t>want</a:t>
            </a:r>
            <a:r>
              <a:rPr lang="de-DE" baseline="0" dirty="0" smtClean="0"/>
              <a:t> </a:t>
            </a:r>
            <a:r>
              <a:rPr lang="de-DE" baseline="0" dirty="0" err="1" smtClean="0"/>
              <a:t>to</a:t>
            </a:r>
            <a:r>
              <a:rPr lang="de-DE" baseline="0" dirty="0" smtClean="0"/>
              <a:t> </a:t>
            </a:r>
            <a:r>
              <a:rPr lang="de-DE" baseline="0" dirty="0" err="1" smtClean="0"/>
              <a:t>analyze</a:t>
            </a:r>
            <a:r>
              <a:rPr lang="de-DE" baseline="0" dirty="0" smtClean="0"/>
              <a:t> 3) </a:t>
            </a:r>
            <a:r>
              <a:rPr lang="de-DE" baseline="0" dirty="0" err="1" smtClean="0"/>
              <a:t>as</a:t>
            </a:r>
            <a:r>
              <a:rPr lang="de-DE" baseline="0" dirty="0" smtClean="0"/>
              <a:t> </a:t>
            </a:r>
            <a:r>
              <a:rPr lang="de-DE" baseline="0" dirty="0" err="1" smtClean="0"/>
              <a:t>the</a:t>
            </a:r>
            <a:r>
              <a:rPr lang="de-DE" baseline="0" dirty="0" smtClean="0"/>
              <a:t> EUC </a:t>
            </a:r>
            <a:r>
              <a:rPr lang="de-DE" baseline="0" dirty="0" err="1" smtClean="0"/>
              <a:t>variability</a:t>
            </a:r>
            <a:r>
              <a:rPr lang="de-DE" baseline="0" dirty="0" smtClean="0"/>
              <a:t> </a:t>
            </a:r>
            <a:r>
              <a:rPr lang="de-DE" baseline="0" dirty="0" err="1" smtClean="0"/>
              <a:t>at</a:t>
            </a:r>
            <a:r>
              <a:rPr lang="de-DE" baseline="0" dirty="0" smtClean="0"/>
              <a:t> 23°W </a:t>
            </a:r>
            <a:r>
              <a:rPr lang="de-DE" baseline="0" dirty="0" err="1" smtClean="0"/>
              <a:t>is</a:t>
            </a:r>
            <a:r>
              <a:rPr lang="de-DE" baseline="0" dirty="0" smtClean="0"/>
              <a:t> </a:t>
            </a:r>
            <a:r>
              <a:rPr lang="de-DE" baseline="0" dirty="0" err="1" smtClean="0"/>
              <a:t>monitored</a:t>
            </a:r>
            <a:r>
              <a:rPr lang="de-DE" baseline="0" dirty="0" smtClean="0"/>
              <a:t> </a:t>
            </a:r>
            <a:r>
              <a:rPr lang="de-DE" baseline="0" dirty="0" err="1" smtClean="0"/>
              <a:t>since</a:t>
            </a:r>
            <a:r>
              <a:rPr lang="de-DE" baseline="0" dirty="0" smtClean="0"/>
              <a:t> a </a:t>
            </a:r>
            <a:r>
              <a:rPr lang="de-DE" baseline="0" dirty="0" err="1" smtClean="0"/>
              <a:t>long</a:t>
            </a:r>
            <a:r>
              <a:rPr lang="de-DE" baseline="0" dirty="0" smtClean="0"/>
              <a:t> time </a:t>
            </a:r>
            <a:r>
              <a:rPr lang="de-DE" baseline="0" dirty="0" err="1" smtClean="0"/>
              <a:t>at</a:t>
            </a:r>
            <a:r>
              <a:rPr lang="de-DE" baseline="0" dirty="0" smtClean="0"/>
              <a:t> GEOMAR </a:t>
            </a:r>
            <a:r>
              <a:rPr lang="de-DE" baseline="0" dirty="0" err="1" smtClean="0"/>
              <a:t>as</a:t>
            </a:r>
            <a:r>
              <a:rPr lang="de-DE" baseline="0" dirty="0" smtClean="0"/>
              <a:t> </a:t>
            </a:r>
            <a:r>
              <a:rPr lang="de-DE" baseline="0" dirty="0" err="1" smtClean="0"/>
              <a:t>well</a:t>
            </a:r>
            <a:r>
              <a:rPr lang="de-DE" baseline="0" dirty="0" smtClean="0"/>
              <a:t>. Further </a:t>
            </a:r>
            <a:r>
              <a:rPr lang="de-DE" baseline="0" dirty="0" err="1" smtClean="0"/>
              <a:t>we</a:t>
            </a:r>
            <a:r>
              <a:rPr lang="de-DE" baseline="0" dirty="0" smtClean="0"/>
              <a:t> </a:t>
            </a:r>
            <a:r>
              <a:rPr lang="de-DE" baseline="0" dirty="0" err="1" smtClean="0"/>
              <a:t>want</a:t>
            </a:r>
            <a:r>
              <a:rPr lang="de-DE" baseline="0" dirty="0" smtClean="0"/>
              <a:t> </a:t>
            </a:r>
            <a:r>
              <a:rPr lang="de-DE" baseline="0" dirty="0" err="1" smtClean="0"/>
              <a:t>to</a:t>
            </a:r>
            <a:r>
              <a:rPr lang="de-DE" baseline="0" dirty="0" smtClean="0"/>
              <a:t> </a:t>
            </a:r>
            <a:r>
              <a:rPr lang="de-DE" baseline="0" dirty="0" err="1" smtClean="0"/>
              <a:t>analyze</a:t>
            </a:r>
            <a:r>
              <a:rPr lang="de-DE" baseline="0" dirty="0" smtClean="0"/>
              <a:t> 4) </a:t>
            </a:r>
            <a:r>
              <a:rPr lang="de-DE" baseline="0" dirty="0" err="1" smtClean="0"/>
              <a:t>with</a:t>
            </a:r>
            <a:r>
              <a:rPr lang="de-DE" baseline="0" dirty="0" smtClean="0"/>
              <a:t> </a:t>
            </a:r>
            <a:r>
              <a:rPr lang="de-DE" baseline="0" dirty="0" err="1" smtClean="0"/>
              <a:t>the</a:t>
            </a:r>
            <a:r>
              <a:rPr lang="de-DE" baseline="0" dirty="0" smtClean="0"/>
              <a:t> </a:t>
            </a:r>
            <a:r>
              <a:rPr lang="de-DE" baseline="0" dirty="0" err="1" smtClean="0"/>
              <a:t>use</a:t>
            </a:r>
            <a:r>
              <a:rPr lang="de-DE" baseline="0" dirty="0" smtClean="0"/>
              <a:t> </a:t>
            </a:r>
            <a:r>
              <a:rPr lang="de-DE" baseline="0" dirty="0" err="1" smtClean="0"/>
              <a:t>of</a:t>
            </a:r>
            <a:r>
              <a:rPr lang="de-DE" baseline="0" dirty="0" smtClean="0"/>
              <a:t> all </a:t>
            </a:r>
            <a:r>
              <a:rPr lang="de-DE" baseline="0" dirty="0" err="1" smtClean="0"/>
              <a:t>available</a:t>
            </a:r>
            <a:r>
              <a:rPr lang="de-DE" baseline="0" dirty="0" smtClean="0"/>
              <a:t> </a:t>
            </a:r>
            <a:r>
              <a:rPr lang="de-DE" baseline="0" dirty="0" err="1" smtClean="0"/>
              <a:t>hydrographic</a:t>
            </a:r>
            <a:r>
              <a:rPr lang="de-DE" baseline="0" dirty="0" smtClean="0"/>
              <a:t> </a:t>
            </a:r>
            <a:r>
              <a:rPr lang="de-DE" baseline="0" dirty="0" err="1" smtClean="0"/>
              <a:t>data</a:t>
            </a:r>
            <a:r>
              <a:rPr lang="de-DE" baseline="0" dirty="0" smtClean="0"/>
              <a:t> </a:t>
            </a:r>
            <a:r>
              <a:rPr lang="de-DE" baseline="0" dirty="0" err="1" smtClean="0"/>
              <a:t>within</a:t>
            </a:r>
            <a:r>
              <a:rPr lang="de-DE" baseline="0" dirty="0" smtClean="0"/>
              <a:t> </a:t>
            </a:r>
            <a:r>
              <a:rPr lang="de-DE" baseline="0" dirty="0" err="1" smtClean="0"/>
              <a:t>this</a:t>
            </a:r>
            <a:r>
              <a:rPr lang="de-DE" baseline="0" dirty="0" smtClean="0"/>
              <a:t> </a:t>
            </a:r>
            <a:r>
              <a:rPr lang="de-DE" baseline="0" dirty="0" err="1" smtClean="0"/>
              <a:t>region</a:t>
            </a:r>
            <a:r>
              <a:rPr lang="de-DE" baseline="0" dirty="0" smtClean="0"/>
              <a:t> </a:t>
            </a:r>
            <a:r>
              <a:rPr lang="de-DE" baseline="0" dirty="0" err="1" smtClean="0"/>
              <a:t>including</a:t>
            </a:r>
            <a:r>
              <a:rPr lang="de-DE" baseline="0" dirty="0" smtClean="0"/>
              <a:t> WODB, ARGO etc. </a:t>
            </a:r>
            <a:r>
              <a:rPr lang="de-DE" baseline="0" dirty="0" err="1" smtClean="0"/>
              <a:t>and</a:t>
            </a:r>
            <a:r>
              <a:rPr lang="de-DE" baseline="0" dirty="0" smtClean="0"/>
              <a:t> </a:t>
            </a:r>
            <a:r>
              <a:rPr lang="de-DE" baseline="0" dirty="0" err="1" smtClean="0"/>
              <a:t>finally</a:t>
            </a:r>
            <a:r>
              <a:rPr lang="de-DE" baseline="0" dirty="0" smtClean="0"/>
              <a:t> </a:t>
            </a:r>
            <a:r>
              <a:rPr lang="de-DE" baseline="0" dirty="0" err="1" smtClean="0"/>
              <a:t>as</a:t>
            </a:r>
            <a:r>
              <a:rPr lang="de-DE" baseline="0" dirty="0" smtClean="0"/>
              <a:t> </a:t>
            </a:r>
            <a:r>
              <a:rPr lang="de-DE" baseline="0" dirty="0" err="1" smtClean="0"/>
              <a:t>our</a:t>
            </a:r>
            <a:r>
              <a:rPr lang="de-DE" baseline="0" dirty="0" smtClean="0"/>
              <a:t> </a:t>
            </a:r>
            <a:r>
              <a:rPr lang="de-DE" baseline="0" dirty="0" err="1" smtClean="0"/>
              <a:t>contribution</a:t>
            </a:r>
            <a:r>
              <a:rPr lang="de-DE" baseline="0" dirty="0" smtClean="0"/>
              <a:t> </a:t>
            </a:r>
            <a:r>
              <a:rPr lang="de-DE" baseline="0" dirty="0" err="1" smtClean="0"/>
              <a:t>to</a:t>
            </a:r>
            <a:r>
              <a:rPr lang="de-DE" baseline="0" dirty="0" smtClean="0"/>
              <a:t> SAMOC </a:t>
            </a:r>
            <a:r>
              <a:rPr lang="de-DE" baseline="0" dirty="0" err="1" smtClean="0"/>
              <a:t>we</a:t>
            </a:r>
            <a:r>
              <a:rPr lang="de-DE" baseline="0" dirty="0" smtClean="0"/>
              <a:t> will </a:t>
            </a:r>
            <a:r>
              <a:rPr lang="de-DE" baseline="0" dirty="0" err="1" smtClean="0"/>
              <a:t>investigate</a:t>
            </a:r>
            <a:r>
              <a:rPr lang="de-DE" baseline="0" dirty="0" smtClean="0"/>
              <a:t> 5).</a:t>
            </a:r>
            <a:endParaRPr lang="de-DE" dirty="0" smtClean="0"/>
          </a:p>
          <a:p>
            <a:endParaRPr lang="de-DE" dirty="0"/>
          </a:p>
        </p:txBody>
      </p:sp>
      <p:sp>
        <p:nvSpPr>
          <p:cNvPr id="4" name="Foliennummernplatzhalter 3"/>
          <p:cNvSpPr>
            <a:spLocks noGrp="1"/>
          </p:cNvSpPr>
          <p:nvPr>
            <p:ph type="sldNum" sz="quarter" idx="10"/>
          </p:nvPr>
        </p:nvSpPr>
        <p:spPr/>
        <p:txBody>
          <a:bodyPr/>
          <a:lstStyle/>
          <a:p>
            <a:fld id="{4CF44313-FFD0-D945-B542-BB303149C127}" type="slidenum">
              <a:rPr lang="de-DE" smtClean="0"/>
              <a:t>21</a:t>
            </a:fld>
            <a:endParaRPr lang="de-DE"/>
          </a:p>
        </p:txBody>
      </p:sp>
    </p:spTree>
    <p:extLst>
      <p:ext uri="{BB962C8B-B14F-4D97-AF65-F5344CB8AC3E}">
        <p14:creationId xmlns:p14="http://schemas.microsoft.com/office/powerpoint/2010/main" val="1914919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In </a:t>
            </a:r>
            <a:r>
              <a:rPr lang="de-DE" baseline="0" dirty="0" err="1" smtClean="0"/>
              <a:t>terms</a:t>
            </a:r>
            <a:r>
              <a:rPr lang="de-DE" baseline="0" dirty="0" smtClean="0"/>
              <a:t> </a:t>
            </a:r>
            <a:r>
              <a:rPr lang="de-DE" baseline="0" dirty="0" err="1" smtClean="0"/>
              <a:t>of</a:t>
            </a:r>
            <a:r>
              <a:rPr lang="de-DE" baseline="0" dirty="0" smtClean="0"/>
              <a:t> real </a:t>
            </a:r>
            <a:r>
              <a:rPr lang="de-DE" baseline="0" dirty="0" err="1" smtClean="0"/>
              <a:t>at</a:t>
            </a:r>
            <a:r>
              <a:rPr lang="de-DE" baseline="0" dirty="0" smtClean="0"/>
              <a:t> </a:t>
            </a:r>
            <a:r>
              <a:rPr lang="de-DE" baseline="0" dirty="0" err="1" smtClean="0"/>
              <a:t>sea</a:t>
            </a:r>
            <a:r>
              <a:rPr lang="de-DE" baseline="0" dirty="0" smtClean="0"/>
              <a:t> </a:t>
            </a:r>
            <a:r>
              <a:rPr lang="de-DE" baseline="0" dirty="0" err="1" smtClean="0"/>
              <a:t>actions</a:t>
            </a:r>
            <a:r>
              <a:rPr lang="de-DE" baseline="0" dirty="0" smtClean="0"/>
              <a:t>, </a:t>
            </a:r>
            <a:r>
              <a:rPr lang="de-DE" baseline="0" dirty="0" err="1" smtClean="0"/>
              <a:t>we</a:t>
            </a:r>
            <a:r>
              <a:rPr lang="de-DE" baseline="0" dirty="0" smtClean="0"/>
              <a:t> </a:t>
            </a:r>
            <a:r>
              <a:rPr lang="de-DE" baseline="0" dirty="0" err="1" smtClean="0"/>
              <a:t>are</a:t>
            </a:r>
            <a:r>
              <a:rPr lang="de-DE" baseline="0" dirty="0" smtClean="0"/>
              <a:t> </a:t>
            </a:r>
            <a:r>
              <a:rPr lang="de-DE" baseline="0" dirty="0" err="1" smtClean="0"/>
              <a:t>planning</a:t>
            </a:r>
            <a:r>
              <a:rPr lang="de-DE" baseline="0" dirty="0" smtClean="0"/>
              <a:t> </a:t>
            </a:r>
            <a:r>
              <a:rPr lang="de-DE" baseline="0" dirty="0" err="1" smtClean="0"/>
              <a:t>two</a:t>
            </a:r>
            <a:r>
              <a:rPr lang="de-DE" baseline="0" dirty="0" smtClean="0"/>
              <a:t> .... </a:t>
            </a:r>
            <a:r>
              <a:rPr lang="de-DE" baseline="0" dirty="0" err="1" smtClean="0"/>
              <a:t>and</a:t>
            </a:r>
            <a:r>
              <a:rPr lang="de-DE" baseline="0" dirty="0" smtClean="0"/>
              <a:t> </a:t>
            </a:r>
            <a:r>
              <a:rPr lang="de-DE" baseline="0" dirty="0" err="1" smtClean="0"/>
              <a:t>we</a:t>
            </a:r>
            <a:r>
              <a:rPr lang="de-DE" baseline="0" dirty="0" smtClean="0"/>
              <a:t> will </a:t>
            </a:r>
            <a:r>
              <a:rPr lang="de-DE" baseline="0" dirty="0" err="1" smtClean="0"/>
              <a:t>maintain</a:t>
            </a:r>
            <a:r>
              <a:rPr lang="de-DE" baseline="0" dirty="0" smtClean="0"/>
              <a:t>? </a:t>
            </a:r>
            <a:r>
              <a:rPr lang="de-DE" baseline="0" dirty="0" err="1" smtClean="0"/>
              <a:t>the</a:t>
            </a:r>
            <a:r>
              <a:rPr lang="de-DE" baseline="0" dirty="0" smtClean="0"/>
              <a:t> </a:t>
            </a:r>
            <a:r>
              <a:rPr lang="de-DE" baseline="0" dirty="0" err="1" smtClean="0"/>
              <a:t>mooring</a:t>
            </a:r>
            <a:r>
              <a:rPr lang="de-DE" baseline="0" dirty="0" smtClean="0"/>
              <a:t> </a:t>
            </a:r>
            <a:r>
              <a:rPr lang="de-DE" baseline="0" dirty="0" err="1" smtClean="0"/>
              <a:t>array</a:t>
            </a:r>
            <a:r>
              <a:rPr lang="de-DE" baseline="0" dirty="0" smtClean="0"/>
              <a:t> </a:t>
            </a:r>
            <a:r>
              <a:rPr lang="de-DE" baseline="0" dirty="0" err="1" smtClean="0"/>
              <a:t>definately</a:t>
            </a:r>
            <a:r>
              <a:rPr lang="de-DE" baseline="0" dirty="0" smtClean="0"/>
              <a:t> </a:t>
            </a:r>
            <a:r>
              <a:rPr lang="de-DE" baseline="0" dirty="0" err="1" smtClean="0"/>
              <a:t>until</a:t>
            </a:r>
            <a:r>
              <a:rPr lang="de-DE" baseline="0" dirty="0" smtClean="0"/>
              <a:t> 2017. The plan </a:t>
            </a:r>
            <a:r>
              <a:rPr lang="de-DE" baseline="0" dirty="0" err="1" smtClean="0"/>
              <a:t>up</a:t>
            </a:r>
            <a:r>
              <a:rPr lang="de-DE" baseline="0" dirty="0" smtClean="0"/>
              <a:t> </a:t>
            </a:r>
            <a:r>
              <a:rPr lang="de-DE" baseline="0" dirty="0" err="1" smtClean="0"/>
              <a:t>to</a:t>
            </a:r>
            <a:r>
              <a:rPr lang="de-DE" baseline="0" dirty="0" smtClean="0"/>
              <a:t> </a:t>
            </a:r>
            <a:r>
              <a:rPr lang="de-DE" baseline="0" dirty="0" err="1" smtClean="0"/>
              <a:t>now</a:t>
            </a:r>
            <a:r>
              <a:rPr lang="de-DE" baseline="0" dirty="0" smtClean="0"/>
              <a:t> </a:t>
            </a:r>
            <a:r>
              <a:rPr lang="de-DE" baseline="0" dirty="0" err="1" smtClean="0"/>
              <a:t>is</a:t>
            </a:r>
            <a:r>
              <a:rPr lang="de-DE" baseline="0" dirty="0" smtClean="0"/>
              <a:t> </a:t>
            </a:r>
            <a:r>
              <a:rPr lang="de-DE" baseline="0" dirty="0" err="1" smtClean="0"/>
              <a:t>that</a:t>
            </a:r>
            <a:r>
              <a:rPr lang="de-DE" baseline="0" dirty="0" smtClean="0"/>
              <a:t> </a:t>
            </a:r>
            <a:r>
              <a:rPr lang="de-DE" baseline="0" dirty="0" err="1" smtClean="0"/>
              <a:t>we</a:t>
            </a:r>
            <a:r>
              <a:rPr lang="de-DE" baseline="0" dirty="0" smtClean="0"/>
              <a:t> </a:t>
            </a:r>
            <a:r>
              <a:rPr lang="de-DE" baseline="0" dirty="0" err="1" smtClean="0"/>
              <a:t>then</a:t>
            </a:r>
            <a:r>
              <a:rPr lang="de-DE" baseline="0" dirty="0" smtClean="0"/>
              <a:t> </a:t>
            </a:r>
            <a:r>
              <a:rPr lang="de-DE" baseline="0" dirty="0" err="1" smtClean="0"/>
              <a:t>probably</a:t>
            </a:r>
            <a:r>
              <a:rPr lang="de-DE" baseline="0" dirty="0" smtClean="0"/>
              <a:t> </a:t>
            </a:r>
            <a:r>
              <a:rPr lang="de-DE" baseline="0" dirty="0" err="1" smtClean="0"/>
              <a:t>hand</a:t>
            </a:r>
            <a:r>
              <a:rPr lang="de-DE" baseline="0" dirty="0" smtClean="0"/>
              <a:t> </a:t>
            </a:r>
            <a:r>
              <a:rPr lang="de-DE" baseline="0" dirty="0" err="1" smtClean="0"/>
              <a:t>over</a:t>
            </a:r>
            <a:r>
              <a:rPr lang="de-DE" baseline="0" dirty="0" smtClean="0"/>
              <a:t> </a:t>
            </a:r>
            <a:r>
              <a:rPr lang="de-DE" baseline="0" dirty="0" err="1" smtClean="0"/>
              <a:t>the</a:t>
            </a:r>
            <a:r>
              <a:rPr lang="de-DE" baseline="0" dirty="0" smtClean="0"/>
              <a:t> </a:t>
            </a:r>
            <a:r>
              <a:rPr lang="de-DE" baseline="0" dirty="0" err="1" smtClean="0"/>
              <a:t>maintenance</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array</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Brazilians</a:t>
            </a:r>
            <a:r>
              <a:rPr lang="de-DE" baseline="0" dirty="0" smtClean="0"/>
              <a:t> </a:t>
            </a:r>
            <a:r>
              <a:rPr lang="de-DE" baseline="0" dirty="0" err="1" smtClean="0"/>
              <a:t>and</a:t>
            </a:r>
            <a:r>
              <a:rPr lang="de-DE" baseline="0" dirty="0" smtClean="0"/>
              <a:t> </a:t>
            </a:r>
            <a:r>
              <a:rPr lang="de-DE" baseline="0" dirty="0" err="1" smtClean="0"/>
              <a:t>two</a:t>
            </a:r>
            <a:r>
              <a:rPr lang="de-DE" baseline="0" dirty="0" smtClean="0"/>
              <a:t> </a:t>
            </a:r>
            <a:r>
              <a:rPr lang="de-DE" baseline="0" dirty="0" err="1" smtClean="0"/>
              <a:t>brazilian</a:t>
            </a:r>
            <a:r>
              <a:rPr lang="de-DE" baseline="0" dirty="0" smtClean="0"/>
              <a:t> </a:t>
            </a:r>
            <a:r>
              <a:rPr lang="de-DE" baseline="0" dirty="0" err="1" smtClean="0"/>
              <a:t>technians</a:t>
            </a:r>
            <a:r>
              <a:rPr lang="de-DE" baseline="0" dirty="0" smtClean="0"/>
              <a:t> will </a:t>
            </a:r>
            <a:r>
              <a:rPr lang="de-DE" baseline="0" dirty="0" err="1" smtClean="0"/>
              <a:t>be</a:t>
            </a:r>
            <a:r>
              <a:rPr lang="de-DE" baseline="0" dirty="0" smtClean="0"/>
              <a:t> </a:t>
            </a:r>
            <a:r>
              <a:rPr lang="de-DE" baseline="0" dirty="0" err="1" smtClean="0"/>
              <a:t>onboard</a:t>
            </a:r>
            <a:r>
              <a:rPr lang="de-DE" baseline="0" dirty="0" smtClean="0"/>
              <a:t> in September 2015 </a:t>
            </a:r>
            <a:r>
              <a:rPr lang="de-DE" baseline="0" dirty="0" err="1" smtClean="0"/>
              <a:t>for</a:t>
            </a:r>
            <a:r>
              <a:rPr lang="de-DE" baseline="0" dirty="0" smtClean="0"/>
              <a:t> </a:t>
            </a:r>
            <a:r>
              <a:rPr lang="de-DE" baseline="0" dirty="0" err="1" smtClean="0"/>
              <a:t>training</a:t>
            </a:r>
            <a:r>
              <a:rPr lang="de-DE" baseline="0" dirty="0" smtClean="0"/>
              <a:t> </a:t>
            </a:r>
            <a:r>
              <a:rPr lang="de-DE" baseline="0" dirty="0" err="1" smtClean="0"/>
              <a:t>purposes</a:t>
            </a:r>
            <a:r>
              <a:rPr lang="de-DE" baseline="0" dirty="0" smtClean="0"/>
              <a:t>. </a:t>
            </a:r>
          </a:p>
          <a:p>
            <a:r>
              <a:rPr lang="de-DE" baseline="0" dirty="0" smtClean="0"/>
              <a:t>The </a:t>
            </a:r>
            <a:r>
              <a:rPr lang="de-DE" baseline="0" dirty="0" err="1" smtClean="0"/>
              <a:t>aims</a:t>
            </a:r>
            <a:r>
              <a:rPr lang="de-DE" baseline="0" dirty="0" smtClean="0"/>
              <a:t> </a:t>
            </a:r>
            <a:r>
              <a:rPr lang="de-DE" baseline="0" dirty="0" err="1" smtClean="0"/>
              <a:t>with</a:t>
            </a:r>
            <a:r>
              <a:rPr lang="de-DE" baseline="0" dirty="0" smtClean="0"/>
              <a:t> </a:t>
            </a:r>
            <a:r>
              <a:rPr lang="de-DE" baseline="0" dirty="0" err="1" smtClean="0"/>
              <a:t>the</a:t>
            </a:r>
            <a:r>
              <a:rPr lang="de-DE" baseline="0" dirty="0" smtClean="0"/>
              <a:t> </a:t>
            </a:r>
            <a:r>
              <a:rPr lang="de-DE" baseline="0" dirty="0" err="1" smtClean="0"/>
              <a:t>extended</a:t>
            </a:r>
            <a:r>
              <a:rPr lang="de-DE" baseline="0" dirty="0" smtClean="0"/>
              <a:t> </a:t>
            </a:r>
            <a:r>
              <a:rPr lang="de-DE" baseline="0" dirty="0" err="1" smtClean="0"/>
              <a:t>data</a:t>
            </a:r>
            <a:r>
              <a:rPr lang="de-DE" baseline="0" dirty="0" smtClean="0"/>
              <a:t> </a:t>
            </a:r>
            <a:r>
              <a:rPr lang="de-DE" baseline="0" dirty="0" err="1" smtClean="0"/>
              <a:t>set</a:t>
            </a:r>
            <a:r>
              <a:rPr lang="de-DE" baseline="0" dirty="0" smtClean="0"/>
              <a:t> in </a:t>
            </a:r>
            <a:r>
              <a:rPr lang="de-DE" baseline="0" dirty="0" err="1" smtClean="0"/>
              <a:t>the</a:t>
            </a:r>
            <a:r>
              <a:rPr lang="de-DE" baseline="0" dirty="0" smtClean="0"/>
              <a:t> </a:t>
            </a:r>
            <a:r>
              <a:rPr lang="de-DE" baseline="0" dirty="0" err="1" smtClean="0"/>
              <a:t>framework</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project</a:t>
            </a:r>
            <a:r>
              <a:rPr lang="de-DE" baseline="0" dirty="0" smtClean="0"/>
              <a:t> RACE </a:t>
            </a:r>
            <a:r>
              <a:rPr lang="de-DE" baseline="0" dirty="0" err="1" smtClean="0"/>
              <a:t>is</a:t>
            </a:r>
            <a:r>
              <a:rPr lang="de-DE" baseline="0" dirty="0" smtClean="0"/>
              <a:t> </a:t>
            </a:r>
            <a:r>
              <a:rPr lang="de-DE" baseline="0" dirty="0" err="1" smtClean="0"/>
              <a:t>to</a:t>
            </a:r>
            <a:r>
              <a:rPr lang="de-DE" baseline="0" dirty="0" smtClean="0"/>
              <a:t> ...  1), </a:t>
            </a:r>
            <a:r>
              <a:rPr lang="de-DE" baseline="0" dirty="0" err="1" smtClean="0"/>
              <a:t>then</a:t>
            </a:r>
            <a:r>
              <a:rPr lang="de-DE" baseline="0" dirty="0" smtClean="0"/>
              <a:t> </a:t>
            </a:r>
            <a:r>
              <a:rPr lang="de-DE" baseline="0" dirty="0" err="1" smtClean="0"/>
              <a:t>we</a:t>
            </a:r>
            <a:r>
              <a:rPr lang="de-DE" baseline="0" dirty="0" smtClean="0"/>
              <a:t> </a:t>
            </a:r>
            <a:r>
              <a:rPr lang="de-DE" baseline="0" dirty="0" err="1" smtClean="0"/>
              <a:t>want</a:t>
            </a:r>
            <a:r>
              <a:rPr lang="de-DE" baseline="0" dirty="0" smtClean="0"/>
              <a:t> </a:t>
            </a:r>
            <a:r>
              <a:rPr lang="de-DE" baseline="0" dirty="0" err="1" smtClean="0"/>
              <a:t>to</a:t>
            </a:r>
            <a:r>
              <a:rPr lang="de-DE" baseline="0" dirty="0" smtClean="0"/>
              <a:t> 2) </a:t>
            </a:r>
            <a:r>
              <a:rPr lang="de-DE" baseline="0" dirty="0" err="1" smtClean="0"/>
              <a:t>this</a:t>
            </a:r>
            <a:r>
              <a:rPr lang="de-DE" baseline="0" dirty="0" smtClean="0"/>
              <a:t> will </a:t>
            </a:r>
            <a:r>
              <a:rPr lang="de-DE" baseline="0" dirty="0" err="1" smtClean="0"/>
              <a:t>be</a:t>
            </a:r>
            <a:r>
              <a:rPr lang="de-DE" baseline="0" dirty="0" smtClean="0"/>
              <a:t> </a:t>
            </a:r>
            <a:r>
              <a:rPr lang="de-DE" baseline="0" dirty="0" err="1" smtClean="0"/>
              <a:t>achieved</a:t>
            </a:r>
            <a:r>
              <a:rPr lang="de-DE" baseline="0" dirty="0" smtClean="0"/>
              <a:t> </a:t>
            </a:r>
            <a:r>
              <a:rPr lang="de-DE" baseline="0" dirty="0" err="1" smtClean="0"/>
              <a:t>by</a:t>
            </a:r>
            <a:r>
              <a:rPr lang="de-DE" baseline="0" dirty="0" smtClean="0"/>
              <a:t> </a:t>
            </a:r>
            <a:r>
              <a:rPr lang="de-DE" baseline="0" dirty="0" err="1" smtClean="0"/>
              <a:t>collaborating</a:t>
            </a:r>
            <a:r>
              <a:rPr lang="de-DE" baseline="0" dirty="0" smtClean="0"/>
              <a:t> </a:t>
            </a:r>
            <a:r>
              <a:rPr lang="de-DE" baseline="0" dirty="0" err="1" smtClean="0"/>
              <a:t>with</a:t>
            </a:r>
            <a:r>
              <a:rPr lang="de-DE" baseline="0" dirty="0" smtClean="0"/>
              <a:t> </a:t>
            </a:r>
            <a:r>
              <a:rPr lang="de-DE" baseline="0" dirty="0" err="1" smtClean="0"/>
              <a:t>other</a:t>
            </a:r>
            <a:r>
              <a:rPr lang="de-DE" baseline="0" dirty="0" smtClean="0"/>
              <a:t> </a:t>
            </a:r>
            <a:r>
              <a:rPr lang="de-DE" baseline="0" dirty="0" err="1" smtClean="0"/>
              <a:t>subprojects</a:t>
            </a:r>
            <a:r>
              <a:rPr lang="de-DE" baseline="0" dirty="0" smtClean="0"/>
              <a:t> in RACE, </a:t>
            </a:r>
            <a:r>
              <a:rPr lang="de-DE" baseline="0" dirty="0" err="1" smtClean="0"/>
              <a:t>which</a:t>
            </a:r>
            <a:r>
              <a:rPr lang="de-DE" baseline="0" dirty="0" smtClean="0"/>
              <a:t> </a:t>
            </a:r>
            <a:r>
              <a:rPr lang="de-DE" baseline="0" dirty="0" err="1" smtClean="0"/>
              <a:t>focus</a:t>
            </a:r>
            <a:r>
              <a:rPr lang="de-DE" baseline="0" dirty="0" smtClean="0"/>
              <a:t> on </a:t>
            </a:r>
            <a:r>
              <a:rPr lang="de-DE" baseline="0" dirty="0" err="1" smtClean="0"/>
              <a:t>the</a:t>
            </a:r>
            <a:r>
              <a:rPr lang="de-DE" baseline="0" dirty="0" smtClean="0"/>
              <a:t> subpolar North </a:t>
            </a:r>
            <a:r>
              <a:rPr lang="de-DE" baseline="0" dirty="0" err="1" smtClean="0"/>
              <a:t>Atlantic</a:t>
            </a:r>
            <a:r>
              <a:rPr lang="de-DE" baseline="0" dirty="0" smtClean="0"/>
              <a:t>, </a:t>
            </a:r>
            <a:r>
              <a:rPr lang="de-DE" baseline="0" dirty="0" err="1" smtClean="0"/>
              <a:t>then</a:t>
            </a:r>
            <a:r>
              <a:rPr lang="de-DE" baseline="0" dirty="0" smtClean="0"/>
              <a:t> </a:t>
            </a:r>
            <a:r>
              <a:rPr lang="de-DE" baseline="0" dirty="0" err="1" smtClean="0"/>
              <a:t>we</a:t>
            </a:r>
            <a:r>
              <a:rPr lang="de-DE" baseline="0" dirty="0" smtClean="0"/>
              <a:t> </a:t>
            </a:r>
            <a:r>
              <a:rPr lang="de-DE" baseline="0" dirty="0" err="1" smtClean="0"/>
              <a:t>want</a:t>
            </a:r>
            <a:r>
              <a:rPr lang="de-DE" baseline="0" dirty="0" smtClean="0"/>
              <a:t> </a:t>
            </a:r>
            <a:r>
              <a:rPr lang="de-DE" baseline="0" dirty="0" err="1" smtClean="0"/>
              <a:t>to</a:t>
            </a:r>
            <a:r>
              <a:rPr lang="de-DE" baseline="0" dirty="0" smtClean="0"/>
              <a:t> </a:t>
            </a:r>
            <a:r>
              <a:rPr lang="de-DE" baseline="0" dirty="0" err="1" smtClean="0"/>
              <a:t>analyze</a:t>
            </a:r>
            <a:r>
              <a:rPr lang="de-DE" baseline="0" dirty="0" smtClean="0"/>
              <a:t> 3) </a:t>
            </a:r>
            <a:r>
              <a:rPr lang="de-DE" baseline="0" dirty="0" err="1" smtClean="0"/>
              <a:t>as</a:t>
            </a:r>
            <a:r>
              <a:rPr lang="de-DE" baseline="0" dirty="0" smtClean="0"/>
              <a:t> </a:t>
            </a:r>
            <a:r>
              <a:rPr lang="de-DE" baseline="0" dirty="0" err="1" smtClean="0"/>
              <a:t>the</a:t>
            </a:r>
            <a:r>
              <a:rPr lang="de-DE" baseline="0" dirty="0" smtClean="0"/>
              <a:t> EUC </a:t>
            </a:r>
            <a:r>
              <a:rPr lang="de-DE" baseline="0" dirty="0" err="1" smtClean="0"/>
              <a:t>variability</a:t>
            </a:r>
            <a:r>
              <a:rPr lang="de-DE" baseline="0" dirty="0" smtClean="0"/>
              <a:t> </a:t>
            </a:r>
            <a:r>
              <a:rPr lang="de-DE" baseline="0" dirty="0" err="1" smtClean="0"/>
              <a:t>at</a:t>
            </a:r>
            <a:r>
              <a:rPr lang="de-DE" baseline="0" dirty="0" smtClean="0"/>
              <a:t> 23°W </a:t>
            </a:r>
            <a:r>
              <a:rPr lang="de-DE" baseline="0" dirty="0" err="1" smtClean="0"/>
              <a:t>is</a:t>
            </a:r>
            <a:r>
              <a:rPr lang="de-DE" baseline="0" dirty="0" smtClean="0"/>
              <a:t> </a:t>
            </a:r>
            <a:r>
              <a:rPr lang="de-DE" baseline="0" dirty="0" err="1" smtClean="0"/>
              <a:t>monitored</a:t>
            </a:r>
            <a:r>
              <a:rPr lang="de-DE" baseline="0" dirty="0" smtClean="0"/>
              <a:t> </a:t>
            </a:r>
            <a:r>
              <a:rPr lang="de-DE" baseline="0" dirty="0" err="1" smtClean="0"/>
              <a:t>since</a:t>
            </a:r>
            <a:r>
              <a:rPr lang="de-DE" baseline="0" dirty="0" smtClean="0"/>
              <a:t> a </a:t>
            </a:r>
            <a:r>
              <a:rPr lang="de-DE" baseline="0" dirty="0" err="1" smtClean="0"/>
              <a:t>long</a:t>
            </a:r>
            <a:r>
              <a:rPr lang="de-DE" baseline="0" dirty="0" smtClean="0"/>
              <a:t> time </a:t>
            </a:r>
            <a:r>
              <a:rPr lang="de-DE" baseline="0" dirty="0" err="1" smtClean="0"/>
              <a:t>at</a:t>
            </a:r>
            <a:r>
              <a:rPr lang="de-DE" baseline="0" dirty="0" smtClean="0"/>
              <a:t> GEOMAR </a:t>
            </a:r>
            <a:r>
              <a:rPr lang="de-DE" baseline="0" dirty="0" err="1" smtClean="0"/>
              <a:t>as</a:t>
            </a:r>
            <a:r>
              <a:rPr lang="de-DE" baseline="0" dirty="0" smtClean="0"/>
              <a:t> </a:t>
            </a:r>
            <a:r>
              <a:rPr lang="de-DE" baseline="0" dirty="0" err="1" smtClean="0"/>
              <a:t>well</a:t>
            </a:r>
            <a:r>
              <a:rPr lang="de-DE" baseline="0" dirty="0" smtClean="0"/>
              <a:t>. Further </a:t>
            </a:r>
            <a:r>
              <a:rPr lang="de-DE" baseline="0" dirty="0" err="1" smtClean="0"/>
              <a:t>we</a:t>
            </a:r>
            <a:r>
              <a:rPr lang="de-DE" baseline="0" dirty="0" smtClean="0"/>
              <a:t> </a:t>
            </a:r>
            <a:r>
              <a:rPr lang="de-DE" baseline="0" dirty="0" err="1" smtClean="0"/>
              <a:t>want</a:t>
            </a:r>
            <a:r>
              <a:rPr lang="de-DE" baseline="0" dirty="0" smtClean="0"/>
              <a:t> </a:t>
            </a:r>
            <a:r>
              <a:rPr lang="de-DE" baseline="0" dirty="0" err="1" smtClean="0"/>
              <a:t>to</a:t>
            </a:r>
            <a:r>
              <a:rPr lang="de-DE" baseline="0" dirty="0" smtClean="0"/>
              <a:t> </a:t>
            </a:r>
            <a:r>
              <a:rPr lang="de-DE" baseline="0" dirty="0" err="1" smtClean="0"/>
              <a:t>analyze</a:t>
            </a:r>
            <a:r>
              <a:rPr lang="de-DE" baseline="0" dirty="0" smtClean="0"/>
              <a:t> 4) </a:t>
            </a:r>
            <a:r>
              <a:rPr lang="de-DE" baseline="0" dirty="0" err="1" smtClean="0"/>
              <a:t>with</a:t>
            </a:r>
            <a:r>
              <a:rPr lang="de-DE" baseline="0" dirty="0" smtClean="0"/>
              <a:t> </a:t>
            </a:r>
            <a:r>
              <a:rPr lang="de-DE" baseline="0" dirty="0" err="1" smtClean="0"/>
              <a:t>the</a:t>
            </a:r>
            <a:r>
              <a:rPr lang="de-DE" baseline="0" dirty="0" smtClean="0"/>
              <a:t> </a:t>
            </a:r>
            <a:r>
              <a:rPr lang="de-DE" baseline="0" dirty="0" err="1" smtClean="0"/>
              <a:t>use</a:t>
            </a:r>
            <a:r>
              <a:rPr lang="de-DE" baseline="0" dirty="0" smtClean="0"/>
              <a:t> </a:t>
            </a:r>
            <a:r>
              <a:rPr lang="de-DE" baseline="0" dirty="0" err="1" smtClean="0"/>
              <a:t>of</a:t>
            </a:r>
            <a:r>
              <a:rPr lang="de-DE" baseline="0" dirty="0" smtClean="0"/>
              <a:t> all </a:t>
            </a:r>
            <a:r>
              <a:rPr lang="de-DE" baseline="0" dirty="0" err="1" smtClean="0"/>
              <a:t>available</a:t>
            </a:r>
            <a:r>
              <a:rPr lang="de-DE" baseline="0" dirty="0" smtClean="0"/>
              <a:t> </a:t>
            </a:r>
            <a:r>
              <a:rPr lang="de-DE" baseline="0" dirty="0" err="1" smtClean="0"/>
              <a:t>hydrographic</a:t>
            </a:r>
            <a:r>
              <a:rPr lang="de-DE" baseline="0" dirty="0" smtClean="0"/>
              <a:t> </a:t>
            </a:r>
            <a:r>
              <a:rPr lang="de-DE" baseline="0" dirty="0" err="1" smtClean="0"/>
              <a:t>data</a:t>
            </a:r>
            <a:r>
              <a:rPr lang="de-DE" baseline="0" dirty="0" smtClean="0"/>
              <a:t> </a:t>
            </a:r>
            <a:r>
              <a:rPr lang="de-DE" baseline="0" dirty="0" err="1" smtClean="0"/>
              <a:t>within</a:t>
            </a:r>
            <a:r>
              <a:rPr lang="de-DE" baseline="0" dirty="0" smtClean="0"/>
              <a:t> </a:t>
            </a:r>
            <a:r>
              <a:rPr lang="de-DE" baseline="0" dirty="0" err="1" smtClean="0"/>
              <a:t>this</a:t>
            </a:r>
            <a:r>
              <a:rPr lang="de-DE" baseline="0" dirty="0" smtClean="0"/>
              <a:t> </a:t>
            </a:r>
            <a:r>
              <a:rPr lang="de-DE" baseline="0" dirty="0" err="1" smtClean="0"/>
              <a:t>region</a:t>
            </a:r>
            <a:r>
              <a:rPr lang="de-DE" baseline="0" dirty="0" smtClean="0"/>
              <a:t> </a:t>
            </a:r>
            <a:r>
              <a:rPr lang="de-DE" baseline="0" dirty="0" err="1" smtClean="0"/>
              <a:t>including</a:t>
            </a:r>
            <a:r>
              <a:rPr lang="de-DE" baseline="0" dirty="0" smtClean="0"/>
              <a:t> WODB, ARGO etc. </a:t>
            </a:r>
            <a:r>
              <a:rPr lang="de-DE" baseline="0" dirty="0" err="1" smtClean="0"/>
              <a:t>and</a:t>
            </a:r>
            <a:r>
              <a:rPr lang="de-DE" baseline="0" dirty="0" smtClean="0"/>
              <a:t> </a:t>
            </a:r>
            <a:r>
              <a:rPr lang="de-DE" baseline="0" dirty="0" err="1" smtClean="0"/>
              <a:t>finally</a:t>
            </a:r>
            <a:r>
              <a:rPr lang="de-DE" baseline="0" dirty="0" smtClean="0"/>
              <a:t> </a:t>
            </a:r>
            <a:r>
              <a:rPr lang="de-DE" baseline="0" dirty="0" err="1" smtClean="0"/>
              <a:t>as</a:t>
            </a:r>
            <a:r>
              <a:rPr lang="de-DE" baseline="0" dirty="0" smtClean="0"/>
              <a:t> </a:t>
            </a:r>
            <a:r>
              <a:rPr lang="de-DE" baseline="0" dirty="0" err="1" smtClean="0"/>
              <a:t>our</a:t>
            </a:r>
            <a:r>
              <a:rPr lang="de-DE" baseline="0" dirty="0" smtClean="0"/>
              <a:t> </a:t>
            </a:r>
            <a:r>
              <a:rPr lang="de-DE" baseline="0" dirty="0" err="1" smtClean="0"/>
              <a:t>contribution</a:t>
            </a:r>
            <a:r>
              <a:rPr lang="de-DE" baseline="0" dirty="0" smtClean="0"/>
              <a:t> </a:t>
            </a:r>
            <a:r>
              <a:rPr lang="de-DE" baseline="0" dirty="0" err="1" smtClean="0"/>
              <a:t>to</a:t>
            </a:r>
            <a:r>
              <a:rPr lang="de-DE" baseline="0" dirty="0" smtClean="0"/>
              <a:t> SAMOC </a:t>
            </a:r>
            <a:r>
              <a:rPr lang="de-DE" baseline="0" dirty="0" err="1" smtClean="0"/>
              <a:t>we</a:t>
            </a:r>
            <a:r>
              <a:rPr lang="de-DE" baseline="0" dirty="0" smtClean="0"/>
              <a:t> will </a:t>
            </a:r>
            <a:r>
              <a:rPr lang="de-DE" baseline="0" dirty="0" err="1" smtClean="0"/>
              <a:t>investigate</a:t>
            </a:r>
            <a:r>
              <a:rPr lang="de-DE" baseline="0" dirty="0" smtClean="0"/>
              <a:t> 5).</a:t>
            </a:r>
            <a:endParaRPr lang="de-DE" dirty="0"/>
          </a:p>
        </p:txBody>
      </p:sp>
      <p:sp>
        <p:nvSpPr>
          <p:cNvPr id="4" name="Foliennummernplatzhalter 3"/>
          <p:cNvSpPr>
            <a:spLocks noGrp="1"/>
          </p:cNvSpPr>
          <p:nvPr>
            <p:ph type="sldNum" sz="quarter" idx="10"/>
          </p:nvPr>
        </p:nvSpPr>
        <p:spPr/>
        <p:txBody>
          <a:bodyPr/>
          <a:lstStyle/>
          <a:p>
            <a:fld id="{4CF44313-FFD0-D945-B542-BB303149C127}" type="slidenum">
              <a:rPr lang="de-DE" smtClean="0"/>
              <a:t>22</a:t>
            </a:fld>
            <a:endParaRPr lang="de-DE"/>
          </a:p>
        </p:txBody>
      </p:sp>
    </p:spTree>
    <p:extLst>
      <p:ext uri="{BB962C8B-B14F-4D97-AF65-F5344CB8AC3E}">
        <p14:creationId xmlns:p14="http://schemas.microsoft.com/office/powerpoint/2010/main" val="1914919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So</a:t>
            </a:r>
            <a:r>
              <a:rPr lang="de-DE" baseline="0" dirty="0" smtClean="0"/>
              <a:t> </a:t>
            </a:r>
            <a:r>
              <a:rPr lang="de-DE" baseline="0" dirty="0" err="1" smtClean="0"/>
              <a:t>what</a:t>
            </a:r>
            <a:r>
              <a:rPr lang="de-DE" baseline="0" dirty="0" smtClean="0"/>
              <a:t> </a:t>
            </a:r>
            <a:r>
              <a:rPr lang="de-DE" baseline="0" dirty="0" err="1" smtClean="0"/>
              <a:t>does</a:t>
            </a:r>
            <a:r>
              <a:rPr lang="de-DE" baseline="0" dirty="0" smtClean="0"/>
              <a:t> </a:t>
            </a:r>
            <a:r>
              <a:rPr lang="de-DE" baseline="0" dirty="0" err="1" smtClean="0"/>
              <a:t>the</a:t>
            </a:r>
            <a:r>
              <a:rPr lang="de-DE" baseline="0" dirty="0" smtClean="0"/>
              <a:t> AMOC </a:t>
            </a:r>
            <a:r>
              <a:rPr lang="de-DE" baseline="0" dirty="0" err="1" smtClean="0"/>
              <a:t>have</a:t>
            </a:r>
            <a:r>
              <a:rPr lang="de-DE" baseline="0" dirty="0" smtClean="0"/>
              <a:t> </a:t>
            </a:r>
            <a:r>
              <a:rPr lang="de-DE" baseline="0" dirty="0" err="1" smtClean="0"/>
              <a:t>to</a:t>
            </a:r>
            <a:r>
              <a:rPr lang="de-DE" baseline="0" dirty="0" smtClean="0"/>
              <a:t> do </a:t>
            </a:r>
            <a:r>
              <a:rPr lang="de-DE" baseline="0" dirty="0" err="1" smtClean="0"/>
              <a:t>with</a:t>
            </a:r>
            <a:r>
              <a:rPr lang="de-DE" baseline="0" dirty="0" smtClean="0"/>
              <a:t> TAV. </a:t>
            </a:r>
            <a:r>
              <a:rPr lang="de-DE" baseline="0" dirty="0" err="1" smtClean="0"/>
              <a:t>At</a:t>
            </a:r>
            <a:r>
              <a:rPr lang="de-DE" baseline="0" dirty="0" smtClean="0"/>
              <a:t> least on </a:t>
            </a:r>
            <a:r>
              <a:rPr lang="de-DE" baseline="0" dirty="0" err="1" smtClean="0"/>
              <a:t>decadal</a:t>
            </a:r>
            <a:r>
              <a:rPr lang="de-DE" baseline="0" dirty="0" smtClean="0"/>
              <a:t> </a:t>
            </a:r>
            <a:r>
              <a:rPr lang="de-DE" baseline="0" dirty="0" err="1" smtClean="0"/>
              <a:t>timescales</a:t>
            </a:r>
            <a:r>
              <a:rPr lang="de-DE" baseline="0" dirty="0" smtClean="0"/>
              <a:t> Chang et al. </a:t>
            </a:r>
            <a:r>
              <a:rPr lang="de-DE" baseline="0" dirty="0" err="1" smtClean="0"/>
              <a:t>found</a:t>
            </a:r>
            <a:r>
              <a:rPr lang="de-DE" baseline="0" dirty="0" smtClean="0"/>
              <a:t> In a </a:t>
            </a:r>
            <a:r>
              <a:rPr lang="de-DE" baseline="0" dirty="0" err="1" smtClean="0"/>
              <a:t>model</a:t>
            </a:r>
            <a:r>
              <a:rPr lang="de-DE" baseline="0" dirty="0" smtClean="0"/>
              <a:t> </a:t>
            </a:r>
            <a:r>
              <a:rPr lang="de-DE" baseline="0" dirty="0" err="1" smtClean="0"/>
              <a:t>study</a:t>
            </a:r>
            <a:r>
              <a:rPr lang="de-DE" baseline="0" dirty="0" smtClean="0"/>
              <a:t> </a:t>
            </a:r>
            <a:r>
              <a:rPr lang="de-DE" baseline="0" dirty="0" err="1" smtClean="0"/>
              <a:t>that</a:t>
            </a:r>
            <a:r>
              <a:rPr lang="de-DE" baseline="0" dirty="0" smtClean="0"/>
              <a:t> </a:t>
            </a:r>
            <a:r>
              <a:rPr lang="de-DE" baseline="0" dirty="0" err="1" smtClean="0"/>
              <a:t>changes</a:t>
            </a:r>
            <a:r>
              <a:rPr lang="de-DE" baseline="0" dirty="0" smtClean="0"/>
              <a:t>  in </a:t>
            </a:r>
            <a:r>
              <a:rPr lang="de-DE" baseline="0" dirty="0" err="1" smtClean="0"/>
              <a:t>the</a:t>
            </a:r>
            <a:r>
              <a:rPr lang="de-DE" baseline="0" dirty="0" smtClean="0"/>
              <a:t> MOC </a:t>
            </a:r>
            <a:r>
              <a:rPr lang="de-DE" baseline="0" dirty="0" err="1" smtClean="0"/>
              <a:t>at</a:t>
            </a:r>
            <a:r>
              <a:rPr lang="de-DE" baseline="0" dirty="0" smtClean="0"/>
              <a:t> high </a:t>
            </a:r>
            <a:r>
              <a:rPr lang="de-DE" baseline="0" dirty="0" err="1" smtClean="0"/>
              <a:t>latitudes</a:t>
            </a:r>
            <a:r>
              <a:rPr lang="de-DE" baseline="0" dirty="0" smtClean="0"/>
              <a:t> such </a:t>
            </a:r>
            <a:r>
              <a:rPr lang="de-DE" baseline="0" dirty="0" err="1" smtClean="0"/>
              <a:t>as</a:t>
            </a:r>
            <a:r>
              <a:rPr lang="de-DE" baseline="0" dirty="0" smtClean="0"/>
              <a:t> </a:t>
            </a:r>
            <a:r>
              <a:rPr lang="de-DE" baseline="0" dirty="0" err="1" smtClean="0"/>
              <a:t>slow</a:t>
            </a:r>
            <a:r>
              <a:rPr lang="de-DE" baseline="0" dirty="0" smtClean="0"/>
              <a:t> down </a:t>
            </a:r>
            <a:r>
              <a:rPr lang="de-DE" baseline="0" dirty="0" err="1" smtClean="0"/>
              <a:t>of</a:t>
            </a:r>
            <a:r>
              <a:rPr lang="de-DE" baseline="0" dirty="0" smtClean="0"/>
              <a:t> </a:t>
            </a:r>
            <a:r>
              <a:rPr lang="de-DE" baseline="0" dirty="0" err="1" smtClean="0"/>
              <a:t>the</a:t>
            </a:r>
            <a:r>
              <a:rPr lang="de-DE" baseline="0" dirty="0" smtClean="0"/>
              <a:t> ATH , </a:t>
            </a:r>
            <a:r>
              <a:rPr lang="de-DE" baseline="0" dirty="0" err="1" smtClean="0"/>
              <a:t>which</a:t>
            </a:r>
            <a:r>
              <a:rPr lang="de-DE" baseline="0" dirty="0" smtClean="0"/>
              <a:t> </a:t>
            </a:r>
            <a:r>
              <a:rPr lang="de-DE" baseline="0" dirty="0" err="1" smtClean="0"/>
              <a:t>they</a:t>
            </a:r>
            <a:r>
              <a:rPr lang="de-DE" baseline="0" dirty="0" smtClean="0"/>
              <a:t> </a:t>
            </a:r>
            <a:r>
              <a:rPr lang="de-DE" baseline="0" dirty="0" err="1" smtClean="0"/>
              <a:t>mimicked</a:t>
            </a:r>
            <a:r>
              <a:rPr lang="de-DE" baseline="0" dirty="0" smtClean="0"/>
              <a:t> </a:t>
            </a:r>
            <a:r>
              <a:rPr lang="de-DE" baseline="0" dirty="0" err="1" smtClean="0"/>
              <a:t>with</a:t>
            </a:r>
            <a:r>
              <a:rPr lang="de-DE" baseline="0" dirty="0" smtClean="0"/>
              <a:t> </a:t>
            </a:r>
            <a:r>
              <a:rPr lang="de-DE" baseline="0" dirty="0" err="1" smtClean="0"/>
              <a:t>water</a:t>
            </a:r>
            <a:r>
              <a:rPr lang="de-DE" baseline="0" dirty="0" smtClean="0"/>
              <a:t> </a:t>
            </a:r>
            <a:r>
              <a:rPr lang="de-DE" baseline="0" dirty="0" err="1" smtClean="0"/>
              <a:t>housing</a:t>
            </a:r>
            <a:r>
              <a:rPr lang="de-DE" baseline="0" dirty="0" smtClean="0"/>
              <a:t> </a:t>
            </a:r>
            <a:r>
              <a:rPr lang="de-DE" baseline="0" dirty="0" err="1" smtClean="0"/>
              <a:t>experiments</a:t>
            </a:r>
            <a:r>
              <a:rPr lang="de-DE" baseline="0" dirty="0" smtClean="0"/>
              <a:t>, </a:t>
            </a:r>
            <a:r>
              <a:rPr lang="de-DE" baseline="0" dirty="0" err="1" smtClean="0"/>
              <a:t>has</a:t>
            </a:r>
            <a:r>
              <a:rPr lang="de-DE" baseline="0" dirty="0" smtClean="0"/>
              <a:t> a strong </a:t>
            </a:r>
            <a:r>
              <a:rPr lang="de-DE" baseline="0" dirty="0" err="1" smtClean="0"/>
              <a:t>impact</a:t>
            </a:r>
            <a:r>
              <a:rPr lang="de-DE" baseline="0" dirty="0" smtClean="0"/>
              <a:t> on SSTs </a:t>
            </a:r>
            <a:r>
              <a:rPr lang="de-DE" baseline="0" dirty="0" err="1" smtClean="0"/>
              <a:t>within</a:t>
            </a:r>
            <a:r>
              <a:rPr lang="de-DE" baseline="0" dirty="0" smtClean="0"/>
              <a:t> </a:t>
            </a:r>
            <a:r>
              <a:rPr lang="de-DE" baseline="0" dirty="0" err="1" smtClean="0"/>
              <a:t>the</a:t>
            </a:r>
            <a:r>
              <a:rPr lang="de-DE" baseline="0" dirty="0" smtClean="0"/>
              <a:t> </a:t>
            </a:r>
            <a:r>
              <a:rPr lang="de-DE" baseline="0" dirty="0" err="1" smtClean="0"/>
              <a:t>tropical</a:t>
            </a:r>
            <a:r>
              <a:rPr lang="de-DE" baseline="0" dirty="0" smtClean="0"/>
              <a:t> </a:t>
            </a:r>
            <a:r>
              <a:rPr lang="de-DE" baseline="0" dirty="0" err="1" smtClean="0"/>
              <a:t>Atlantic</a:t>
            </a:r>
            <a:r>
              <a:rPr lang="de-DE" baseline="0" dirty="0" smtClean="0"/>
              <a:t> </a:t>
            </a:r>
            <a:r>
              <a:rPr lang="de-DE" baseline="0" dirty="0" err="1" smtClean="0"/>
              <a:t>and</a:t>
            </a:r>
            <a:r>
              <a:rPr lang="de-DE" baseline="0" dirty="0" smtClean="0"/>
              <a:t> </a:t>
            </a:r>
            <a:r>
              <a:rPr lang="de-DE" baseline="0" dirty="0" err="1" smtClean="0"/>
              <a:t>that</a:t>
            </a:r>
            <a:r>
              <a:rPr lang="de-DE" baseline="0" dirty="0" smtClean="0"/>
              <a:t> </a:t>
            </a:r>
            <a:r>
              <a:rPr lang="de-DE" baseline="0" dirty="0" err="1" smtClean="0"/>
              <a:t>this</a:t>
            </a:r>
            <a:r>
              <a:rPr lang="de-DE" baseline="0" dirty="0" smtClean="0"/>
              <a:t> </a:t>
            </a:r>
            <a:r>
              <a:rPr lang="de-DE" baseline="0" dirty="0" err="1" smtClean="0"/>
              <a:t>crucially</a:t>
            </a:r>
            <a:r>
              <a:rPr lang="de-DE" baseline="0" dirty="0" smtClean="0"/>
              <a:t> </a:t>
            </a:r>
            <a:r>
              <a:rPr lang="de-DE" baseline="0" dirty="0" err="1" smtClean="0"/>
              <a:t>impacts</a:t>
            </a:r>
            <a:r>
              <a:rPr lang="de-DE" baseline="0" dirty="0" smtClean="0"/>
              <a:t> </a:t>
            </a:r>
            <a:r>
              <a:rPr lang="de-DE" baseline="0" dirty="0" err="1" smtClean="0"/>
              <a:t>the</a:t>
            </a:r>
            <a:r>
              <a:rPr lang="de-DE" baseline="0" dirty="0" smtClean="0"/>
              <a:t> </a:t>
            </a:r>
            <a:r>
              <a:rPr lang="de-DE" baseline="0" dirty="0" err="1" smtClean="0"/>
              <a:t>state</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monsoon</a:t>
            </a:r>
            <a:r>
              <a:rPr lang="de-DE" baseline="0" dirty="0" smtClean="0"/>
              <a:t> </a:t>
            </a:r>
            <a:r>
              <a:rPr lang="de-DE" baseline="0" dirty="0" err="1" smtClean="0"/>
              <a:t>switching</a:t>
            </a:r>
            <a:r>
              <a:rPr lang="de-DE" baseline="0" dirty="0" smtClean="0"/>
              <a:t> </a:t>
            </a:r>
            <a:r>
              <a:rPr lang="de-DE" baseline="0" dirty="0" err="1" smtClean="0"/>
              <a:t>from</a:t>
            </a:r>
            <a:r>
              <a:rPr lang="de-DE" baseline="0" dirty="0" smtClean="0"/>
              <a:t> a </a:t>
            </a:r>
            <a:r>
              <a:rPr lang="de-DE" baseline="0" dirty="0" err="1" smtClean="0"/>
              <a:t>generally</a:t>
            </a:r>
            <a:r>
              <a:rPr lang="de-DE" baseline="0" dirty="0" smtClean="0"/>
              <a:t> </a:t>
            </a:r>
            <a:r>
              <a:rPr lang="de-DE" baseline="0" dirty="0" err="1" smtClean="0"/>
              <a:t>more</a:t>
            </a:r>
            <a:r>
              <a:rPr lang="de-DE" baseline="0" dirty="0" smtClean="0"/>
              <a:t> </a:t>
            </a:r>
            <a:r>
              <a:rPr lang="de-DE" baseline="0" dirty="0" err="1" smtClean="0"/>
              <a:t>wet</a:t>
            </a:r>
            <a:r>
              <a:rPr lang="de-DE" baseline="0" dirty="0" smtClean="0"/>
              <a:t> </a:t>
            </a:r>
            <a:r>
              <a:rPr lang="de-DE" baseline="0" dirty="0" err="1" smtClean="0"/>
              <a:t>to</a:t>
            </a:r>
            <a:r>
              <a:rPr lang="de-DE" baseline="0" dirty="0" smtClean="0"/>
              <a:t> </a:t>
            </a:r>
            <a:r>
              <a:rPr lang="de-DE" baseline="0" dirty="0" err="1" smtClean="0"/>
              <a:t>more</a:t>
            </a:r>
            <a:r>
              <a:rPr lang="de-DE" baseline="0" dirty="0" smtClean="0"/>
              <a:t> dry </a:t>
            </a:r>
            <a:r>
              <a:rPr lang="de-DE" baseline="0" dirty="0" err="1" smtClean="0"/>
              <a:t>state</a:t>
            </a:r>
            <a:r>
              <a:rPr lang="de-DE" baseline="0" dirty="0" smtClean="0"/>
              <a:t> on top </a:t>
            </a:r>
            <a:r>
              <a:rPr lang="de-DE" baseline="0" dirty="0" err="1" smtClean="0"/>
              <a:t>of</a:t>
            </a:r>
            <a:r>
              <a:rPr lang="de-DE" baseline="0" dirty="0" smtClean="0"/>
              <a:t> </a:t>
            </a:r>
            <a:r>
              <a:rPr lang="de-DE" baseline="0" dirty="0" err="1" smtClean="0"/>
              <a:t>the</a:t>
            </a:r>
            <a:r>
              <a:rPr lang="de-DE" baseline="0" dirty="0" smtClean="0"/>
              <a:t> inter-</a:t>
            </a:r>
            <a:r>
              <a:rPr lang="de-DE" baseline="0" dirty="0" err="1" smtClean="0"/>
              <a:t>annual</a:t>
            </a:r>
            <a:r>
              <a:rPr lang="de-DE" baseline="0" dirty="0" smtClean="0"/>
              <a:t> </a:t>
            </a:r>
            <a:r>
              <a:rPr lang="de-DE" baseline="0" dirty="0" err="1" smtClean="0"/>
              <a:t>variability</a:t>
            </a:r>
            <a:r>
              <a:rPr lang="de-DE" baseline="0" dirty="0" smtClean="0"/>
              <a:t>. </a:t>
            </a:r>
            <a:r>
              <a:rPr lang="de-DE" baseline="0" dirty="0" err="1" smtClean="0"/>
              <a:t>At</a:t>
            </a:r>
            <a:r>
              <a:rPr lang="de-DE" baseline="0" dirty="0" smtClean="0"/>
              <a:t> least </a:t>
            </a:r>
            <a:r>
              <a:rPr lang="de-DE" baseline="0" dirty="0" err="1" smtClean="0"/>
              <a:t>for</a:t>
            </a:r>
            <a:r>
              <a:rPr lang="de-DE" baseline="0" dirty="0" smtClean="0"/>
              <a:t> </a:t>
            </a:r>
            <a:r>
              <a:rPr lang="de-DE" baseline="0" dirty="0" err="1" smtClean="0"/>
              <a:t>this</a:t>
            </a:r>
            <a:r>
              <a:rPr lang="de-DE" baseline="0" dirty="0" smtClean="0"/>
              <a:t> </a:t>
            </a:r>
            <a:r>
              <a:rPr lang="de-DE" baseline="0" dirty="0" err="1" smtClean="0"/>
              <a:t>transition</a:t>
            </a:r>
            <a:r>
              <a:rPr lang="de-DE" baseline="0" dirty="0" smtClean="0"/>
              <a:t> </a:t>
            </a:r>
            <a:r>
              <a:rPr lang="de-DE" baseline="0" dirty="0" err="1" smtClean="0"/>
              <a:t>between</a:t>
            </a:r>
            <a:r>
              <a:rPr lang="de-DE" baseline="0" dirty="0" smtClean="0"/>
              <a:t> </a:t>
            </a:r>
            <a:r>
              <a:rPr lang="de-DE" baseline="0" dirty="0" err="1" smtClean="0"/>
              <a:t>the</a:t>
            </a:r>
            <a:r>
              <a:rPr lang="de-DE" baseline="0" dirty="0" smtClean="0"/>
              <a:t> </a:t>
            </a:r>
            <a:r>
              <a:rPr lang="de-DE" baseline="0" dirty="0" err="1" smtClean="0"/>
              <a:t>more</a:t>
            </a:r>
            <a:r>
              <a:rPr lang="de-DE" baseline="0" dirty="0" smtClean="0"/>
              <a:t> </a:t>
            </a:r>
            <a:r>
              <a:rPr lang="de-DE" baseline="0" dirty="0" err="1" smtClean="0"/>
              <a:t>wet</a:t>
            </a:r>
            <a:r>
              <a:rPr lang="de-DE" baseline="0" dirty="0" smtClean="0"/>
              <a:t> </a:t>
            </a:r>
            <a:r>
              <a:rPr lang="de-DE" baseline="0" dirty="0" err="1" smtClean="0"/>
              <a:t>or</a:t>
            </a:r>
            <a:r>
              <a:rPr lang="de-DE" baseline="0" dirty="0" smtClean="0"/>
              <a:t> </a:t>
            </a:r>
            <a:r>
              <a:rPr lang="de-DE" baseline="0" dirty="0" err="1" smtClean="0"/>
              <a:t>more</a:t>
            </a:r>
            <a:r>
              <a:rPr lang="de-DE" baseline="0" dirty="0" smtClean="0"/>
              <a:t> dry </a:t>
            </a:r>
            <a:r>
              <a:rPr lang="de-DE" baseline="0" dirty="0" err="1" smtClean="0"/>
              <a:t>states</a:t>
            </a:r>
            <a:r>
              <a:rPr lang="de-DE" baseline="0" dirty="0" smtClean="0"/>
              <a:t> </a:t>
            </a:r>
            <a:r>
              <a:rPr lang="de-DE" baseline="0" dirty="0" err="1" smtClean="0"/>
              <a:t>they</a:t>
            </a:r>
            <a:r>
              <a:rPr lang="de-DE" baseline="0" dirty="0" smtClean="0"/>
              <a:t> find </a:t>
            </a:r>
            <a:r>
              <a:rPr lang="de-DE" baseline="0" dirty="0" err="1" smtClean="0"/>
              <a:t>that</a:t>
            </a:r>
            <a:r>
              <a:rPr lang="de-DE" baseline="0" dirty="0" smtClean="0"/>
              <a:t> </a:t>
            </a:r>
            <a:r>
              <a:rPr lang="de-DE" baseline="0" dirty="0" err="1" smtClean="0"/>
              <a:t>ocean</a:t>
            </a:r>
            <a:r>
              <a:rPr lang="de-DE" baseline="0" dirty="0" smtClean="0"/>
              <a:t> </a:t>
            </a:r>
            <a:r>
              <a:rPr lang="de-DE" baseline="0" dirty="0" err="1" smtClean="0"/>
              <a:t>dynamics</a:t>
            </a:r>
            <a:r>
              <a:rPr lang="de-DE" baseline="0" dirty="0" smtClean="0"/>
              <a:t> in </a:t>
            </a:r>
            <a:r>
              <a:rPr lang="de-DE" baseline="0" dirty="0" err="1" smtClean="0"/>
              <a:t>particular</a:t>
            </a:r>
            <a:r>
              <a:rPr lang="de-DE" baseline="0" dirty="0" smtClean="0"/>
              <a:t> </a:t>
            </a:r>
            <a:r>
              <a:rPr lang="de-DE" baseline="0" dirty="0" err="1" smtClean="0"/>
              <a:t>the</a:t>
            </a:r>
            <a:r>
              <a:rPr lang="de-DE" baseline="0" dirty="0" smtClean="0"/>
              <a:t> </a:t>
            </a:r>
            <a:r>
              <a:rPr lang="de-DE" baseline="0" dirty="0" err="1" smtClean="0"/>
              <a:t>interaction</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changes</a:t>
            </a:r>
            <a:r>
              <a:rPr lang="de-DE" baseline="0" dirty="0" smtClean="0"/>
              <a:t> in </a:t>
            </a:r>
            <a:r>
              <a:rPr lang="de-DE" baseline="0" dirty="0" err="1" smtClean="0"/>
              <a:t>the</a:t>
            </a:r>
            <a:r>
              <a:rPr lang="de-DE" baseline="0" dirty="0" smtClean="0"/>
              <a:t> AMOC </a:t>
            </a:r>
            <a:r>
              <a:rPr lang="de-DE" baseline="0" dirty="0" err="1" smtClean="0"/>
              <a:t>with</a:t>
            </a:r>
            <a:r>
              <a:rPr lang="de-DE" baseline="0" dirty="0" smtClean="0"/>
              <a:t> </a:t>
            </a:r>
            <a:r>
              <a:rPr lang="de-DE" baseline="0" dirty="0" err="1" smtClean="0"/>
              <a:t>the</a:t>
            </a:r>
            <a:r>
              <a:rPr lang="de-DE" baseline="0" dirty="0" smtClean="0"/>
              <a:t> </a:t>
            </a:r>
            <a:r>
              <a:rPr lang="de-DE" baseline="0" dirty="0" err="1" smtClean="0"/>
              <a:t>subtropical</a:t>
            </a:r>
            <a:r>
              <a:rPr lang="de-DE" baseline="0" dirty="0" smtClean="0"/>
              <a:t> Cells </a:t>
            </a:r>
            <a:r>
              <a:rPr lang="de-DE" baseline="0" dirty="0" err="1" smtClean="0"/>
              <a:t>responsible</a:t>
            </a:r>
            <a:r>
              <a:rPr lang="de-DE" baseline="0" dirty="0" smtClean="0"/>
              <a:t>. </a:t>
            </a:r>
            <a:r>
              <a:rPr lang="de-DE" baseline="0" dirty="0" err="1" smtClean="0"/>
              <a:t>Currently</a:t>
            </a:r>
            <a:r>
              <a:rPr lang="de-DE" baseline="0" dirty="0" smtClean="0"/>
              <a:t>, ...but </a:t>
            </a:r>
            <a:r>
              <a:rPr lang="de-DE" baseline="0" dirty="0" err="1" smtClean="0"/>
              <a:t>it</a:t>
            </a:r>
            <a:r>
              <a:rPr lang="de-DE" baseline="0" dirty="0" smtClean="0"/>
              <a:t> </a:t>
            </a:r>
            <a:r>
              <a:rPr lang="de-DE" baseline="0" dirty="0" err="1" smtClean="0"/>
              <a:t>seems</a:t>
            </a:r>
            <a:r>
              <a:rPr lang="de-DE" baseline="0" dirty="0" smtClean="0"/>
              <a:t> a </a:t>
            </a:r>
            <a:r>
              <a:rPr lang="de-DE" baseline="0" dirty="0" err="1" smtClean="0"/>
              <a:t>good</a:t>
            </a:r>
            <a:r>
              <a:rPr lang="de-DE" baseline="0" dirty="0" smtClean="0"/>
              <a:t> </a:t>
            </a:r>
            <a:r>
              <a:rPr lang="de-DE" baseline="0" dirty="0" err="1" smtClean="0"/>
              <a:t>idea</a:t>
            </a:r>
            <a:r>
              <a:rPr lang="de-DE" baseline="0" dirty="0" smtClean="0"/>
              <a:t> </a:t>
            </a:r>
            <a:r>
              <a:rPr lang="de-DE" baseline="0" dirty="0" err="1" smtClean="0"/>
              <a:t>to</a:t>
            </a:r>
            <a:r>
              <a:rPr lang="de-DE" baseline="0" dirty="0" smtClean="0"/>
              <a:t> </a:t>
            </a:r>
            <a:r>
              <a:rPr lang="de-DE" baseline="0" dirty="0" err="1" smtClean="0"/>
              <a:t>monitor</a:t>
            </a:r>
            <a:r>
              <a:rPr lang="de-DE" baseline="0" dirty="0" smtClean="0"/>
              <a:t> </a:t>
            </a:r>
            <a:r>
              <a:rPr lang="de-DE" baseline="0" dirty="0" err="1" smtClean="0"/>
              <a:t>the</a:t>
            </a:r>
            <a:r>
              <a:rPr lang="de-DE" baseline="0" dirty="0" smtClean="0"/>
              <a:t> </a:t>
            </a:r>
            <a:r>
              <a:rPr lang="de-DE" baseline="0" dirty="0" err="1" smtClean="0"/>
              <a:t>variability</a:t>
            </a:r>
            <a:r>
              <a:rPr lang="de-DE" baseline="0" dirty="0" smtClean="0"/>
              <a:t> </a:t>
            </a:r>
            <a:r>
              <a:rPr lang="de-DE" baseline="0" dirty="0" err="1" smtClean="0"/>
              <a:t>of</a:t>
            </a:r>
            <a:r>
              <a:rPr lang="de-DE" baseline="0" dirty="0" smtClean="0"/>
              <a:t> </a:t>
            </a:r>
            <a:r>
              <a:rPr lang="de-DE" baseline="0" dirty="0" err="1" smtClean="0"/>
              <a:t>both</a:t>
            </a:r>
            <a:r>
              <a:rPr lang="de-DE" baseline="0" dirty="0" smtClean="0"/>
              <a:t> </a:t>
            </a:r>
            <a:r>
              <a:rPr lang="de-DE" baseline="0" dirty="0" err="1" smtClean="0"/>
              <a:t>the</a:t>
            </a:r>
            <a:r>
              <a:rPr lang="de-DE" baseline="0" dirty="0" smtClean="0"/>
              <a:t> ATHC </a:t>
            </a:r>
            <a:r>
              <a:rPr lang="de-DE" baseline="0" dirty="0" err="1" smtClean="0"/>
              <a:t>and</a:t>
            </a:r>
            <a:r>
              <a:rPr lang="de-DE" baseline="0" dirty="0" smtClean="0"/>
              <a:t> </a:t>
            </a:r>
            <a:r>
              <a:rPr lang="de-DE" baseline="0" dirty="0" err="1" smtClean="0"/>
              <a:t>the</a:t>
            </a:r>
            <a:r>
              <a:rPr lang="de-DE" baseline="0" dirty="0" smtClean="0"/>
              <a:t> STCs </a:t>
            </a:r>
            <a:r>
              <a:rPr lang="de-DE" baseline="0" dirty="0" err="1" smtClean="0"/>
              <a:t>within</a:t>
            </a:r>
            <a:r>
              <a:rPr lang="de-DE" baseline="0" dirty="0" smtClean="0"/>
              <a:t> </a:t>
            </a:r>
            <a:r>
              <a:rPr lang="de-DE" baseline="0" dirty="0" err="1" smtClean="0"/>
              <a:t>the</a:t>
            </a:r>
            <a:r>
              <a:rPr lang="de-DE" baseline="0" dirty="0" smtClean="0"/>
              <a:t> </a:t>
            </a:r>
            <a:r>
              <a:rPr lang="de-DE" baseline="0" dirty="0" err="1" smtClean="0"/>
              <a:t>tropics</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9A8CF5FF-D2A5-4778-B2EE-4E87831553D3}" type="slidenum">
              <a:rPr lang="de-DE" smtClean="0"/>
              <a:t>3</a:t>
            </a:fld>
            <a:endParaRPr lang="de-DE"/>
          </a:p>
        </p:txBody>
      </p:sp>
    </p:spTree>
    <p:extLst>
      <p:ext uri="{BB962C8B-B14F-4D97-AF65-F5344CB8AC3E}">
        <p14:creationId xmlns:p14="http://schemas.microsoft.com/office/powerpoint/2010/main" val="3127487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en-US" dirty="0" smtClean="0"/>
              <a:t>That</a:t>
            </a:r>
            <a:r>
              <a:rPr lang="en-US" baseline="0" dirty="0" smtClean="0"/>
              <a:t> both routes: the lower limb bringing cold, deep waters to the south in the warm water sphere we have the return flow to the north are focused on the western boundary. T</a:t>
            </a:r>
            <a:r>
              <a:rPr lang="en-US" dirty="0" smtClean="0"/>
              <a:t>he</a:t>
            </a:r>
            <a:r>
              <a:rPr lang="en-US" baseline="0" dirty="0" smtClean="0"/>
              <a:t> subtropical cells of both hemispheres connect </a:t>
            </a:r>
            <a:r>
              <a:rPr lang="en-US" baseline="0" dirty="0" err="1" smtClean="0"/>
              <a:t>subduction</a:t>
            </a:r>
            <a:r>
              <a:rPr lang="en-US" baseline="0" dirty="0" smtClean="0"/>
              <a:t> areas in the subtropics shaded here in blue with upwelling areas in the eastern equatorial region shaded in green. These cells are wind driven by the </a:t>
            </a:r>
            <a:r>
              <a:rPr lang="en-US" baseline="0" dirty="0" err="1" smtClean="0"/>
              <a:t>poleward</a:t>
            </a:r>
            <a:r>
              <a:rPr lang="en-US" baseline="0" dirty="0" smtClean="0"/>
              <a:t> Ekman transports draining water out of the equatorial region and forcing a compensating return flow. This compensation occurs mainly over the western boundary</a:t>
            </a:r>
            <a:endParaRPr lang="de-DE" dirty="0" smtClean="0"/>
          </a:p>
          <a:p>
            <a:r>
              <a:rPr lang="de-DE" dirty="0" err="1" smtClean="0"/>
              <a:t>If</a:t>
            </a:r>
            <a:r>
              <a:rPr lang="de-DE" dirty="0" smtClean="0"/>
              <a:t> </a:t>
            </a:r>
            <a:r>
              <a:rPr lang="de-DE" dirty="0" err="1" smtClean="0"/>
              <a:t>we</a:t>
            </a:r>
            <a:r>
              <a:rPr lang="de-DE" dirty="0" smtClean="0"/>
              <a:t> </a:t>
            </a:r>
            <a:r>
              <a:rPr lang="de-DE" dirty="0" err="1" smtClean="0"/>
              <a:t>consider</a:t>
            </a:r>
            <a:r>
              <a:rPr lang="de-DE" baseline="0" dirty="0" smtClean="0"/>
              <a:t> </a:t>
            </a:r>
            <a:r>
              <a:rPr lang="de-DE" baseline="0" dirty="0" err="1" smtClean="0"/>
              <a:t>both</a:t>
            </a:r>
            <a:r>
              <a:rPr lang="de-DE" baseline="0" dirty="0" smtClean="0"/>
              <a:t> </a:t>
            </a:r>
            <a:r>
              <a:rPr lang="de-DE" baseline="0" dirty="0" err="1" smtClean="0"/>
              <a:t>components</a:t>
            </a:r>
            <a:r>
              <a:rPr lang="de-DE" baseline="0" dirty="0" smtClean="0"/>
              <a:t> </a:t>
            </a:r>
            <a:r>
              <a:rPr lang="de-DE" baseline="0" dirty="0" err="1" smtClean="0"/>
              <a:t>it</a:t>
            </a:r>
            <a:r>
              <a:rPr lang="de-DE" baseline="0" dirty="0" smtClean="0"/>
              <a:t> </a:t>
            </a:r>
            <a:r>
              <a:rPr lang="de-DE" dirty="0" err="1" smtClean="0"/>
              <a:t>gets</a:t>
            </a:r>
            <a:r>
              <a:rPr lang="de-DE" dirty="0" smtClean="0"/>
              <a:t> </a:t>
            </a:r>
            <a:r>
              <a:rPr lang="de-DE" dirty="0" err="1" smtClean="0"/>
              <a:t>obvious</a:t>
            </a:r>
            <a:r>
              <a:rPr lang="de-DE" dirty="0" smtClean="0"/>
              <a:t> </a:t>
            </a:r>
            <a:r>
              <a:rPr lang="de-DE" dirty="0" err="1" smtClean="0"/>
              <a:t>that</a:t>
            </a:r>
            <a:r>
              <a:rPr lang="de-DE" dirty="0" smtClean="0"/>
              <a:t> </a:t>
            </a:r>
            <a:r>
              <a:rPr lang="de-DE" dirty="0" err="1" smtClean="0"/>
              <a:t>the</a:t>
            </a:r>
            <a:r>
              <a:rPr lang="de-DE" dirty="0" smtClean="0"/>
              <a:t> </a:t>
            </a:r>
            <a:r>
              <a:rPr lang="de-DE" dirty="0" err="1" smtClean="0"/>
              <a:t>interaction</a:t>
            </a:r>
            <a:r>
              <a:rPr lang="de-DE" baseline="0" dirty="0" smtClean="0"/>
              <a:t> </a:t>
            </a:r>
            <a:r>
              <a:rPr lang="de-DE" baseline="0" dirty="0" err="1" smtClean="0"/>
              <a:t>between</a:t>
            </a:r>
            <a:r>
              <a:rPr lang="de-DE" baseline="0" dirty="0" smtClean="0"/>
              <a:t> </a:t>
            </a:r>
            <a:r>
              <a:rPr lang="de-DE" baseline="0" dirty="0" err="1" smtClean="0"/>
              <a:t>the</a:t>
            </a:r>
            <a:r>
              <a:rPr lang="de-DE" baseline="0" dirty="0" smtClean="0"/>
              <a:t> </a:t>
            </a:r>
            <a:r>
              <a:rPr lang="de-DE" baseline="0" dirty="0" err="1" smtClean="0"/>
              <a:t>hemispheres</a:t>
            </a:r>
            <a:r>
              <a:rPr lang="de-DE" baseline="0" dirty="0" smtClean="0"/>
              <a:t> </a:t>
            </a:r>
            <a:r>
              <a:rPr lang="de-DE" baseline="0" dirty="0" err="1" smtClean="0"/>
              <a:t>for</a:t>
            </a:r>
            <a:r>
              <a:rPr lang="de-DE" baseline="0" dirty="0" smtClean="0"/>
              <a:t> </a:t>
            </a:r>
            <a:r>
              <a:rPr lang="de-DE" baseline="0" dirty="0" err="1" smtClean="0"/>
              <a:t>both</a:t>
            </a:r>
            <a:r>
              <a:rPr lang="de-DE" baseline="0" dirty="0" smtClean="0"/>
              <a:t> </a:t>
            </a:r>
            <a:r>
              <a:rPr lang="de-DE" baseline="0" dirty="0" err="1" smtClean="0"/>
              <a:t>of</a:t>
            </a:r>
            <a:r>
              <a:rPr lang="de-DE" baseline="0" dirty="0" smtClean="0"/>
              <a:t> </a:t>
            </a:r>
            <a:r>
              <a:rPr lang="de-DE" baseline="0" dirty="0" err="1" smtClean="0"/>
              <a:t>these</a:t>
            </a:r>
            <a:r>
              <a:rPr lang="de-DE" baseline="0" dirty="0" smtClean="0"/>
              <a:t> </a:t>
            </a:r>
            <a:r>
              <a:rPr lang="de-DE" baseline="0" dirty="0" err="1" smtClean="0"/>
              <a:t>circulation</a:t>
            </a:r>
            <a:r>
              <a:rPr lang="de-DE" baseline="0" dirty="0" smtClean="0"/>
              <a:t> </a:t>
            </a:r>
            <a:r>
              <a:rPr lang="de-DE" baseline="0" dirty="0" err="1" smtClean="0"/>
              <a:t>features</a:t>
            </a:r>
            <a:r>
              <a:rPr lang="de-DE" baseline="0" dirty="0" smtClean="0"/>
              <a:t> </a:t>
            </a:r>
            <a:r>
              <a:rPr lang="de-DE" baseline="0" dirty="0" err="1" smtClean="0"/>
              <a:t>is</a:t>
            </a:r>
            <a:r>
              <a:rPr lang="de-DE" baseline="0" dirty="0" smtClean="0"/>
              <a:t> </a:t>
            </a:r>
            <a:r>
              <a:rPr lang="de-DE" baseline="0" dirty="0" err="1" smtClean="0"/>
              <a:t>at</a:t>
            </a:r>
            <a:r>
              <a:rPr lang="de-DE" baseline="0" dirty="0" smtClean="0"/>
              <a:t> </a:t>
            </a:r>
            <a:r>
              <a:rPr lang="de-DE" baseline="0" dirty="0" err="1" smtClean="0"/>
              <a:t>the</a:t>
            </a:r>
            <a:r>
              <a:rPr lang="de-DE" baseline="0" dirty="0" smtClean="0"/>
              <a:t> western </a:t>
            </a:r>
            <a:r>
              <a:rPr lang="de-DE" baseline="0" dirty="0" err="1" smtClean="0"/>
              <a:t>boundary</a:t>
            </a:r>
            <a:r>
              <a:rPr lang="de-DE" baseline="0" dirty="0" smtClean="0"/>
              <a:t>, </a:t>
            </a:r>
            <a:r>
              <a:rPr lang="de-DE" baseline="0" dirty="0" err="1" smtClean="0"/>
              <a:t>which</a:t>
            </a:r>
            <a:r>
              <a:rPr lang="de-DE" baseline="0" dirty="0" smtClean="0"/>
              <a:t> </a:t>
            </a:r>
            <a:r>
              <a:rPr lang="de-DE" baseline="0" dirty="0" err="1" smtClean="0"/>
              <a:t>appears</a:t>
            </a:r>
            <a:r>
              <a:rPr lang="de-DE" baseline="0" dirty="0" smtClean="0"/>
              <a:t> </a:t>
            </a:r>
            <a:r>
              <a:rPr lang="de-DE" baseline="0" dirty="0" err="1" smtClean="0"/>
              <a:t>as</a:t>
            </a:r>
            <a:r>
              <a:rPr lang="de-DE" baseline="0" dirty="0" smtClean="0"/>
              <a:t> a </a:t>
            </a:r>
            <a:r>
              <a:rPr lang="de-DE" baseline="0" dirty="0" err="1" smtClean="0"/>
              <a:t>chokepoint</a:t>
            </a:r>
            <a:r>
              <a:rPr lang="de-DE" baseline="0" dirty="0" smtClean="0"/>
              <a:t>. So </a:t>
            </a:r>
            <a:r>
              <a:rPr lang="de-DE" baseline="0" dirty="0" err="1" smtClean="0"/>
              <a:t>It</a:t>
            </a:r>
            <a:r>
              <a:rPr lang="de-DE" baseline="0" dirty="0" smtClean="0"/>
              <a:t> </a:t>
            </a:r>
            <a:r>
              <a:rPr lang="de-DE" baseline="0" dirty="0" err="1" smtClean="0"/>
              <a:t>seems</a:t>
            </a:r>
            <a:r>
              <a:rPr lang="de-DE" baseline="0" dirty="0" smtClean="0"/>
              <a:t> sensible </a:t>
            </a:r>
            <a:r>
              <a:rPr lang="de-DE" baseline="0" dirty="0" err="1" smtClean="0"/>
              <a:t>to</a:t>
            </a:r>
            <a:r>
              <a:rPr lang="de-DE" baseline="0" dirty="0" smtClean="0"/>
              <a:t> </a:t>
            </a:r>
            <a:r>
              <a:rPr lang="de-DE" baseline="0" dirty="0" err="1" smtClean="0"/>
              <a:t>monitor</a:t>
            </a:r>
            <a:r>
              <a:rPr lang="de-DE" baseline="0" dirty="0" smtClean="0"/>
              <a:t> </a:t>
            </a:r>
            <a:r>
              <a:rPr lang="de-DE" baseline="0" dirty="0" err="1" smtClean="0"/>
              <a:t>the</a:t>
            </a:r>
            <a:r>
              <a:rPr lang="de-DE" baseline="0" dirty="0" smtClean="0"/>
              <a:t> </a:t>
            </a:r>
            <a:r>
              <a:rPr lang="de-DE" baseline="0" dirty="0" err="1" smtClean="0"/>
              <a:t>variability</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circulation</a:t>
            </a:r>
            <a:r>
              <a:rPr lang="de-DE" baseline="0" dirty="0" smtClean="0"/>
              <a:t> </a:t>
            </a:r>
            <a:r>
              <a:rPr lang="de-DE" baseline="0" dirty="0" err="1" smtClean="0"/>
              <a:t>system</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tropical</a:t>
            </a:r>
            <a:r>
              <a:rPr lang="de-DE" baseline="0" dirty="0" smtClean="0"/>
              <a:t> </a:t>
            </a:r>
            <a:r>
              <a:rPr lang="de-DE" baseline="0" dirty="0" err="1" smtClean="0"/>
              <a:t>Atlantic</a:t>
            </a:r>
            <a:r>
              <a:rPr lang="de-DE" baseline="0" dirty="0" smtClean="0"/>
              <a:t> </a:t>
            </a:r>
            <a:r>
              <a:rPr lang="de-DE" baseline="0" dirty="0" err="1" smtClean="0"/>
              <a:t>as</a:t>
            </a:r>
            <a:r>
              <a:rPr lang="de-DE" baseline="0" dirty="0" smtClean="0"/>
              <a:t> </a:t>
            </a:r>
            <a:r>
              <a:rPr lang="de-DE" baseline="0" dirty="0" err="1" smtClean="0"/>
              <a:t>part</a:t>
            </a:r>
            <a:r>
              <a:rPr lang="de-DE" baseline="0" dirty="0" smtClean="0"/>
              <a:t> </a:t>
            </a:r>
            <a:r>
              <a:rPr lang="de-DE" baseline="0" dirty="0" err="1" smtClean="0"/>
              <a:t>of</a:t>
            </a:r>
            <a:r>
              <a:rPr lang="de-DE" baseline="0" dirty="0" smtClean="0"/>
              <a:t> </a:t>
            </a:r>
            <a:r>
              <a:rPr lang="de-DE" baseline="0" dirty="0" err="1" smtClean="0"/>
              <a:t>the</a:t>
            </a:r>
            <a:r>
              <a:rPr lang="de-DE" baseline="0" dirty="0" smtClean="0"/>
              <a:t> MOC </a:t>
            </a:r>
            <a:r>
              <a:rPr lang="de-DE" baseline="0" dirty="0" err="1" smtClean="0"/>
              <a:t>and</a:t>
            </a:r>
            <a:r>
              <a:rPr lang="de-DE" baseline="0" dirty="0" smtClean="0"/>
              <a:t> STCs </a:t>
            </a:r>
            <a:r>
              <a:rPr lang="de-DE" baseline="0" dirty="0" err="1" smtClean="0"/>
              <a:t>is</a:t>
            </a:r>
            <a:r>
              <a:rPr lang="de-DE" baseline="0" dirty="0" smtClean="0"/>
              <a:t> </a:t>
            </a:r>
            <a:r>
              <a:rPr lang="de-DE" baseline="0" dirty="0" err="1" smtClean="0"/>
              <a:t>here</a:t>
            </a:r>
            <a:r>
              <a:rPr lang="de-DE" baseline="0" dirty="0" smtClean="0"/>
              <a:t>, </a:t>
            </a:r>
            <a:r>
              <a:rPr lang="de-DE" baseline="0" dirty="0" err="1" smtClean="0"/>
              <a:t>where</a:t>
            </a:r>
            <a:r>
              <a:rPr lang="de-DE" baseline="0" dirty="0" smtClean="0"/>
              <a:t> </a:t>
            </a:r>
            <a:r>
              <a:rPr lang="de-DE" baseline="0" dirty="0" err="1" smtClean="0"/>
              <a:t>everything</a:t>
            </a:r>
            <a:r>
              <a:rPr lang="de-DE" baseline="0" dirty="0" smtClean="0"/>
              <a:t> </a:t>
            </a:r>
            <a:r>
              <a:rPr lang="de-DE" baseline="0" dirty="0" err="1" smtClean="0"/>
              <a:t>seems</a:t>
            </a:r>
            <a:r>
              <a:rPr lang="de-DE" baseline="0" dirty="0" smtClean="0"/>
              <a:t> </a:t>
            </a:r>
            <a:r>
              <a:rPr lang="de-DE" baseline="0" dirty="0" err="1" smtClean="0"/>
              <a:t>to</a:t>
            </a:r>
            <a:r>
              <a:rPr lang="de-DE" baseline="0" dirty="0" smtClean="0"/>
              <a:t> </a:t>
            </a:r>
            <a:r>
              <a:rPr lang="de-DE" baseline="0" dirty="0" err="1" smtClean="0"/>
              <a:t>converge</a:t>
            </a:r>
            <a:r>
              <a:rPr lang="de-DE" baseline="0" dirty="0" smtClean="0"/>
              <a:t>. Note </a:t>
            </a:r>
            <a:r>
              <a:rPr lang="de-DE" baseline="0" dirty="0" err="1" smtClean="0"/>
              <a:t>that</a:t>
            </a:r>
            <a:r>
              <a:rPr lang="de-DE" baseline="0" dirty="0" smtClean="0"/>
              <a:t> also Chang </a:t>
            </a:r>
            <a:r>
              <a:rPr lang="de-DE" baseline="0" dirty="0" err="1" smtClean="0"/>
              <a:t>claimed</a:t>
            </a:r>
            <a:r>
              <a:rPr lang="de-DE" baseline="0" dirty="0" smtClean="0"/>
              <a:t> </a:t>
            </a:r>
            <a:r>
              <a:rPr lang="de-DE" baseline="0" dirty="0" err="1" smtClean="0"/>
              <a:t>that</a:t>
            </a:r>
            <a:r>
              <a:rPr lang="de-DE" baseline="0" dirty="0" smtClean="0"/>
              <a:t> </a:t>
            </a:r>
            <a:r>
              <a:rPr lang="de-DE" baseline="0" dirty="0" err="1" smtClean="0"/>
              <a:t>the</a:t>
            </a:r>
            <a:r>
              <a:rPr lang="de-DE" baseline="0" dirty="0" smtClean="0"/>
              <a:t> NBC </a:t>
            </a:r>
            <a:r>
              <a:rPr lang="de-DE" baseline="0" dirty="0" err="1" smtClean="0"/>
              <a:t>at</a:t>
            </a:r>
            <a:r>
              <a:rPr lang="de-DE" baseline="0" dirty="0" smtClean="0"/>
              <a:t> </a:t>
            </a:r>
            <a:r>
              <a:rPr lang="de-DE" baseline="0" dirty="0" err="1" smtClean="0"/>
              <a:t>the</a:t>
            </a:r>
            <a:r>
              <a:rPr lang="de-DE" baseline="0" dirty="0" smtClean="0"/>
              <a:t> western </a:t>
            </a:r>
            <a:r>
              <a:rPr lang="de-DE" baseline="0" dirty="0" err="1" smtClean="0"/>
              <a:t>boundary</a:t>
            </a:r>
            <a:r>
              <a:rPr lang="de-DE" baseline="0" dirty="0" smtClean="0"/>
              <a:t> </a:t>
            </a:r>
            <a:r>
              <a:rPr lang="de-DE" baseline="0" dirty="0" err="1" smtClean="0"/>
              <a:t>holds</a:t>
            </a:r>
            <a:r>
              <a:rPr lang="de-DE" baseline="0" dirty="0" smtClean="0"/>
              <a:t> </a:t>
            </a:r>
            <a:r>
              <a:rPr lang="de-DE" baseline="0" dirty="0" err="1" smtClean="0"/>
              <a:t>the</a:t>
            </a:r>
            <a:r>
              <a:rPr lang="de-DE" baseline="0" dirty="0" smtClean="0"/>
              <a:t> </a:t>
            </a:r>
            <a:r>
              <a:rPr lang="de-DE" baseline="0" dirty="0" err="1" smtClean="0"/>
              <a:t>key</a:t>
            </a:r>
            <a:r>
              <a:rPr lang="de-DE" baseline="0" dirty="0" smtClean="0"/>
              <a:t> </a:t>
            </a:r>
            <a:r>
              <a:rPr lang="de-DE" baseline="0" dirty="0" err="1" smtClean="0"/>
              <a:t>for</a:t>
            </a:r>
            <a:r>
              <a:rPr lang="de-DE" baseline="0" dirty="0" smtClean="0"/>
              <a:t> </a:t>
            </a:r>
            <a:r>
              <a:rPr lang="de-DE" baseline="0" dirty="0" err="1" smtClean="0"/>
              <a:t>the</a:t>
            </a:r>
            <a:r>
              <a:rPr lang="de-DE" baseline="0" dirty="0" smtClean="0"/>
              <a:t> </a:t>
            </a:r>
            <a:r>
              <a:rPr lang="de-DE" baseline="0" dirty="0" err="1" smtClean="0"/>
              <a:t>interaction</a:t>
            </a:r>
            <a:r>
              <a:rPr lang="de-DE" baseline="0" dirty="0" smtClean="0"/>
              <a:t> </a:t>
            </a:r>
            <a:r>
              <a:rPr lang="de-DE" baseline="0" dirty="0" err="1" smtClean="0"/>
              <a:t>between</a:t>
            </a:r>
            <a:r>
              <a:rPr lang="de-DE" baseline="0" dirty="0" smtClean="0"/>
              <a:t> ATHC </a:t>
            </a:r>
            <a:r>
              <a:rPr lang="de-DE" baseline="0" dirty="0" err="1" smtClean="0"/>
              <a:t>and</a:t>
            </a:r>
            <a:r>
              <a:rPr lang="de-DE" baseline="0" dirty="0" smtClean="0"/>
              <a:t> STC. In </a:t>
            </a:r>
            <a:r>
              <a:rPr lang="de-DE" baseline="0" dirty="0" err="1" smtClean="0"/>
              <a:t>fact</a:t>
            </a:r>
            <a:r>
              <a:rPr lang="de-DE" baseline="0" dirty="0" smtClean="0"/>
              <a:t> </a:t>
            </a:r>
            <a:r>
              <a:rPr lang="de-DE" baseline="0" dirty="0" err="1" smtClean="0"/>
              <a:t>this</a:t>
            </a:r>
            <a:r>
              <a:rPr lang="de-DE" baseline="0" dirty="0" smtClean="0"/>
              <a:t> </a:t>
            </a:r>
            <a:r>
              <a:rPr lang="de-DE" baseline="0" dirty="0" err="1" smtClean="0"/>
              <a:t>region</a:t>
            </a:r>
            <a:r>
              <a:rPr lang="de-DE" baseline="0" dirty="0" smtClean="0"/>
              <a:t> </a:t>
            </a:r>
            <a:r>
              <a:rPr lang="de-DE" baseline="0" dirty="0" err="1" smtClean="0"/>
              <a:t>already</a:t>
            </a:r>
            <a:r>
              <a:rPr lang="de-DE" baseline="0" dirty="0" smtClean="0"/>
              <a:t> </a:t>
            </a:r>
            <a:r>
              <a:rPr lang="de-DE" baseline="0" dirty="0" err="1" smtClean="0"/>
              <a:t>has</a:t>
            </a:r>
            <a:r>
              <a:rPr lang="de-DE" baseline="0" dirty="0" smtClean="0"/>
              <a:t> </a:t>
            </a:r>
            <a:r>
              <a:rPr lang="de-DE" baseline="0" dirty="0" err="1" smtClean="0"/>
              <a:t>attracted</a:t>
            </a:r>
            <a:r>
              <a:rPr lang="de-DE" baseline="0" dirty="0" smtClean="0"/>
              <a:t> </a:t>
            </a:r>
            <a:r>
              <a:rPr lang="de-DE" baseline="0" dirty="0" err="1" smtClean="0"/>
              <a:t>observational</a:t>
            </a:r>
            <a:r>
              <a:rPr lang="de-DE" baseline="0" dirty="0" smtClean="0"/>
              <a:t> </a:t>
            </a:r>
            <a:r>
              <a:rPr lang="de-DE" baseline="0" dirty="0" err="1" smtClean="0"/>
              <a:t>interest</a:t>
            </a:r>
            <a:endParaRPr lang="de-DE" dirty="0"/>
          </a:p>
        </p:txBody>
      </p:sp>
      <p:sp>
        <p:nvSpPr>
          <p:cNvPr id="4" name="Foliennummernplatzhalter 3"/>
          <p:cNvSpPr>
            <a:spLocks noGrp="1"/>
          </p:cNvSpPr>
          <p:nvPr>
            <p:ph type="sldNum" sz="quarter" idx="10"/>
          </p:nvPr>
        </p:nvSpPr>
        <p:spPr/>
        <p:txBody>
          <a:bodyPr/>
          <a:lstStyle/>
          <a:p>
            <a:fld id="{9A8CF5FF-D2A5-4778-B2EE-4E87831553D3}" type="slidenum">
              <a:rPr lang="de-DE" smtClean="0"/>
              <a:t>4</a:t>
            </a:fld>
            <a:endParaRPr lang="de-DE"/>
          </a:p>
        </p:txBody>
      </p:sp>
    </p:spTree>
    <p:extLst>
      <p:ext uri="{BB962C8B-B14F-4D97-AF65-F5344CB8AC3E}">
        <p14:creationId xmlns:p14="http://schemas.microsoft.com/office/powerpoint/2010/main" val="3127487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err="1" smtClean="0"/>
              <a:t>Between</a:t>
            </a:r>
            <a:r>
              <a:rPr lang="de-DE" baseline="0" dirty="0" smtClean="0"/>
              <a:t> 1990 </a:t>
            </a:r>
            <a:r>
              <a:rPr lang="de-DE" baseline="0" dirty="0" err="1" smtClean="0"/>
              <a:t>and</a:t>
            </a:r>
            <a:r>
              <a:rPr lang="de-DE" baseline="0" dirty="0" smtClean="0"/>
              <a:t> 2004 9 </a:t>
            </a:r>
            <a:r>
              <a:rPr lang="de-DE" baseline="0" dirty="0" err="1" smtClean="0"/>
              <a:t>research</a:t>
            </a:r>
            <a:r>
              <a:rPr lang="de-DE" baseline="0" dirty="0" smtClean="0"/>
              <a:t> </a:t>
            </a:r>
            <a:r>
              <a:rPr lang="de-DE" baseline="0" dirty="0" err="1" smtClean="0"/>
              <a:t>cruises</a:t>
            </a:r>
            <a:r>
              <a:rPr lang="de-DE" baseline="0" dirty="0" smtClean="0"/>
              <a:t> </a:t>
            </a:r>
            <a:r>
              <a:rPr lang="de-DE" baseline="0" dirty="0" err="1" smtClean="0"/>
              <a:t>to</a:t>
            </a:r>
            <a:r>
              <a:rPr lang="de-DE" baseline="0" dirty="0" smtClean="0"/>
              <a:t> </a:t>
            </a:r>
            <a:r>
              <a:rPr lang="de-DE" baseline="0" dirty="0" err="1" smtClean="0"/>
              <a:t>this</a:t>
            </a:r>
            <a:r>
              <a:rPr lang="de-DE" baseline="0" dirty="0" smtClean="0"/>
              <a:t> </a:t>
            </a:r>
            <a:r>
              <a:rPr lang="de-DE" baseline="0" dirty="0" err="1" smtClean="0"/>
              <a:t>area</a:t>
            </a:r>
            <a:r>
              <a:rPr lang="de-DE" baseline="0" dirty="0" smtClean="0"/>
              <a:t> </a:t>
            </a:r>
            <a:r>
              <a:rPr lang="de-DE" baseline="0" dirty="0" err="1" smtClean="0"/>
              <a:t>have</a:t>
            </a:r>
            <a:r>
              <a:rPr lang="de-DE" baseline="0" dirty="0" smtClean="0"/>
              <a:t> </a:t>
            </a:r>
            <a:r>
              <a:rPr lang="de-DE" baseline="0" dirty="0" err="1" smtClean="0"/>
              <a:t>been</a:t>
            </a:r>
            <a:r>
              <a:rPr lang="de-DE" baseline="0" dirty="0" smtClean="0"/>
              <a:t> </a:t>
            </a:r>
            <a:r>
              <a:rPr lang="de-DE" baseline="0" dirty="0" err="1" smtClean="0"/>
              <a:t>undertaken</a:t>
            </a:r>
            <a:r>
              <a:rPr lang="de-DE" baseline="0" dirty="0" smtClean="0"/>
              <a:t> </a:t>
            </a:r>
            <a:r>
              <a:rPr lang="de-DE" baseline="0" dirty="0" err="1" smtClean="0"/>
              <a:t>to</a:t>
            </a:r>
            <a:r>
              <a:rPr lang="de-DE" baseline="0" dirty="0" smtClean="0"/>
              <a:t> </a:t>
            </a:r>
            <a:r>
              <a:rPr lang="de-DE" baseline="0" dirty="0" err="1" smtClean="0"/>
              <a:t>investigate</a:t>
            </a:r>
            <a:r>
              <a:rPr lang="de-DE" baseline="0" dirty="0" smtClean="0"/>
              <a:t> </a:t>
            </a:r>
            <a:r>
              <a:rPr lang="de-DE" baseline="0" dirty="0" err="1" smtClean="0"/>
              <a:t>the</a:t>
            </a:r>
            <a:r>
              <a:rPr lang="de-DE" baseline="0" dirty="0" smtClean="0"/>
              <a:t> </a:t>
            </a:r>
            <a:r>
              <a:rPr lang="de-DE" baseline="0" dirty="0" err="1" smtClean="0"/>
              <a:t>mean</a:t>
            </a:r>
            <a:r>
              <a:rPr lang="de-DE" baseline="0" dirty="0" smtClean="0"/>
              <a:t> </a:t>
            </a:r>
            <a:r>
              <a:rPr lang="de-DE" baseline="0" dirty="0" err="1" smtClean="0"/>
              <a:t>transports</a:t>
            </a:r>
            <a:r>
              <a:rPr lang="de-DE" baseline="0" dirty="0" smtClean="0"/>
              <a:t> </a:t>
            </a:r>
            <a:r>
              <a:rPr lang="de-DE" baseline="0" dirty="0" err="1" smtClean="0"/>
              <a:t>of</a:t>
            </a:r>
            <a:r>
              <a:rPr lang="de-DE" baseline="0" dirty="0" smtClean="0"/>
              <a:t> </a:t>
            </a:r>
            <a:r>
              <a:rPr lang="de-DE" baseline="0" dirty="0" err="1" smtClean="0"/>
              <a:t>the</a:t>
            </a:r>
            <a:r>
              <a:rPr lang="de-DE" baseline="0" dirty="0" smtClean="0"/>
              <a:t> warm </a:t>
            </a:r>
            <a:r>
              <a:rPr lang="de-DE" baseline="0" dirty="0" err="1" smtClean="0"/>
              <a:t>and</a:t>
            </a:r>
            <a:r>
              <a:rPr lang="de-DE" baseline="0" dirty="0" smtClean="0"/>
              <a:t> </a:t>
            </a:r>
            <a:r>
              <a:rPr lang="de-DE" baseline="0" dirty="0" err="1" smtClean="0"/>
              <a:t>cold</a:t>
            </a:r>
            <a:r>
              <a:rPr lang="de-DE" baseline="0" dirty="0" smtClean="0"/>
              <a:t> </a:t>
            </a:r>
            <a:r>
              <a:rPr lang="de-DE" baseline="0" dirty="0" err="1" smtClean="0"/>
              <a:t>water</a:t>
            </a:r>
            <a:r>
              <a:rPr lang="de-DE" baseline="0" dirty="0" smtClean="0"/>
              <a:t> route </a:t>
            </a:r>
            <a:r>
              <a:rPr lang="de-DE" baseline="0" dirty="0" err="1" smtClean="0"/>
              <a:t>as</a:t>
            </a:r>
            <a:r>
              <a:rPr lang="de-DE" baseline="0" dirty="0" smtClean="0"/>
              <a:t> </a:t>
            </a:r>
            <a:r>
              <a:rPr lang="de-DE" baseline="0" dirty="0" err="1" smtClean="0"/>
              <a:t>well</a:t>
            </a:r>
            <a:r>
              <a:rPr lang="de-DE" baseline="0" dirty="0" smtClean="0"/>
              <a:t> </a:t>
            </a:r>
            <a:r>
              <a:rPr lang="de-DE" baseline="0" dirty="0" err="1" smtClean="0"/>
              <a:t>as</a:t>
            </a:r>
            <a:r>
              <a:rPr lang="de-DE" baseline="0" dirty="0" smtClean="0"/>
              <a:t> </a:t>
            </a:r>
            <a:r>
              <a:rPr lang="de-DE" baseline="0" dirty="0" err="1" smtClean="0"/>
              <a:t>their</a:t>
            </a:r>
            <a:r>
              <a:rPr lang="de-DE" baseline="0" dirty="0" smtClean="0"/>
              <a:t> </a:t>
            </a:r>
            <a:r>
              <a:rPr lang="de-DE" baseline="0" dirty="0" err="1" smtClean="0"/>
              <a:t>variability</a:t>
            </a:r>
            <a:r>
              <a:rPr lang="de-DE" baseline="0" dirty="0" smtClean="0"/>
              <a:t>. </a:t>
            </a:r>
            <a:r>
              <a:rPr lang="de-DE" baseline="0" dirty="0" err="1" smtClean="0"/>
              <a:t>During</a:t>
            </a:r>
            <a:r>
              <a:rPr lang="de-DE" baseline="0" dirty="0" smtClean="0"/>
              <a:t> </a:t>
            </a:r>
            <a:r>
              <a:rPr lang="de-DE" baseline="0" dirty="0" err="1" smtClean="0"/>
              <a:t>this</a:t>
            </a:r>
            <a:r>
              <a:rPr lang="de-DE" baseline="0" dirty="0" smtClean="0"/>
              <a:t> </a:t>
            </a:r>
            <a:r>
              <a:rPr lang="de-DE" baseline="0" dirty="0" err="1" smtClean="0"/>
              <a:t>field</a:t>
            </a:r>
            <a:r>
              <a:rPr lang="de-DE" baseline="0" dirty="0" smtClean="0"/>
              <a:t> </a:t>
            </a:r>
            <a:r>
              <a:rPr lang="de-DE" baseline="0" dirty="0" err="1" smtClean="0"/>
              <a:t>campaign</a:t>
            </a:r>
            <a:r>
              <a:rPr lang="de-DE" baseline="0" dirty="0" smtClean="0"/>
              <a:t> </a:t>
            </a:r>
            <a:r>
              <a:rPr lang="de-DE" baseline="0" dirty="0" err="1" smtClean="0"/>
              <a:t>the</a:t>
            </a:r>
            <a:r>
              <a:rPr lang="de-DE" baseline="0" dirty="0" smtClean="0"/>
              <a:t> </a:t>
            </a:r>
            <a:r>
              <a:rPr lang="de-DE" baseline="0" dirty="0" err="1" smtClean="0"/>
              <a:t>focus</a:t>
            </a:r>
            <a:r>
              <a:rPr lang="de-DE" baseline="0" dirty="0" smtClean="0"/>
              <a:t> in </a:t>
            </a:r>
            <a:r>
              <a:rPr lang="de-DE" baseline="0" dirty="0" err="1" smtClean="0"/>
              <a:t>terms</a:t>
            </a:r>
            <a:r>
              <a:rPr lang="de-DE" baseline="0" dirty="0" smtClean="0"/>
              <a:t> </a:t>
            </a:r>
            <a:r>
              <a:rPr lang="de-DE" baseline="0" dirty="0" err="1" smtClean="0"/>
              <a:t>of</a:t>
            </a:r>
            <a:r>
              <a:rPr lang="de-DE" baseline="0" dirty="0" smtClean="0"/>
              <a:t> </a:t>
            </a:r>
            <a:r>
              <a:rPr lang="de-DE" baseline="0" dirty="0" err="1" smtClean="0"/>
              <a:t>variability</a:t>
            </a:r>
            <a:r>
              <a:rPr lang="de-DE" baseline="0" dirty="0" smtClean="0"/>
              <a:t> was on </a:t>
            </a:r>
            <a:r>
              <a:rPr lang="de-DE" baseline="0" dirty="0" err="1" smtClean="0"/>
              <a:t>the</a:t>
            </a:r>
            <a:r>
              <a:rPr lang="de-DE" baseline="0" dirty="0" smtClean="0"/>
              <a:t> </a:t>
            </a:r>
            <a:r>
              <a:rPr lang="de-DE" baseline="0" dirty="0" err="1" smtClean="0"/>
              <a:t>seasonal</a:t>
            </a:r>
            <a:r>
              <a:rPr lang="de-DE" baseline="0" dirty="0" smtClean="0"/>
              <a:t> </a:t>
            </a:r>
            <a:r>
              <a:rPr lang="de-DE" baseline="0" dirty="0" err="1" smtClean="0"/>
              <a:t>and</a:t>
            </a:r>
            <a:r>
              <a:rPr lang="de-DE" baseline="0" dirty="0" smtClean="0"/>
              <a:t> </a:t>
            </a:r>
            <a:r>
              <a:rPr lang="de-DE" baseline="0" dirty="0" err="1" smtClean="0"/>
              <a:t>shorter</a:t>
            </a:r>
            <a:r>
              <a:rPr lang="de-DE" baseline="0" dirty="0" smtClean="0"/>
              <a:t> </a:t>
            </a:r>
            <a:r>
              <a:rPr lang="de-DE" baseline="0" dirty="0" err="1" smtClean="0"/>
              <a:t>term</a:t>
            </a:r>
            <a:r>
              <a:rPr lang="de-DE" baseline="0" dirty="0" smtClean="0"/>
              <a:t> </a:t>
            </a:r>
            <a:r>
              <a:rPr lang="de-DE" baseline="0" dirty="0" err="1" smtClean="0"/>
              <a:t>variability</a:t>
            </a:r>
            <a:r>
              <a:rPr lang="de-DE" baseline="0" dirty="0" smtClean="0"/>
              <a:t>, </a:t>
            </a:r>
            <a:r>
              <a:rPr lang="de-DE" baseline="0" dirty="0" err="1" smtClean="0"/>
              <a:t>however</a:t>
            </a:r>
            <a:r>
              <a:rPr lang="de-DE" baseline="0" dirty="0" smtClean="0"/>
              <a:t> I </a:t>
            </a:r>
            <a:r>
              <a:rPr lang="de-DE" baseline="0" dirty="0" err="1" smtClean="0"/>
              <a:t>want</a:t>
            </a:r>
            <a:r>
              <a:rPr lang="de-DE" baseline="0" dirty="0" smtClean="0"/>
              <a:t> </a:t>
            </a:r>
            <a:r>
              <a:rPr lang="de-DE" baseline="0" dirty="0" err="1" smtClean="0"/>
              <a:t>to</a:t>
            </a:r>
            <a:r>
              <a:rPr lang="de-DE" baseline="0" dirty="0" smtClean="0"/>
              <a:t> </a:t>
            </a:r>
            <a:r>
              <a:rPr lang="de-DE" baseline="0" dirty="0" err="1" smtClean="0"/>
              <a:t>point</a:t>
            </a:r>
            <a:r>
              <a:rPr lang="de-DE" baseline="0" dirty="0" smtClean="0"/>
              <a:t> </a:t>
            </a:r>
            <a:r>
              <a:rPr lang="de-DE" baseline="0" dirty="0" err="1" smtClean="0"/>
              <a:t>towards</a:t>
            </a:r>
            <a:r>
              <a:rPr lang="de-DE" baseline="0" dirty="0" smtClean="0"/>
              <a:t> </a:t>
            </a:r>
            <a:r>
              <a:rPr lang="de-DE" baseline="0" dirty="0" err="1" smtClean="0"/>
              <a:t>the</a:t>
            </a:r>
            <a:r>
              <a:rPr lang="de-DE" baseline="0" dirty="0" smtClean="0"/>
              <a:t> </a:t>
            </a:r>
            <a:r>
              <a:rPr lang="de-DE" baseline="0" dirty="0" err="1" smtClean="0"/>
              <a:t>main</a:t>
            </a:r>
            <a:r>
              <a:rPr lang="de-DE" baseline="0" dirty="0" smtClean="0"/>
              <a:t> </a:t>
            </a:r>
            <a:r>
              <a:rPr lang="de-DE" baseline="0" dirty="0" err="1" smtClean="0"/>
              <a:t>results</a:t>
            </a:r>
            <a:r>
              <a:rPr lang="de-DE" baseline="0" dirty="0" smtClean="0"/>
              <a:t> </a:t>
            </a:r>
            <a:r>
              <a:rPr lang="de-DE" baseline="0" dirty="0" err="1" smtClean="0"/>
              <a:t>here</a:t>
            </a:r>
            <a:r>
              <a:rPr lang="de-DE" baseline="0" dirty="0" smtClean="0"/>
              <a:t>. </a:t>
            </a:r>
            <a:r>
              <a:rPr lang="de-DE" baseline="0" dirty="0" err="1" smtClean="0"/>
              <a:t>To</a:t>
            </a:r>
            <a:r>
              <a:rPr lang="de-DE" baseline="0" dirty="0" smtClean="0"/>
              <a:t> </a:t>
            </a:r>
            <a:r>
              <a:rPr lang="de-DE" baseline="0" dirty="0" err="1" smtClean="0"/>
              <a:t>better</a:t>
            </a:r>
            <a:r>
              <a:rPr lang="de-DE" baseline="0" dirty="0" smtClean="0"/>
              <a:t> </a:t>
            </a:r>
            <a:r>
              <a:rPr lang="de-DE" baseline="0" dirty="0" err="1" smtClean="0"/>
              <a:t>resolve</a:t>
            </a:r>
            <a:r>
              <a:rPr lang="de-DE" baseline="0" dirty="0" smtClean="0"/>
              <a:t> </a:t>
            </a:r>
            <a:r>
              <a:rPr lang="de-DE" baseline="0" dirty="0" err="1" smtClean="0"/>
              <a:t>the</a:t>
            </a:r>
            <a:r>
              <a:rPr lang="de-DE" baseline="0" dirty="0" smtClean="0"/>
              <a:t> </a:t>
            </a:r>
            <a:r>
              <a:rPr lang="de-DE" baseline="0" dirty="0" err="1" smtClean="0"/>
              <a:t>variability</a:t>
            </a:r>
            <a:r>
              <a:rPr lang="de-DE" baseline="0" dirty="0" smtClean="0"/>
              <a:t> </a:t>
            </a:r>
            <a:r>
              <a:rPr lang="de-DE" baseline="0" dirty="0" err="1" smtClean="0"/>
              <a:t>of</a:t>
            </a:r>
            <a:r>
              <a:rPr lang="de-DE" baseline="0" dirty="0" smtClean="0"/>
              <a:t> </a:t>
            </a:r>
            <a:r>
              <a:rPr lang="de-DE" baseline="0" dirty="0" err="1" smtClean="0"/>
              <a:t>the</a:t>
            </a:r>
            <a:r>
              <a:rPr lang="de-DE" baseline="0" dirty="0" smtClean="0"/>
              <a:t> warm </a:t>
            </a:r>
            <a:r>
              <a:rPr lang="de-DE" baseline="0" dirty="0" err="1" smtClean="0"/>
              <a:t>and</a:t>
            </a:r>
            <a:r>
              <a:rPr lang="de-DE" baseline="0" dirty="0" smtClean="0"/>
              <a:t> </a:t>
            </a:r>
            <a:r>
              <a:rPr lang="de-DE" baseline="0" dirty="0" err="1" smtClean="0"/>
              <a:t>cold</a:t>
            </a:r>
            <a:r>
              <a:rPr lang="de-DE" baseline="0" dirty="0" smtClean="0"/>
              <a:t> </a:t>
            </a:r>
            <a:r>
              <a:rPr lang="de-DE" baseline="0" dirty="0" err="1" smtClean="0"/>
              <a:t>water</a:t>
            </a:r>
            <a:r>
              <a:rPr lang="de-DE" baseline="0" dirty="0" smtClean="0"/>
              <a:t> route </a:t>
            </a:r>
            <a:r>
              <a:rPr lang="de-DE" baseline="0" dirty="0" err="1" smtClean="0"/>
              <a:t>additionally</a:t>
            </a:r>
            <a:r>
              <a:rPr lang="de-DE" baseline="0" dirty="0" smtClean="0"/>
              <a:t> a </a:t>
            </a:r>
            <a:r>
              <a:rPr lang="de-DE" baseline="0" dirty="0" err="1" smtClean="0"/>
              <a:t>mooring</a:t>
            </a:r>
            <a:r>
              <a:rPr lang="de-DE" baseline="0" dirty="0" smtClean="0"/>
              <a:t> </a:t>
            </a:r>
            <a:r>
              <a:rPr lang="de-DE" baseline="0" dirty="0" err="1" smtClean="0"/>
              <a:t>array</a:t>
            </a:r>
            <a:r>
              <a:rPr lang="de-DE" baseline="0" dirty="0" smtClean="0"/>
              <a:t> was </a:t>
            </a:r>
            <a:r>
              <a:rPr lang="de-DE" baseline="0" dirty="0" err="1" smtClean="0"/>
              <a:t>deployed</a:t>
            </a:r>
            <a:r>
              <a:rPr lang="de-DE" baseline="0" dirty="0" smtClean="0"/>
              <a:t> </a:t>
            </a:r>
            <a:r>
              <a:rPr lang="de-DE" baseline="0" dirty="0" err="1" smtClean="0"/>
              <a:t>at</a:t>
            </a:r>
            <a:r>
              <a:rPr lang="de-DE" baseline="0" dirty="0" smtClean="0"/>
              <a:t> 11°S. In </a:t>
            </a:r>
            <a:r>
              <a:rPr lang="de-DE" baseline="0" dirty="0" err="1" smtClean="0"/>
              <a:t>the</a:t>
            </a:r>
            <a:r>
              <a:rPr lang="de-DE" baseline="0" dirty="0" smtClean="0"/>
              <a:t> </a:t>
            </a:r>
            <a:r>
              <a:rPr lang="de-DE" baseline="0" dirty="0" err="1" smtClean="0"/>
              <a:t>following</a:t>
            </a:r>
            <a:r>
              <a:rPr lang="de-DE" baseline="0" dirty="0" smtClean="0"/>
              <a:t> I will </a:t>
            </a:r>
            <a:r>
              <a:rPr lang="de-DE" baseline="0" dirty="0" err="1" smtClean="0"/>
              <a:t>concentrate</a:t>
            </a:r>
            <a:r>
              <a:rPr lang="de-DE" baseline="0" dirty="0" smtClean="0"/>
              <a:t> on </a:t>
            </a:r>
            <a:r>
              <a:rPr lang="de-DE" baseline="0" dirty="0" err="1" smtClean="0"/>
              <a:t>observations</a:t>
            </a:r>
            <a:r>
              <a:rPr lang="de-DE" baseline="0" dirty="0" smtClean="0"/>
              <a:t> </a:t>
            </a:r>
            <a:r>
              <a:rPr lang="de-DE" baseline="0" dirty="0" err="1" smtClean="0"/>
              <a:t>and</a:t>
            </a:r>
            <a:r>
              <a:rPr lang="de-DE" baseline="0" dirty="0" smtClean="0"/>
              <a:t> </a:t>
            </a:r>
            <a:r>
              <a:rPr lang="de-DE" baseline="0" dirty="0" err="1" smtClean="0"/>
              <a:t>results</a:t>
            </a:r>
            <a:r>
              <a:rPr lang="de-DE" baseline="0" dirty="0" smtClean="0"/>
              <a:t> </a:t>
            </a:r>
            <a:r>
              <a:rPr lang="de-DE" baseline="0" dirty="0" err="1" smtClean="0"/>
              <a:t>at</a:t>
            </a:r>
            <a:r>
              <a:rPr lang="de-DE" baseline="0" dirty="0" smtClean="0"/>
              <a:t> 11°S.</a:t>
            </a:r>
          </a:p>
        </p:txBody>
      </p:sp>
      <p:sp>
        <p:nvSpPr>
          <p:cNvPr id="4" name="Foliennummernplatzhalter 3"/>
          <p:cNvSpPr>
            <a:spLocks noGrp="1"/>
          </p:cNvSpPr>
          <p:nvPr>
            <p:ph type="sldNum" sz="quarter" idx="10"/>
          </p:nvPr>
        </p:nvSpPr>
        <p:spPr/>
        <p:txBody>
          <a:bodyPr/>
          <a:lstStyle/>
          <a:p>
            <a:fld id="{9A8CF5FF-D2A5-4778-B2EE-4E87831553D3}" type="slidenum">
              <a:rPr lang="de-DE" smtClean="0"/>
              <a:t>5</a:t>
            </a:fld>
            <a:endParaRPr lang="de-DE"/>
          </a:p>
        </p:txBody>
      </p:sp>
    </p:spTree>
    <p:extLst>
      <p:ext uri="{BB962C8B-B14F-4D97-AF65-F5344CB8AC3E}">
        <p14:creationId xmlns:p14="http://schemas.microsoft.com/office/powerpoint/2010/main" val="3127487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The </a:t>
            </a:r>
            <a:r>
              <a:rPr lang="de-DE" dirty="0" err="1" smtClean="0"/>
              <a:t>mean</a:t>
            </a:r>
            <a:r>
              <a:rPr lang="de-DE" baseline="0" dirty="0" smtClean="0"/>
              <a:t> </a:t>
            </a:r>
            <a:r>
              <a:rPr lang="de-DE" baseline="0" dirty="0" err="1" smtClean="0"/>
              <a:t>longitude</a:t>
            </a:r>
            <a:r>
              <a:rPr lang="de-DE" baseline="0" dirty="0" smtClean="0"/>
              <a:t> </a:t>
            </a:r>
            <a:r>
              <a:rPr lang="de-DE" baseline="0" dirty="0" err="1" smtClean="0"/>
              <a:t>depth</a:t>
            </a:r>
            <a:r>
              <a:rPr lang="de-DE" baseline="0" dirty="0" smtClean="0"/>
              <a:t> </a:t>
            </a:r>
            <a:r>
              <a:rPr lang="de-DE" baseline="0" dirty="0" err="1" smtClean="0"/>
              <a:t>section</a:t>
            </a:r>
            <a:r>
              <a:rPr lang="de-DE" baseline="0" dirty="0" smtClean="0"/>
              <a:t> </a:t>
            </a:r>
            <a:r>
              <a:rPr lang="de-DE" baseline="0" dirty="0" err="1" smtClean="0"/>
              <a:t>at</a:t>
            </a:r>
            <a:r>
              <a:rPr lang="de-DE" baseline="0" dirty="0" smtClean="0"/>
              <a:t> 11°S </a:t>
            </a:r>
            <a:r>
              <a:rPr lang="de-DE" baseline="0" dirty="0" err="1" smtClean="0"/>
              <a:t>from</a:t>
            </a:r>
            <a:r>
              <a:rPr lang="de-DE" baseline="0" dirty="0" smtClean="0"/>
              <a:t> </a:t>
            </a:r>
            <a:r>
              <a:rPr lang="de-DE" baseline="0" dirty="0" err="1" smtClean="0"/>
              <a:t>the</a:t>
            </a:r>
            <a:r>
              <a:rPr lang="de-DE" baseline="0" dirty="0" smtClean="0"/>
              <a:t> 5 </a:t>
            </a:r>
            <a:r>
              <a:rPr lang="de-DE" baseline="0" dirty="0" err="1" smtClean="0"/>
              <a:t>cruises</a:t>
            </a:r>
            <a:r>
              <a:rPr lang="de-DE" baseline="0" dirty="0" smtClean="0"/>
              <a:t> </a:t>
            </a:r>
            <a:r>
              <a:rPr lang="de-DE" baseline="0" dirty="0" err="1" smtClean="0"/>
              <a:t>occupying</a:t>
            </a:r>
            <a:r>
              <a:rPr lang="de-DE" baseline="0" dirty="0" smtClean="0"/>
              <a:t> </a:t>
            </a:r>
            <a:r>
              <a:rPr lang="de-DE" baseline="0" dirty="0" err="1" smtClean="0"/>
              <a:t>this</a:t>
            </a:r>
            <a:r>
              <a:rPr lang="de-DE" baseline="0" dirty="0" smtClean="0"/>
              <a:t> </a:t>
            </a:r>
            <a:r>
              <a:rPr lang="de-DE" baseline="0" dirty="0" err="1" smtClean="0"/>
              <a:t>section</a:t>
            </a:r>
            <a:r>
              <a:rPr lang="de-DE" baseline="0" dirty="0" smtClean="0"/>
              <a:t> </a:t>
            </a:r>
            <a:r>
              <a:rPr lang="de-DE" baseline="0" dirty="0" err="1" smtClean="0"/>
              <a:t>during</a:t>
            </a:r>
            <a:r>
              <a:rPr lang="de-DE" baseline="0" dirty="0" smtClean="0"/>
              <a:t> </a:t>
            </a:r>
            <a:r>
              <a:rPr lang="de-DE" baseline="0" dirty="0" err="1" smtClean="0"/>
              <a:t>this</a:t>
            </a:r>
            <a:r>
              <a:rPr lang="de-DE" baseline="0" dirty="0" smtClean="0"/>
              <a:t> time </a:t>
            </a:r>
            <a:r>
              <a:rPr lang="de-DE" baseline="0" dirty="0" err="1" smtClean="0"/>
              <a:t>is</a:t>
            </a:r>
            <a:r>
              <a:rPr lang="de-DE" baseline="0" dirty="0" smtClean="0"/>
              <a:t> </a:t>
            </a:r>
            <a:r>
              <a:rPr lang="de-DE" baseline="0" dirty="0" err="1" smtClean="0"/>
              <a:t>shown</a:t>
            </a:r>
            <a:r>
              <a:rPr lang="de-DE" baseline="0" dirty="0" smtClean="0"/>
              <a:t> </a:t>
            </a:r>
            <a:r>
              <a:rPr lang="de-DE" baseline="0" dirty="0" err="1" smtClean="0"/>
              <a:t>here</a:t>
            </a:r>
            <a:r>
              <a:rPr lang="de-DE" baseline="0" dirty="0" smtClean="0"/>
              <a:t>. In </a:t>
            </a:r>
            <a:r>
              <a:rPr lang="de-DE" dirty="0" err="1" smtClean="0"/>
              <a:t>the</a:t>
            </a:r>
            <a:r>
              <a:rPr lang="de-DE" dirty="0" smtClean="0"/>
              <a:t> </a:t>
            </a:r>
            <a:r>
              <a:rPr lang="de-DE" dirty="0" err="1" smtClean="0"/>
              <a:t>upper</a:t>
            </a:r>
            <a:r>
              <a:rPr lang="de-DE" dirty="0" smtClean="0"/>
              <a:t> </a:t>
            </a:r>
            <a:r>
              <a:rPr lang="de-DE" dirty="0" err="1" smtClean="0"/>
              <a:t>about</a:t>
            </a:r>
            <a:r>
              <a:rPr lang="de-DE" dirty="0" smtClean="0"/>
              <a:t> 1000m </a:t>
            </a:r>
            <a:r>
              <a:rPr lang="de-DE" dirty="0" err="1" smtClean="0"/>
              <a:t>we</a:t>
            </a:r>
            <a:r>
              <a:rPr lang="de-DE" dirty="0" smtClean="0"/>
              <a:t> </a:t>
            </a:r>
            <a:r>
              <a:rPr lang="de-DE" dirty="0" err="1" smtClean="0"/>
              <a:t>see</a:t>
            </a:r>
            <a:r>
              <a:rPr lang="de-DE" dirty="0" smtClean="0"/>
              <a:t> </a:t>
            </a:r>
            <a:r>
              <a:rPr lang="de-DE" dirty="0" err="1" smtClean="0"/>
              <a:t>the</a:t>
            </a:r>
            <a:r>
              <a:rPr lang="de-DE" dirty="0" smtClean="0"/>
              <a:t> NBUC </a:t>
            </a:r>
            <a:r>
              <a:rPr lang="de-DE" dirty="0" err="1" smtClean="0"/>
              <a:t>flowing</a:t>
            </a:r>
            <a:r>
              <a:rPr lang="de-DE" dirty="0" smtClean="0"/>
              <a:t> „</a:t>
            </a:r>
            <a:r>
              <a:rPr lang="de-DE" dirty="0" err="1" smtClean="0"/>
              <a:t>northward</a:t>
            </a:r>
            <a:r>
              <a:rPr lang="de-DE" dirty="0" smtClean="0"/>
              <a:t>“ in </a:t>
            </a:r>
            <a:r>
              <a:rPr lang="de-DE" dirty="0" err="1" smtClean="0"/>
              <a:t>the</a:t>
            </a:r>
            <a:r>
              <a:rPr lang="de-DE" dirty="0" smtClean="0"/>
              <a:t> </a:t>
            </a:r>
            <a:r>
              <a:rPr lang="de-DE" dirty="0" err="1" smtClean="0"/>
              <a:t>central</a:t>
            </a:r>
            <a:r>
              <a:rPr lang="de-DE" dirty="0" smtClean="0"/>
              <a:t> </a:t>
            </a:r>
            <a:r>
              <a:rPr lang="de-DE" dirty="0" err="1" smtClean="0"/>
              <a:t>and</a:t>
            </a:r>
            <a:r>
              <a:rPr lang="de-DE" dirty="0" smtClean="0"/>
              <a:t> intermediate</a:t>
            </a:r>
            <a:r>
              <a:rPr lang="de-DE" baseline="0" dirty="0" smtClean="0"/>
              <a:t> </a:t>
            </a:r>
            <a:r>
              <a:rPr lang="de-DE" baseline="0" dirty="0" err="1" smtClean="0"/>
              <a:t>water</a:t>
            </a:r>
            <a:r>
              <a:rPr lang="de-DE" baseline="0" dirty="0" smtClean="0"/>
              <a:t> </a:t>
            </a:r>
            <a:r>
              <a:rPr lang="de-DE" baseline="0" dirty="0" err="1" smtClean="0"/>
              <a:t>range</a:t>
            </a:r>
            <a:r>
              <a:rPr lang="de-DE" dirty="0" smtClean="0"/>
              <a:t> </a:t>
            </a:r>
            <a:r>
              <a:rPr lang="de-DE" dirty="0" err="1" smtClean="0"/>
              <a:t>and</a:t>
            </a:r>
            <a:r>
              <a:rPr lang="de-DE" dirty="0" smtClean="0"/>
              <a:t> </a:t>
            </a:r>
            <a:r>
              <a:rPr lang="de-DE" dirty="0" err="1" smtClean="0"/>
              <a:t>the</a:t>
            </a:r>
            <a:r>
              <a:rPr lang="de-DE" dirty="0" smtClean="0"/>
              <a:t> DWBC </a:t>
            </a:r>
            <a:r>
              <a:rPr lang="de-DE" dirty="0" err="1" smtClean="0"/>
              <a:t>flowing</a:t>
            </a:r>
            <a:r>
              <a:rPr lang="de-DE" dirty="0" smtClean="0"/>
              <a:t> </a:t>
            </a:r>
            <a:r>
              <a:rPr lang="de-DE" dirty="0" err="1" smtClean="0"/>
              <a:t>southward</a:t>
            </a:r>
            <a:r>
              <a:rPr lang="de-DE" dirty="0" smtClean="0"/>
              <a:t> </a:t>
            </a:r>
            <a:r>
              <a:rPr lang="de-DE" dirty="0" err="1" smtClean="0"/>
              <a:t>within</a:t>
            </a:r>
            <a:r>
              <a:rPr lang="de-DE" baseline="0" dirty="0" smtClean="0"/>
              <a:t> </a:t>
            </a:r>
            <a:r>
              <a:rPr lang="de-DE" baseline="0" dirty="0" err="1" smtClean="0"/>
              <a:t>the</a:t>
            </a:r>
            <a:r>
              <a:rPr lang="de-DE" baseline="0" dirty="0" smtClean="0"/>
              <a:t> </a:t>
            </a:r>
            <a:r>
              <a:rPr lang="de-DE" baseline="0" dirty="0" err="1" smtClean="0"/>
              <a:t>layers</a:t>
            </a:r>
            <a:r>
              <a:rPr lang="de-DE" baseline="0" dirty="0" smtClean="0"/>
              <a:t> </a:t>
            </a:r>
            <a:r>
              <a:rPr lang="de-DE" baseline="0" dirty="0" err="1" smtClean="0"/>
              <a:t>of</a:t>
            </a:r>
            <a:r>
              <a:rPr lang="de-DE" baseline="0" dirty="0" smtClean="0"/>
              <a:t> </a:t>
            </a:r>
            <a:r>
              <a:rPr lang="de-DE" baseline="0" dirty="0" err="1" smtClean="0"/>
              <a:t>the</a:t>
            </a:r>
            <a:r>
              <a:rPr lang="de-DE" baseline="0" dirty="0" smtClean="0"/>
              <a:t> North </a:t>
            </a:r>
            <a:r>
              <a:rPr lang="de-DE" baseline="0" dirty="0" err="1" smtClean="0"/>
              <a:t>Atlantic</a:t>
            </a:r>
            <a:r>
              <a:rPr lang="de-DE" baseline="0" dirty="0" smtClean="0"/>
              <a:t> </a:t>
            </a:r>
            <a:r>
              <a:rPr lang="de-DE" baseline="0" dirty="0" err="1" smtClean="0"/>
              <a:t>deep</a:t>
            </a:r>
            <a:r>
              <a:rPr lang="de-DE" baseline="0" dirty="0" smtClean="0"/>
              <a:t> </a:t>
            </a:r>
            <a:r>
              <a:rPr lang="de-DE" baseline="0" dirty="0" err="1" smtClean="0"/>
              <a:t>water</a:t>
            </a:r>
            <a:r>
              <a:rPr lang="de-DE" baseline="0" dirty="0" smtClean="0"/>
              <a:t>. The </a:t>
            </a:r>
            <a:r>
              <a:rPr lang="de-DE" baseline="0" dirty="0" err="1" smtClean="0"/>
              <a:t>average</a:t>
            </a:r>
            <a:r>
              <a:rPr lang="de-DE" baseline="0" dirty="0" smtClean="0"/>
              <a:t> </a:t>
            </a:r>
            <a:r>
              <a:rPr lang="de-DE" baseline="0" dirty="0" err="1" smtClean="0"/>
              <a:t>transports</a:t>
            </a:r>
            <a:r>
              <a:rPr lang="de-DE" baseline="0" dirty="0" smtClean="0"/>
              <a:t> </a:t>
            </a:r>
            <a:r>
              <a:rPr lang="de-DE" baseline="0" dirty="0" err="1" smtClean="0"/>
              <a:t>estimated</a:t>
            </a:r>
            <a:r>
              <a:rPr lang="de-DE" baseline="0" dirty="0" smtClean="0"/>
              <a:t> in </a:t>
            </a:r>
            <a:r>
              <a:rPr lang="de-DE" baseline="0" dirty="0" err="1" smtClean="0"/>
              <a:t>the</a:t>
            </a:r>
            <a:r>
              <a:rPr lang="de-DE" baseline="0" dirty="0" smtClean="0"/>
              <a:t> </a:t>
            </a:r>
            <a:r>
              <a:rPr lang="de-DE" baseline="0" dirty="0" err="1" smtClean="0"/>
              <a:t>two</a:t>
            </a:r>
            <a:r>
              <a:rPr lang="de-DE" baseline="0" dirty="0" smtClean="0"/>
              <a:t> </a:t>
            </a:r>
            <a:r>
              <a:rPr lang="de-DE" baseline="0" dirty="0" err="1" smtClean="0"/>
              <a:t>boxes</a:t>
            </a:r>
            <a:r>
              <a:rPr lang="de-DE" baseline="0" dirty="0" smtClean="0"/>
              <a:t> </a:t>
            </a:r>
            <a:r>
              <a:rPr lang="de-DE" baseline="0" dirty="0" err="1" smtClean="0"/>
              <a:t>shown</a:t>
            </a:r>
            <a:r>
              <a:rPr lang="de-DE" baseline="0" dirty="0" smtClean="0"/>
              <a:t> </a:t>
            </a:r>
            <a:r>
              <a:rPr lang="de-DE" baseline="0" dirty="0" err="1" smtClean="0"/>
              <a:t>with</a:t>
            </a:r>
            <a:r>
              <a:rPr lang="de-DE" baseline="0" dirty="0" smtClean="0"/>
              <a:t> </a:t>
            </a:r>
            <a:r>
              <a:rPr lang="de-DE" baseline="0" dirty="0" err="1" smtClean="0"/>
              <a:t>the</a:t>
            </a:r>
            <a:r>
              <a:rPr lang="de-DE" baseline="0" dirty="0" smtClean="0"/>
              <a:t> </a:t>
            </a:r>
            <a:r>
              <a:rPr lang="de-DE" baseline="0" dirty="0" err="1" smtClean="0"/>
              <a:t>dashed</a:t>
            </a:r>
            <a:r>
              <a:rPr lang="de-DE" baseline="0" dirty="0" smtClean="0"/>
              <a:t> </a:t>
            </a:r>
            <a:r>
              <a:rPr lang="de-DE" baseline="0" dirty="0" err="1" smtClean="0"/>
              <a:t>red</a:t>
            </a:r>
            <a:r>
              <a:rPr lang="de-DE" baseline="0" dirty="0" smtClean="0"/>
              <a:t> </a:t>
            </a:r>
            <a:r>
              <a:rPr lang="de-DE" baseline="0" dirty="0" err="1" smtClean="0"/>
              <a:t>lines</a:t>
            </a:r>
            <a:r>
              <a:rPr lang="de-DE" baseline="0" dirty="0" smtClean="0"/>
              <a:t> </a:t>
            </a:r>
            <a:r>
              <a:rPr lang="de-DE" baseline="0" dirty="0" err="1" smtClean="0"/>
              <a:t>and</a:t>
            </a:r>
            <a:r>
              <a:rPr lang="de-DE" baseline="0" dirty="0" smtClean="0"/>
              <a:t> </a:t>
            </a:r>
            <a:r>
              <a:rPr lang="de-DE" baseline="0" dirty="0" err="1" smtClean="0"/>
              <a:t>which</a:t>
            </a:r>
            <a:r>
              <a:rPr lang="de-DE" baseline="0" dirty="0" smtClean="0"/>
              <a:t> </a:t>
            </a:r>
            <a:r>
              <a:rPr lang="de-DE" baseline="0" dirty="0" err="1" smtClean="0"/>
              <a:t>are</a:t>
            </a:r>
            <a:r>
              <a:rPr lang="de-DE" baseline="0" dirty="0" smtClean="0"/>
              <a:t> </a:t>
            </a:r>
            <a:r>
              <a:rPr lang="de-DE" baseline="0" dirty="0" err="1" smtClean="0"/>
              <a:t>associated</a:t>
            </a:r>
            <a:r>
              <a:rPr lang="de-DE" baseline="0" dirty="0" smtClean="0"/>
              <a:t> </a:t>
            </a:r>
            <a:r>
              <a:rPr lang="de-DE" baseline="0" dirty="0" err="1" smtClean="0"/>
              <a:t>with</a:t>
            </a:r>
            <a:r>
              <a:rPr lang="de-DE" baseline="0" dirty="0" smtClean="0"/>
              <a:t> </a:t>
            </a:r>
            <a:r>
              <a:rPr lang="de-DE" baseline="0" dirty="0" err="1" smtClean="0"/>
              <a:t>the</a:t>
            </a:r>
            <a:r>
              <a:rPr lang="de-DE" baseline="0" dirty="0" smtClean="0"/>
              <a:t> NBUC </a:t>
            </a:r>
            <a:r>
              <a:rPr lang="de-DE" baseline="0" dirty="0" err="1" smtClean="0"/>
              <a:t>and</a:t>
            </a:r>
            <a:r>
              <a:rPr lang="de-DE" baseline="0" dirty="0" smtClean="0"/>
              <a:t> DWBC </a:t>
            </a:r>
            <a:r>
              <a:rPr lang="de-DE" baseline="0" dirty="0" err="1" smtClean="0"/>
              <a:t>transports</a:t>
            </a:r>
            <a:r>
              <a:rPr lang="de-DE" baseline="0" dirty="0" smtClean="0"/>
              <a:t> </a:t>
            </a:r>
            <a:r>
              <a:rPr lang="de-DE" baseline="0" dirty="0" err="1" smtClean="0"/>
              <a:t>respectively</a:t>
            </a:r>
            <a:r>
              <a:rPr lang="de-DE" baseline="0" dirty="0" smtClean="0"/>
              <a:t> </a:t>
            </a:r>
            <a:r>
              <a:rPr lang="de-DE" baseline="0" dirty="0" err="1" smtClean="0"/>
              <a:t>can</a:t>
            </a:r>
            <a:r>
              <a:rPr lang="de-DE" baseline="0" dirty="0" smtClean="0"/>
              <a:t> </a:t>
            </a:r>
            <a:r>
              <a:rPr lang="de-DE" baseline="0" dirty="0" err="1" smtClean="0"/>
              <a:t>be</a:t>
            </a:r>
            <a:r>
              <a:rPr lang="de-DE" baseline="0" dirty="0" smtClean="0"/>
              <a:t> </a:t>
            </a:r>
            <a:r>
              <a:rPr lang="de-DE" baseline="0" dirty="0" err="1" smtClean="0"/>
              <a:t>estimated</a:t>
            </a:r>
            <a:r>
              <a:rPr lang="de-DE" baseline="0" dirty="0" smtClean="0"/>
              <a:t> </a:t>
            </a:r>
            <a:r>
              <a:rPr lang="de-DE" baseline="0" dirty="0" err="1" smtClean="0"/>
              <a:t>as</a:t>
            </a:r>
            <a:r>
              <a:rPr lang="de-DE" baseline="0" dirty="0" smtClean="0"/>
              <a:t> .....</a:t>
            </a:r>
          </a:p>
          <a:p>
            <a:r>
              <a:rPr lang="de-DE" baseline="0" dirty="0" smtClean="0"/>
              <a:t>As I </a:t>
            </a:r>
            <a:r>
              <a:rPr lang="de-DE" baseline="0" dirty="0" err="1" smtClean="0"/>
              <a:t>mentioned</a:t>
            </a:r>
            <a:r>
              <a:rPr lang="de-DE" baseline="0" dirty="0" smtClean="0"/>
              <a:t> </a:t>
            </a:r>
            <a:r>
              <a:rPr lang="de-DE" baseline="0" dirty="0" err="1" smtClean="0"/>
              <a:t>before</a:t>
            </a:r>
            <a:r>
              <a:rPr lang="de-DE" baseline="0" dirty="0" smtClean="0"/>
              <a:t> a </a:t>
            </a:r>
            <a:r>
              <a:rPr lang="de-DE" baseline="0" dirty="0" err="1" smtClean="0"/>
              <a:t>mooring</a:t>
            </a:r>
            <a:r>
              <a:rPr lang="de-DE" baseline="0" dirty="0" smtClean="0"/>
              <a:t> </a:t>
            </a:r>
            <a:r>
              <a:rPr lang="de-DE" baseline="0" dirty="0" err="1" smtClean="0"/>
              <a:t>array</a:t>
            </a:r>
            <a:r>
              <a:rPr lang="de-DE" baseline="0" dirty="0" smtClean="0"/>
              <a:t> was </a:t>
            </a:r>
            <a:r>
              <a:rPr lang="de-DE" baseline="0" dirty="0" err="1" smtClean="0"/>
              <a:t>additionally</a:t>
            </a:r>
            <a:r>
              <a:rPr lang="de-DE" baseline="0" dirty="0" smtClean="0"/>
              <a:t> </a:t>
            </a:r>
            <a:r>
              <a:rPr lang="de-DE" baseline="0" dirty="0" err="1" smtClean="0"/>
              <a:t>installed</a:t>
            </a:r>
            <a:r>
              <a:rPr lang="de-DE" baseline="0" dirty="0" smtClean="0"/>
              <a:t> </a:t>
            </a:r>
            <a:r>
              <a:rPr lang="de-DE" baseline="0" dirty="0" err="1" smtClean="0"/>
              <a:t>along</a:t>
            </a:r>
            <a:r>
              <a:rPr lang="de-DE" baseline="0" dirty="0" smtClean="0"/>
              <a:t> </a:t>
            </a:r>
            <a:r>
              <a:rPr lang="de-DE" baseline="0" dirty="0" err="1" smtClean="0"/>
              <a:t>the</a:t>
            </a:r>
            <a:r>
              <a:rPr lang="de-DE" baseline="0" dirty="0" smtClean="0"/>
              <a:t> 11°S </a:t>
            </a:r>
            <a:r>
              <a:rPr lang="de-DE" baseline="0" dirty="0" err="1" smtClean="0"/>
              <a:t>section</a:t>
            </a:r>
            <a:r>
              <a:rPr lang="de-DE" baseline="0" dirty="0" smtClean="0"/>
              <a:t>. The </a:t>
            </a:r>
            <a:r>
              <a:rPr lang="de-DE" baseline="0" dirty="0" err="1" smtClean="0"/>
              <a:t>observations</a:t>
            </a:r>
            <a:r>
              <a:rPr lang="de-DE" baseline="0" dirty="0" smtClean="0"/>
              <a:t> </a:t>
            </a:r>
            <a:r>
              <a:rPr lang="de-DE" baseline="0" dirty="0" err="1" smtClean="0"/>
              <a:t>of</a:t>
            </a:r>
            <a:r>
              <a:rPr lang="de-DE" baseline="0" dirty="0" smtClean="0"/>
              <a:t> </a:t>
            </a:r>
            <a:r>
              <a:rPr lang="de-DE" baseline="0" dirty="0" err="1" smtClean="0"/>
              <a:t>this</a:t>
            </a:r>
            <a:r>
              <a:rPr lang="de-DE" baseline="0" dirty="0" smtClean="0"/>
              <a:t> </a:t>
            </a:r>
            <a:r>
              <a:rPr lang="de-DE" baseline="0" dirty="0" err="1" smtClean="0"/>
              <a:t>array</a:t>
            </a:r>
            <a:r>
              <a:rPr lang="de-DE" baseline="0" dirty="0" smtClean="0"/>
              <a:t> </a:t>
            </a:r>
            <a:r>
              <a:rPr lang="de-DE" baseline="0" dirty="0" err="1" smtClean="0"/>
              <a:t>can</a:t>
            </a:r>
            <a:r>
              <a:rPr lang="de-DE" baseline="0" dirty="0" smtClean="0"/>
              <a:t> </a:t>
            </a:r>
            <a:r>
              <a:rPr lang="de-DE" baseline="0" dirty="0" err="1" smtClean="0"/>
              <a:t>be</a:t>
            </a:r>
            <a:r>
              <a:rPr lang="de-DE" baseline="0" dirty="0" smtClean="0"/>
              <a:t> </a:t>
            </a:r>
            <a:r>
              <a:rPr lang="de-DE" baseline="0" dirty="0" err="1" smtClean="0"/>
              <a:t>used</a:t>
            </a:r>
            <a:r>
              <a:rPr lang="de-DE" baseline="0" dirty="0" smtClean="0"/>
              <a:t> </a:t>
            </a:r>
            <a:r>
              <a:rPr lang="de-DE" baseline="0" dirty="0" err="1" smtClean="0"/>
              <a:t>to</a:t>
            </a:r>
            <a:r>
              <a:rPr lang="de-DE" baseline="0" dirty="0" smtClean="0"/>
              <a:t> </a:t>
            </a:r>
            <a:r>
              <a:rPr lang="de-DE" baseline="0" dirty="0" err="1" smtClean="0"/>
              <a:t>conctruct</a:t>
            </a:r>
            <a:r>
              <a:rPr lang="de-DE" baseline="0" dirty="0" smtClean="0"/>
              <a:t> </a:t>
            </a:r>
            <a:r>
              <a:rPr lang="de-DE" baseline="0" dirty="0" err="1" smtClean="0"/>
              <a:t>velocittz</a:t>
            </a:r>
            <a:r>
              <a:rPr lang="de-DE" baseline="0" dirty="0" smtClean="0"/>
              <a:t> </a:t>
            </a:r>
            <a:r>
              <a:rPr lang="de-DE" baseline="0" dirty="0" err="1" smtClean="0"/>
              <a:t>sections</a:t>
            </a:r>
            <a:r>
              <a:rPr lang="de-DE" baseline="0" dirty="0" smtClean="0"/>
              <a:t> </a:t>
            </a:r>
            <a:r>
              <a:rPr lang="de-DE" baseline="0" dirty="0" err="1" smtClean="0"/>
              <a:t>and</a:t>
            </a:r>
            <a:r>
              <a:rPr lang="de-DE" baseline="0" dirty="0" smtClean="0"/>
              <a:t> also </a:t>
            </a:r>
            <a:r>
              <a:rPr lang="de-DE" baseline="0" dirty="0" err="1" smtClean="0"/>
              <a:t>used</a:t>
            </a:r>
            <a:r>
              <a:rPr lang="de-DE" baseline="0" dirty="0" smtClean="0"/>
              <a:t> </a:t>
            </a:r>
            <a:r>
              <a:rPr lang="de-DE" baseline="0" dirty="0" err="1" smtClean="0"/>
              <a:t>for</a:t>
            </a:r>
            <a:r>
              <a:rPr lang="de-DE" baseline="0" dirty="0" smtClean="0"/>
              <a:t> </a:t>
            </a:r>
            <a:r>
              <a:rPr lang="de-DE" baseline="0" dirty="0" err="1" smtClean="0"/>
              <a:t>transport</a:t>
            </a:r>
            <a:r>
              <a:rPr lang="de-DE" baseline="0" dirty="0" smtClean="0"/>
              <a:t> </a:t>
            </a:r>
            <a:r>
              <a:rPr lang="de-DE" baseline="0" dirty="0" err="1" smtClean="0"/>
              <a:t>estimates</a:t>
            </a:r>
            <a:r>
              <a:rPr lang="de-DE" baseline="0" dirty="0" smtClean="0"/>
              <a:t>. The </a:t>
            </a:r>
            <a:r>
              <a:rPr lang="de-DE" baseline="0" dirty="0" err="1" smtClean="0"/>
              <a:t>results</a:t>
            </a:r>
            <a:r>
              <a:rPr lang="de-DE" baseline="0" dirty="0" smtClean="0"/>
              <a:t> </a:t>
            </a:r>
            <a:r>
              <a:rPr lang="de-DE" baseline="0" dirty="0" err="1" smtClean="0"/>
              <a:t>for</a:t>
            </a:r>
            <a:r>
              <a:rPr lang="de-DE" baseline="0" dirty="0" smtClean="0"/>
              <a:t> </a:t>
            </a:r>
            <a:r>
              <a:rPr lang="de-DE" baseline="0" dirty="0" err="1" smtClean="0"/>
              <a:t>the</a:t>
            </a:r>
            <a:r>
              <a:rPr lang="de-DE" baseline="0" dirty="0" smtClean="0"/>
              <a:t> </a:t>
            </a:r>
            <a:r>
              <a:rPr lang="de-DE" baseline="0" dirty="0" err="1" smtClean="0"/>
              <a:t>average</a:t>
            </a:r>
            <a:r>
              <a:rPr lang="de-DE" baseline="0" dirty="0" smtClean="0"/>
              <a:t> </a:t>
            </a:r>
            <a:r>
              <a:rPr lang="de-DE" baseline="0" dirty="0" err="1" smtClean="0"/>
              <a:t>transport</a:t>
            </a:r>
            <a:r>
              <a:rPr lang="de-DE" baseline="0" dirty="0" smtClean="0"/>
              <a:t> </a:t>
            </a:r>
            <a:r>
              <a:rPr lang="de-DE" baseline="0" dirty="0" err="1" smtClean="0"/>
              <a:t>between</a:t>
            </a:r>
            <a:r>
              <a:rPr lang="de-DE" baseline="0" dirty="0" smtClean="0"/>
              <a:t> 2000 </a:t>
            </a:r>
            <a:r>
              <a:rPr lang="de-DE" baseline="0" dirty="0" err="1" smtClean="0"/>
              <a:t>and</a:t>
            </a:r>
            <a:r>
              <a:rPr lang="de-DE" baseline="0" dirty="0" smtClean="0"/>
              <a:t> 2004 </a:t>
            </a:r>
            <a:r>
              <a:rPr lang="de-DE" baseline="0" dirty="0" err="1" smtClean="0"/>
              <a:t>were</a:t>
            </a:r>
            <a:r>
              <a:rPr lang="de-DE" baseline="0" dirty="0" smtClean="0"/>
              <a:t> ...., </a:t>
            </a:r>
            <a:r>
              <a:rPr lang="de-DE" baseline="0" dirty="0" err="1" smtClean="0"/>
              <a:t>which</a:t>
            </a:r>
            <a:r>
              <a:rPr lang="de-DE" baseline="0" dirty="0" smtClean="0"/>
              <a:t> </a:t>
            </a:r>
            <a:r>
              <a:rPr lang="de-DE" baseline="0" dirty="0" err="1" smtClean="0"/>
              <a:t>fits</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shipboard</a:t>
            </a:r>
            <a:r>
              <a:rPr lang="de-DE" baseline="0" dirty="0" smtClean="0"/>
              <a:t> </a:t>
            </a:r>
            <a:r>
              <a:rPr lang="de-DE" baseline="0" dirty="0" err="1" smtClean="0"/>
              <a:t>estimate</a:t>
            </a:r>
            <a:r>
              <a:rPr lang="de-DE" baseline="0" dirty="0" smtClean="0"/>
              <a:t> </a:t>
            </a:r>
            <a:r>
              <a:rPr lang="de-DE" baseline="0" dirty="0" err="1" smtClean="0"/>
              <a:t>for</a:t>
            </a:r>
            <a:r>
              <a:rPr lang="de-DE" baseline="0" dirty="0" smtClean="0"/>
              <a:t> </a:t>
            </a:r>
            <a:r>
              <a:rPr lang="de-DE" baseline="0" dirty="0" err="1" smtClean="0"/>
              <a:t>the</a:t>
            </a:r>
            <a:r>
              <a:rPr lang="de-DE" baseline="0" dirty="0" smtClean="0"/>
              <a:t> NBUC, but </a:t>
            </a:r>
            <a:r>
              <a:rPr lang="de-DE" baseline="0" dirty="0" err="1" smtClean="0"/>
              <a:t>is</a:t>
            </a:r>
            <a:r>
              <a:rPr lang="de-DE" baseline="0" dirty="0" smtClean="0"/>
              <a:t> </a:t>
            </a:r>
            <a:r>
              <a:rPr lang="de-DE" baseline="0" dirty="0" err="1" smtClean="0"/>
              <a:t>significantly</a:t>
            </a:r>
            <a:r>
              <a:rPr lang="de-DE" baseline="0" dirty="0" smtClean="0"/>
              <a:t> </a:t>
            </a:r>
            <a:r>
              <a:rPr lang="de-DE" baseline="0" dirty="0" err="1" smtClean="0"/>
              <a:t>lower</a:t>
            </a:r>
            <a:r>
              <a:rPr lang="de-DE" baseline="0" dirty="0" smtClean="0"/>
              <a:t> on </a:t>
            </a:r>
            <a:r>
              <a:rPr lang="de-DE" baseline="0" dirty="0" err="1" smtClean="0"/>
              <a:t>average</a:t>
            </a:r>
            <a:r>
              <a:rPr lang="de-DE" baseline="0" dirty="0" smtClean="0"/>
              <a:t> </a:t>
            </a:r>
            <a:r>
              <a:rPr lang="de-DE" baseline="0" dirty="0" err="1" smtClean="0"/>
              <a:t>for</a:t>
            </a:r>
            <a:r>
              <a:rPr lang="de-DE" baseline="0" dirty="0" smtClean="0"/>
              <a:t> </a:t>
            </a:r>
            <a:r>
              <a:rPr lang="de-DE" baseline="0" dirty="0" err="1" smtClean="0"/>
              <a:t>the</a:t>
            </a:r>
            <a:r>
              <a:rPr lang="de-DE" baseline="0" dirty="0" smtClean="0"/>
              <a:t> DWBC. In </a:t>
            </a:r>
            <a:r>
              <a:rPr lang="de-DE" baseline="0" dirty="0" err="1" smtClean="0"/>
              <a:t>order</a:t>
            </a:r>
            <a:r>
              <a:rPr lang="de-DE" baseline="0" dirty="0" smtClean="0"/>
              <a:t> </a:t>
            </a:r>
            <a:r>
              <a:rPr lang="de-DE" baseline="0" dirty="0" err="1" smtClean="0"/>
              <a:t>to</a:t>
            </a:r>
            <a:r>
              <a:rPr lang="de-DE" baseline="0" dirty="0" smtClean="0"/>
              <a:t> </a:t>
            </a:r>
            <a:r>
              <a:rPr lang="de-DE" baseline="0" dirty="0" err="1" smtClean="0"/>
              <a:t>investigate</a:t>
            </a:r>
            <a:r>
              <a:rPr lang="de-DE" baseline="0" dirty="0" smtClean="0"/>
              <a:t> </a:t>
            </a:r>
            <a:r>
              <a:rPr lang="de-DE" baseline="0" dirty="0" err="1" smtClean="0"/>
              <a:t>this</a:t>
            </a:r>
            <a:r>
              <a:rPr lang="de-DE" baseline="0" dirty="0" smtClean="0"/>
              <a:t> </a:t>
            </a:r>
            <a:r>
              <a:rPr lang="de-DE" baseline="0" dirty="0" err="1" smtClean="0"/>
              <a:t>descrepancy</a:t>
            </a:r>
            <a:r>
              <a:rPr lang="de-DE" baseline="0" dirty="0" smtClean="0"/>
              <a:t> in </a:t>
            </a:r>
            <a:r>
              <a:rPr lang="de-DE" baseline="0" dirty="0" err="1" smtClean="0"/>
              <a:t>more</a:t>
            </a:r>
            <a:r>
              <a:rPr lang="de-DE" baseline="0" dirty="0" smtClean="0"/>
              <a:t> </a:t>
            </a:r>
            <a:r>
              <a:rPr lang="de-DE" baseline="0" dirty="0" err="1" smtClean="0"/>
              <a:t>detail</a:t>
            </a:r>
            <a:r>
              <a:rPr lang="de-DE" baseline="0" dirty="0" smtClean="0"/>
              <a:t>, </a:t>
            </a:r>
            <a:r>
              <a:rPr lang="de-DE" baseline="0" dirty="0" err="1" smtClean="0"/>
              <a:t>you</a:t>
            </a:r>
            <a:r>
              <a:rPr lang="de-DE" baseline="0" dirty="0" smtClean="0"/>
              <a:t> </a:t>
            </a:r>
            <a:r>
              <a:rPr lang="de-DE" baseline="0" dirty="0" err="1" smtClean="0"/>
              <a:t>can</a:t>
            </a:r>
            <a:r>
              <a:rPr lang="de-DE" baseline="0" dirty="0" smtClean="0"/>
              <a:t> </a:t>
            </a:r>
            <a:r>
              <a:rPr lang="de-DE" baseline="0" dirty="0" err="1" smtClean="0"/>
              <a:t>analyze</a:t>
            </a:r>
            <a:r>
              <a:rPr lang="de-DE" baseline="0" dirty="0" smtClean="0"/>
              <a:t> </a:t>
            </a:r>
            <a:r>
              <a:rPr lang="de-DE" baseline="0" dirty="0" err="1" smtClean="0"/>
              <a:t>the</a:t>
            </a:r>
            <a:r>
              <a:rPr lang="de-DE" baseline="0" dirty="0" smtClean="0"/>
              <a:t> </a:t>
            </a:r>
            <a:r>
              <a:rPr lang="de-DE" baseline="0" dirty="0" err="1" smtClean="0"/>
              <a:t>transport</a:t>
            </a:r>
            <a:r>
              <a:rPr lang="de-DE" baseline="0" dirty="0" smtClean="0"/>
              <a:t> </a:t>
            </a:r>
            <a:r>
              <a:rPr lang="de-DE" baseline="0" dirty="0" err="1" smtClean="0"/>
              <a:t>timeseries</a:t>
            </a:r>
            <a:r>
              <a:rPr lang="de-DE" baseline="0" dirty="0" smtClean="0"/>
              <a:t> in </a:t>
            </a:r>
            <a:r>
              <a:rPr lang="de-DE" baseline="0" dirty="0" err="1" smtClean="0"/>
              <a:t>more</a:t>
            </a:r>
            <a:r>
              <a:rPr lang="de-DE" baseline="0" dirty="0" smtClean="0"/>
              <a:t> </a:t>
            </a:r>
            <a:r>
              <a:rPr lang="de-DE" baseline="0" dirty="0" err="1" smtClean="0"/>
              <a:t>detail</a:t>
            </a:r>
            <a:r>
              <a:rPr lang="de-DE" baseline="0" dirty="0" smtClean="0"/>
              <a:t>:</a:t>
            </a:r>
          </a:p>
        </p:txBody>
      </p:sp>
      <p:sp>
        <p:nvSpPr>
          <p:cNvPr id="4" name="Foliennummernplatzhalter 3"/>
          <p:cNvSpPr>
            <a:spLocks noGrp="1"/>
          </p:cNvSpPr>
          <p:nvPr>
            <p:ph type="sldNum" sz="quarter" idx="10"/>
          </p:nvPr>
        </p:nvSpPr>
        <p:spPr/>
        <p:txBody>
          <a:bodyPr/>
          <a:lstStyle/>
          <a:p>
            <a:fld id="{9A8CF5FF-D2A5-4778-B2EE-4E87831553D3}" type="slidenum">
              <a:rPr lang="de-DE" smtClean="0"/>
              <a:t>6</a:t>
            </a:fld>
            <a:endParaRPr lang="de-DE"/>
          </a:p>
        </p:txBody>
      </p:sp>
    </p:spTree>
    <p:extLst>
      <p:ext uri="{BB962C8B-B14F-4D97-AF65-F5344CB8AC3E}">
        <p14:creationId xmlns:p14="http://schemas.microsoft.com/office/powerpoint/2010/main" val="3127487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dirty="0" err="1" smtClean="0"/>
              <a:t>Looking</a:t>
            </a:r>
            <a:r>
              <a:rPr lang="de-DE" baseline="0" dirty="0" smtClean="0"/>
              <a:t> </a:t>
            </a:r>
            <a:r>
              <a:rPr lang="de-DE" baseline="0" dirty="0" err="1" smtClean="0"/>
              <a:t>at</a:t>
            </a:r>
            <a:r>
              <a:rPr lang="de-DE" baseline="0" dirty="0" smtClean="0"/>
              <a:t> </a:t>
            </a:r>
            <a:r>
              <a:rPr lang="de-DE" baseline="0" dirty="0" err="1" smtClean="0"/>
              <a:t>the</a:t>
            </a:r>
            <a:r>
              <a:rPr lang="de-DE" baseline="0" dirty="0" smtClean="0"/>
              <a:t> </a:t>
            </a:r>
            <a:r>
              <a:rPr lang="de-DE" baseline="0" dirty="0" err="1" smtClean="0"/>
              <a:t>transport</a:t>
            </a:r>
            <a:r>
              <a:rPr lang="de-DE" baseline="0" dirty="0" smtClean="0"/>
              <a:t> time </a:t>
            </a:r>
            <a:r>
              <a:rPr lang="de-DE" baseline="0" dirty="0" err="1" smtClean="0"/>
              <a:t>series</a:t>
            </a:r>
            <a:r>
              <a:rPr lang="de-DE" baseline="0" dirty="0" smtClean="0"/>
              <a:t> </a:t>
            </a:r>
            <a:r>
              <a:rPr lang="de-DE" baseline="0" dirty="0" err="1" smtClean="0"/>
              <a:t>for</a:t>
            </a:r>
            <a:r>
              <a:rPr lang="de-DE" baseline="0" dirty="0" smtClean="0"/>
              <a:t> </a:t>
            </a:r>
            <a:r>
              <a:rPr lang="de-DE" baseline="0" dirty="0" err="1" smtClean="0"/>
              <a:t>the</a:t>
            </a:r>
            <a:r>
              <a:rPr lang="de-DE" baseline="0" dirty="0" smtClean="0"/>
              <a:t> warm </a:t>
            </a:r>
            <a:r>
              <a:rPr lang="de-DE" baseline="0" dirty="0" err="1" smtClean="0"/>
              <a:t>and</a:t>
            </a:r>
            <a:r>
              <a:rPr lang="de-DE" baseline="0" dirty="0" smtClean="0"/>
              <a:t> </a:t>
            </a:r>
            <a:r>
              <a:rPr lang="de-DE" baseline="0" dirty="0" err="1" smtClean="0"/>
              <a:t>cold</a:t>
            </a:r>
            <a:r>
              <a:rPr lang="de-DE" baseline="0" dirty="0" smtClean="0"/>
              <a:t> </a:t>
            </a:r>
            <a:r>
              <a:rPr lang="de-DE" baseline="0" dirty="0" err="1" smtClean="0"/>
              <a:t>water</a:t>
            </a:r>
            <a:r>
              <a:rPr lang="de-DE" baseline="0" dirty="0" smtClean="0"/>
              <a:t> route </a:t>
            </a:r>
            <a:r>
              <a:rPr lang="de-DE" baseline="0" dirty="0" err="1" smtClean="0"/>
              <a:t>shows</a:t>
            </a:r>
            <a:r>
              <a:rPr lang="de-DE" baseline="0" dirty="0" smtClean="0"/>
              <a:t> strong </a:t>
            </a:r>
            <a:r>
              <a:rPr lang="de-DE" baseline="0" dirty="0" err="1" smtClean="0"/>
              <a:t>variability</a:t>
            </a:r>
            <a:r>
              <a:rPr lang="de-DE" baseline="0" dirty="0" smtClean="0"/>
              <a:t> in </a:t>
            </a:r>
            <a:r>
              <a:rPr lang="de-DE" baseline="0" dirty="0" err="1" smtClean="0"/>
              <a:t>both</a:t>
            </a:r>
            <a:r>
              <a:rPr lang="de-DE" baseline="0" dirty="0" smtClean="0"/>
              <a:t> </a:t>
            </a:r>
            <a:r>
              <a:rPr lang="de-DE" baseline="0" dirty="0" err="1" smtClean="0"/>
              <a:t>layers</a:t>
            </a:r>
            <a:r>
              <a:rPr lang="de-DE" baseline="0" dirty="0" smtClean="0"/>
              <a:t>. </a:t>
            </a:r>
            <a:r>
              <a:rPr lang="de-DE" dirty="0" smtClean="0"/>
              <a:t>The NBUC </a:t>
            </a:r>
            <a:r>
              <a:rPr lang="de-DE" dirty="0" err="1" smtClean="0"/>
              <a:t>transport</a:t>
            </a:r>
            <a:r>
              <a:rPr lang="de-DE" baseline="0" dirty="0" smtClean="0"/>
              <a:t> </a:t>
            </a:r>
            <a:r>
              <a:rPr lang="de-DE" baseline="0" dirty="0" err="1" smtClean="0"/>
              <a:t>ranges</a:t>
            </a:r>
            <a:r>
              <a:rPr lang="de-DE" baseline="0" dirty="0" smtClean="0"/>
              <a:t> </a:t>
            </a:r>
            <a:r>
              <a:rPr lang="de-DE" baseline="0" dirty="0" err="1" smtClean="0"/>
              <a:t>between</a:t>
            </a:r>
            <a:r>
              <a:rPr lang="de-DE" baseline="0" dirty="0" smtClean="0"/>
              <a:t> 10 </a:t>
            </a:r>
            <a:r>
              <a:rPr lang="de-DE" baseline="0" dirty="0" err="1" smtClean="0"/>
              <a:t>and</a:t>
            </a:r>
            <a:r>
              <a:rPr lang="de-DE" baseline="0" dirty="0" smtClean="0"/>
              <a:t> 40 </a:t>
            </a:r>
            <a:r>
              <a:rPr lang="de-DE" baseline="0" dirty="0" err="1" smtClean="0"/>
              <a:t>Sv</a:t>
            </a:r>
            <a:r>
              <a:rPr lang="de-DE" baseline="0" dirty="0" smtClean="0"/>
              <a:t>. </a:t>
            </a:r>
            <a:r>
              <a:rPr lang="de-DE" baseline="0" dirty="0" err="1" smtClean="0"/>
              <a:t>However</a:t>
            </a:r>
            <a:r>
              <a:rPr lang="de-DE" baseline="0" dirty="0" smtClean="0"/>
              <a:t>, </a:t>
            </a:r>
            <a:r>
              <a:rPr lang="de-DE" baseline="0" dirty="0" err="1" smtClean="0"/>
              <a:t>the</a:t>
            </a:r>
            <a:r>
              <a:rPr lang="de-DE" baseline="0" dirty="0" smtClean="0"/>
              <a:t> </a:t>
            </a:r>
            <a:r>
              <a:rPr lang="de-DE" baseline="0" dirty="0" err="1" smtClean="0"/>
              <a:t>average</a:t>
            </a:r>
            <a:r>
              <a:rPr lang="de-DE" baseline="0" dirty="0" smtClean="0"/>
              <a:t> </a:t>
            </a:r>
            <a:r>
              <a:rPr lang="de-DE" baseline="0" dirty="0" err="1" smtClean="0"/>
              <a:t>transport</a:t>
            </a:r>
            <a:r>
              <a:rPr lang="de-DE" baseline="0" dirty="0" smtClean="0"/>
              <a:t> </a:t>
            </a:r>
            <a:r>
              <a:rPr lang="de-DE" baseline="0" dirty="0" err="1" smtClean="0"/>
              <a:t>is</a:t>
            </a:r>
            <a:r>
              <a:rPr lang="de-DE" baseline="0" dirty="0" smtClean="0"/>
              <a:t> </a:t>
            </a:r>
            <a:r>
              <a:rPr lang="de-DE" baseline="0" dirty="0" err="1" smtClean="0"/>
              <a:t>similar</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one</a:t>
            </a:r>
            <a:r>
              <a:rPr lang="de-DE" baseline="0" dirty="0" smtClean="0"/>
              <a:t> </a:t>
            </a:r>
            <a:r>
              <a:rPr lang="de-DE" baseline="0" dirty="0" err="1" smtClean="0"/>
              <a:t>estimated</a:t>
            </a:r>
            <a:r>
              <a:rPr lang="de-DE" baseline="0" dirty="0" smtClean="0"/>
              <a:t> </a:t>
            </a:r>
            <a:r>
              <a:rPr lang="de-DE" baseline="0" dirty="0" err="1" smtClean="0"/>
              <a:t>from</a:t>
            </a:r>
            <a:r>
              <a:rPr lang="de-DE" baseline="0" dirty="0" smtClean="0"/>
              <a:t> </a:t>
            </a:r>
            <a:r>
              <a:rPr lang="de-DE" baseline="0" dirty="0" err="1" smtClean="0"/>
              <a:t>the</a:t>
            </a:r>
            <a:r>
              <a:rPr lang="de-DE" baseline="0" dirty="0" smtClean="0"/>
              <a:t> </a:t>
            </a:r>
            <a:r>
              <a:rPr lang="de-DE" baseline="0" dirty="0" err="1" smtClean="0"/>
              <a:t>ship</a:t>
            </a:r>
            <a:r>
              <a:rPr lang="de-DE" baseline="0" dirty="0" smtClean="0"/>
              <a:t> </a:t>
            </a:r>
            <a:r>
              <a:rPr lang="de-DE" baseline="0" dirty="0" err="1" smtClean="0"/>
              <a:t>sections</a:t>
            </a:r>
            <a:r>
              <a:rPr lang="de-DE" baseline="0" dirty="0" smtClean="0"/>
              <a:t>, </a:t>
            </a:r>
            <a:r>
              <a:rPr lang="de-DE" baseline="0" dirty="0" err="1" smtClean="0"/>
              <a:t>seasonal</a:t>
            </a:r>
            <a:r>
              <a:rPr lang="de-DE" baseline="0" dirty="0" smtClean="0"/>
              <a:t> </a:t>
            </a:r>
            <a:r>
              <a:rPr lang="de-DE" baseline="0" dirty="0" err="1" smtClean="0"/>
              <a:t>variations</a:t>
            </a:r>
            <a:r>
              <a:rPr lang="de-DE" baseline="0" dirty="0" smtClean="0"/>
              <a:t> </a:t>
            </a:r>
            <a:r>
              <a:rPr lang="de-DE" baseline="0" dirty="0" err="1" smtClean="0"/>
              <a:t>were</a:t>
            </a:r>
            <a:r>
              <a:rPr lang="de-DE" baseline="0" dirty="0" smtClean="0"/>
              <a:t> </a:t>
            </a:r>
            <a:r>
              <a:rPr lang="de-DE" baseline="0" dirty="0" err="1" smtClean="0"/>
              <a:t>estimated</a:t>
            </a:r>
            <a:r>
              <a:rPr lang="de-DE" baseline="0" dirty="0" smtClean="0"/>
              <a:t> </a:t>
            </a:r>
            <a:r>
              <a:rPr lang="de-DE" baseline="0" dirty="0" err="1" smtClean="0"/>
              <a:t>small</a:t>
            </a:r>
            <a:r>
              <a:rPr lang="de-DE" baseline="0" dirty="0" smtClean="0"/>
              <a:t> </a:t>
            </a:r>
            <a:r>
              <a:rPr lang="de-DE" baseline="0" dirty="0" err="1" smtClean="0"/>
              <a:t>as</a:t>
            </a:r>
            <a:r>
              <a:rPr lang="de-DE" baseline="0" dirty="0" smtClean="0"/>
              <a:t> </a:t>
            </a:r>
            <a:r>
              <a:rPr lang="de-DE" baseline="0" dirty="0" err="1" smtClean="0"/>
              <a:t>well</a:t>
            </a:r>
            <a:r>
              <a:rPr lang="de-DE" baseline="0" dirty="0" smtClean="0"/>
              <a:t> </a:t>
            </a:r>
            <a:r>
              <a:rPr lang="de-DE" baseline="0" dirty="0" err="1" smtClean="0"/>
              <a:t>as</a:t>
            </a:r>
            <a:r>
              <a:rPr lang="de-DE" baseline="0" dirty="0" smtClean="0"/>
              <a:t> </a:t>
            </a:r>
            <a:r>
              <a:rPr lang="de-DE" baseline="0" dirty="0" err="1" smtClean="0"/>
              <a:t>the</a:t>
            </a:r>
            <a:r>
              <a:rPr lang="de-DE" baseline="0" dirty="0" smtClean="0"/>
              <a:t>, </a:t>
            </a:r>
            <a:r>
              <a:rPr lang="de-DE" baseline="0" dirty="0" err="1" smtClean="0"/>
              <a:t>inter</a:t>
            </a:r>
            <a:r>
              <a:rPr lang="de-DE" baseline="0" dirty="0" smtClean="0"/>
              <a:t> </a:t>
            </a:r>
            <a:r>
              <a:rPr lang="de-DE" baseline="0" dirty="0" err="1" smtClean="0"/>
              <a:t>annual</a:t>
            </a:r>
            <a:r>
              <a:rPr lang="de-DE" baseline="0" dirty="0" smtClean="0"/>
              <a:t> </a:t>
            </a:r>
            <a:r>
              <a:rPr lang="de-DE" baseline="0" dirty="0" err="1" smtClean="0"/>
              <a:t>variations</a:t>
            </a:r>
            <a:r>
              <a:rPr lang="de-DE" baseline="0" dirty="0" smtClean="0"/>
              <a:t>. </a:t>
            </a:r>
            <a:r>
              <a:rPr lang="de-DE" baseline="0" dirty="0" err="1" smtClean="0"/>
              <a:t>However</a:t>
            </a:r>
            <a:r>
              <a:rPr lang="de-DE" baseline="0" dirty="0" smtClean="0"/>
              <a:t>, </a:t>
            </a:r>
            <a:r>
              <a:rPr lang="de-DE" baseline="0" dirty="0" err="1" smtClean="0"/>
              <a:t>inter</a:t>
            </a:r>
            <a:r>
              <a:rPr lang="de-DE" baseline="0" dirty="0" smtClean="0"/>
              <a:t> </a:t>
            </a:r>
            <a:r>
              <a:rPr lang="de-DE" baseline="0" dirty="0" err="1" smtClean="0"/>
              <a:t>annual</a:t>
            </a:r>
            <a:r>
              <a:rPr lang="de-DE" baseline="0" dirty="0" smtClean="0"/>
              <a:t> </a:t>
            </a:r>
            <a:r>
              <a:rPr lang="de-DE" baseline="0" dirty="0" err="1" smtClean="0"/>
              <a:t>variations</a:t>
            </a:r>
            <a:r>
              <a:rPr lang="de-DE" baseline="0" dirty="0" smtClean="0"/>
              <a:t> </a:t>
            </a:r>
            <a:r>
              <a:rPr lang="de-DE" baseline="0" dirty="0" err="1" smtClean="0"/>
              <a:t>could</a:t>
            </a:r>
            <a:r>
              <a:rPr lang="de-DE" baseline="0" dirty="0" smtClean="0"/>
              <a:t> </a:t>
            </a:r>
            <a:r>
              <a:rPr lang="de-DE" baseline="0" dirty="0" err="1" smtClean="0"/>
              <a:t>only</a:t>
            </a:r>
            <a:r>
              <a:rPr lang="de-DE" baseline="0" dirty="0" smtClean="0"/>
              <a:t> </a:t>
            </a:r>
            <a:r>
              <a:rPr lang="de-DE" baseline="0" dirty="0" err="1" smtClean="0"/>
              <a:t>be</a:t>
            </a:r>
            <a:r>
              <a:rPr lang="de-DE" baseline="0" dirty="0" smtClean="0"/>
              <a:t> </a:t>
            </a:r>
            <a:r>
              <a:rPr lang="de-DE" baseline="0" dirty="0" err="1" smtClean="0"/>
              <a:t>assessed</a:t>
            </a:r>
            <a:r>
              <a:rPr lang="de-DE" baseline="0" dirty="0" smtClean="0"/>
              <a:t> </a:t>
            </a:r>
            <a:r>
              <a:rPr lang="de-DE" baseline="0" dirty="0" err="1" smtClean="0"/>
              <a:t>for</a:t>
            </a:r>
            <a:r>
              <a:rPr lang="de-DE" baseline="0" dirty="0" smtClean="0"/>
              <a:t> </a:t>
            </a:r>
            <a:r>
              <a:rPr lang="de-DE" baseline="0" dirty="0" err="1" smtClean="0"/>
              <a:t>this</a:t>
            </a:r>
            <a:r>
              <a:rPr lang="de-DE" baseline="0" dirty="0" smtClean="0"/>
              <a:t> </a:t>
            </a:r>
            <a:r>
              <a:rPr lang="de-DE" baseline="0" dirty="0" err="1" smtClean="0"/>
              <a:t>rather</a:t>
            </a:r>
            <a:r>
              <a:rPr lang="de-DE" baseline="0" dirty="0" smtClean="0"/>
              <a:t> </a:t>
            </a:r>
            <a:r>
              <a:rPr lang="de-DE" baseline="0" dirty="0" err="1" smtClean="0"/>
              <a:t>short</a:t>
            </a:r>
            <a:r>
              <a:rPr lang="de-DE" baseline="0" dirty="0" smtClean="0"/>
              <a:t> time </a:t>
            </a:r>
            <a:r>
              <a:rPr lang="de-DE" baseline="0" dirty="0" err="1" smtClean="0"/>
              <a:t>series</a:t>
            </a:r>
            <a:r>
              <a:rPr lang="de-DE" baseline="0" dirty="0" smtClean="0"/>
              <a:t> </a:t>
            </a:r>
            <a:r>
              <a:rPr lang="de-DE" baseline="0" dirty="0" err="1" smtClean="0"/>
              <a:t>of</a:t>
            </a:r>
            <a:r>
              <a:rPr lang="de-DE" baseline="0" dirty="0" smtClean="0"/>
              <a:t> 4 </a:t>
            </a:r>
            <a:r>
              <a:rPr lang="de-DE" baseline="0" dirty="0" err="1" smtClean="0"/>
              <a:t>years</a:t>
            </a:r>
            <a:r>
              <a:rPr lang="de-DE" baseline="0" dirty="0" smtClean="0"/>
              <a:t>.</a:t>
            </a:r>
            <a:endParaRPr lang="de-DE"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de-DE" dirty="0" smtClean="0"/>
              <a:t>In </a:t>
            </a:r>
            <a:r>
              <a:rPr lang="de-DE" dirty="0" err="1" smtClean="0"/>
              <a:t>the</a:t>
            </a:r>
            <a:r>
              <a:rPr lang="de-DE" dirty="0" smtClean="0"/>
              <a:t> </a:t>
            </a:r>
            <a:r>
              <a:rPr lang="de-DE" dirty="0" err="1" smtClean="0"/>
              <a:t>deeper</a:t>
            </a:r>
            <a:r>
              <a:rPr lang="de-DE" dirty="0" smtClean="0"/>
              <a:t> </a:t>
            </a:r>
            <a:r>
              <a:rPr lang="de-DE" dirty="0" err="1" smtClean="0"/>
              <a:t>layer</a:t>
            </a:r>
            <a:r>
              <a:rPr lang="de-DE" dirty="0" smtClean="0"/>
              <a:t>, </a:t>
            </a:r>
            <a:r>
              <a:rPr lang="de-DE" dirty="0" err="1" smtClean="0"/>
              <a:t>the</a:t>
            </a:r>
            <a:r>
              <a:rPr lang="de-DE" dirty="0" smtClean="0"/>
              <a:t> </a:t>
            </a:r>
            <a:r>
              <a:rPr lang="de-DE" dirty="0" err="1" smtClean="0"/>
              <a:t>transport</a:t>
            </a:r>
            <a:r>
              <a:rPr lang="de-DE" dirty="0" smtClean="0"/>
              <a:t> </a:t>
            </a:r>
            <a:r>
              <a:rPr lang="de-DE" dirty="0" err="1" smtClean="0"/>
              <a:t>variability</a:t>
            </a:r>
            <a:r>
              <a:rPr lang="de-DE" baseline="0" dirty="0" smtClean="0"/>
              <a:t> </a:t>
            </a:r>
            <a:r>
              <a:rPr lang="de-DE" baseline="0" dirty="0" err="1" smtClean="0"/>
              <a:t>is</a:t>
            </a:r>
            <a:r>
              <a:rPr lang="de-DE" baseline="0" dirty="0" smtClean="0"/>
              <a:t> </a:t>
            </a:r>
            <a:r>
              <a:rPr lang="de-DE" baseline="0" dirty="0" err="1" smtClean="0"/>
              <a:t>even</a:t>
            </a:r>
            <a:r>
              <a:rPr lang="de-DE" baseline="0" dirty="0" smtClean="0"/>
              <a:t> larger ranging </a:t>
            </a:r>
            <a:r>
              <a:rPr lang="de-DE" baseline="0" dirty="0" err="1" smtClean="0"/>
              <a:t>from</a:t>
            </a:r>
            <a:r>
              <a:rPr lang="de-DE" baseline="0" dirty="0" smtClean="0"/>
              <a:t> 60 </a:t>
            </a:r>
            <a:r>
              <a:rPr lang="de-DE" baseline="0" dirty="0" err="1" smtClean="0"/>
              <a:t>southward</a:t>
            </a:r>
            <a:r>
              <a:rPr lang="de-DE" baseline="0" dirty="0" smtClean="0"/>
              <a:t> </a:t>
            </a:r>
            <a:r>
              <a:rPr lang="de-DE" baseline="0" dirty="0" err="1" smtClean="0"/>
              <a:t>to</a:t>
            </a:r>
            <a:r>
              <a:rPr lang="de-DE" baseline="0" dirty="0" smtClean="0"/>
              <a:t> 20 </a:t>
            </a:r>
            <a:r>
              <a:rPr lang="de-DE" baseline="0" dirty="0" err="1" smtClean="0"/>
              <a:t>northward</a:t>
            </a:r>
            <a:r>
              <a:rPr lang="de-DE" baseline="0" dirty="0" smtClean="0"/>
              <a:t>. Further </a:t>
            </a:r>
            <a:r>
              <a:rPr lang="de-DE" baseline="0" dirty="0" err="1" smtClean="0"/>
              <a:t>analysis</a:t>
            </a:r>
            <a:r>
              <a:rPr lang="de-DE" baseline="0" dirty="0" smtClean="0"/>
              <a:t> </a:t>
            </a:r>
            <a:r>
              <a:rPr lang="de-DE" baseline="0" dirty="0" err="1" smtClean="0"/>
              <a:t>of</a:t>
            </a:r>
            <a:r>
              <a:rPr lang="de-DE" baseline="0" dirty="0" smtClean="0"/>
              <a:t> </a:t>
            </a:r>
            <a:r>
              <a:rPr lang="de-DE" baseline="0" dirty="0" err="1" smtClean="0"/>
              <a:t>velocity</a:t>
            </a:r>
            <a:r>
              <a:rPr lang="de-DE" baseline="0" dirty="0" smtClean="0"/>
              <a:t> </a:t>
            </a:r>
            <a:r>
              <a:rPr lang="de-DE" baseline="0" dirty="0" err="1" smtClean="0"/>
              <a:t>and</a:t>
            </a:r>
            <a:r>
              <a:rPr lang="de-DE" baseline="0" dirty="0" smtClean="0"/>
              <a:t> </a:t>
            </a:r>
            <a:r>
              <a:rPr lang="de-DE" baseline="0" dirty="0" err="1" smtClean="0"/>
              <a:t>transport</a:t>
            </a:r>
            <a:r>
              <a:rPr lang="de-DE" baseline="0" dirty="0" smtClean="0"/>
              <a:t> </a:t>
            </a:r>
            <a:r>
              <a:rPr lang="de-DE" baseline="0" dirty="0" err="1" smtClean="0"/>
              <a:t>timeseries</a:t>
            </a:r>
            <a:r>
              <a:rPr lang="de-DE" baseline="0" dirty="0" smtClean="0"/>
              <a:t> </a:t>
            </a:r>
            <a:r>
              <a:rPr lang="de-DE" baseline="0" dirty="0" err="1" smtClean="0"/>
              <a:t>within</a:t>
            </a:r>
            <a:r>
              <a:rPr lang="de-DE" baseline="0" dirty="0" smtClean="0"/>
              <a:t> </a:t>
            </a:r>
            <a:r>
              <a:rPr lang="de-DE" baseline="0" dirty="0" err="1" smtClean="0"/>
              <a:t>the</a:t>
            </a:r>
            <a:r>
              <a:rPr lang="de-DE" baseline="0" dirty="0" smtClean="0"/>
              <a:t> NADW </a:t>
            </a:r>
            <a:r>
              <a:rPr lang="de-DE" baseline="0" dirty="0" err="1" smtClean="0"/>
              <a:t>layer</a:t>
            </a:r>
            <a:r>
              <a:rPr lang="de-DE" baseline="0" dirty="0" smtClean="0"/>
              <a:t> </a:t>
            </a:r>
            <a:r>
              <a:rPr lang="de-DE" baseline="0" dirty="0" err="1" smtClean="0"/>
              <a:t>revealed</a:t>
            </a:r>
            <a:r>
              <a:rPr lang="de-DE" baseline="0" dirty="0" smtClean="0"/>
              <a:t> a </a:t>
            </a:r>
            <a:r>
              <a:rPr lang="de-DE" baseline="0" dirty="0" err="1" smtClean="0"/>
              <a:t>spectral</a:t>
            </a:r>
            <a:r>
              <a:rPr lang="de-DE" baseline="0" dirty="0" smtClean="0"/>
              <a:t> </a:t>
            </a:r>
            <a:r>
              <a:rPr lang="de-DE" baseline="0" dirty="0" err="1" smtClean="0"/>
              <a:t>peak</a:t>
            </a:r>
            <a:r>
              <a:rPr lang="de-DE" baseline="0" dirty="0" smtClean="0"/>
              <a:t> </a:t>
            </a:r>
            <a:r>
              <a:rPr lang="de-DE" baseline="0" dirty="0" err="1" smtClean="0"/>
              <a:t>at</a:t>
            </a:r>
            <a:r>
              <a:rPr lang="de-DE" baseline="0" dirty="0" smtClean="0"/>
              <a:t> 60-70 </a:t>
            </a:r>
            <a:r>
              <a:rPr lang="de-DE" baseline="0" dirty="0" err="1" smtClean="0"/>
              <a:t>days</a:t>
            </a:r>
            <a:r>
              <a:rPr lang="de-DE" baseline="0" dirty="0" smtClean="0"/>
              <a:t>, </a:t>
            </a:r>
            <a:r>
              <a:rPr lang="de-DE" baseline="0" dirty="0" err="1" smtClean="0"/>
              <a:t>which</a:t>
            </a:r>
            <a:r>
              <a:rPr lang="de-DE" baseline="0" dirty="0" smtClean="0"/>
              <a:t> </a:t>
            </a:r>
            <a:r>
              <a:rPr lang="de-DE" baseline="0" dirty="0" err="1" smtClean="0"/>
              <a:t>could</a:t>
            </a:r>
            <a:r>
              <a:rPr lang="de-DE" baseline="0" dirty="0" smtClean="0"/>
              <a:t> </a:t>
            </a:r>
            <a:r>
              <a:rPr lang="de-DE" baseline="0" dirty="0" err="1" smtClean="0"/>
              <a:t>be</a:t>
            </a:r>
            <a:r>
              <a:rPr lang="de-DE" baseline="0" dirty="0" smtClean="0"/>
              <a:t> </a:t>
            </a:r>
            <a:r>
              <a:rPr lang="de-DE" baseline="0" dirty="0" err="1" smtClean="0"/>
              <a:t>associated</a:t>
            </a:r>
            <a:r>
              <a:rPr lang="de-DE" baseline="0" dirty="0" smtClean="0"/>
              <a:t> </a:t>
            </a:r>
            <a:r>
              <a:rPr lang="de-DE" baseline="0" dirty="0" err="1" smtClean="0"/>
              <a:t>with</a:t>
            </a:r>
            <a:r>
              <a:rPr lang="de-DE" baseline="0" dirty="0" smtClean="0"/>
              <a:t> </a:t>
            </a:r>
            <a:r>
              <a:rPr lang="de-DE" baseline="0" dirty="0" err="1" smtClean="0"/>
              <a:t>deep</a:t>
            </a:r>
            <a:r>
              <a:rPr lang="de-DE" baseline="0" dirty="0" smtClean="0"/>
              <a:t> </a:t>
            </a:r>
            <a:r>
              <a:rPr lang="de-DE" baseline="0" dirty="0" err="1" smtClean="0"/>
              <a:t>eddies</a:t>
            </a:r>
            <a:r>
              <a:rPr lang="de-DE" baseline="0" dirty="0" smtClean="0"/>
              <a:t>. In </a:t>
            </a:r>
            <a:r>
              <a:rPr lang="de-DE" baseline="0" dirty="0" err="1" smtClean="0"/>
              <a:t>fact</a:t>
            </a:r>
            <a:r>
              <a:rPr lang="de-DE" baseline="0" dirty="0" smtClean="0"/>
              <a:t> </a:t>
            </a:r>
            <a:r>
              <a:rPr lang="de-DE" baseline="0" dirty="0" err="1" smtClean="0"/>
              <a:t>the</a:t>
            </a:r>
            <a:r>
              <a:rPr lang="de-DE" baseline="0" dirty="0" smtClean="0"/>
              <a:t> </a:t>
            </a:r>
            <a:r>
              <a:rPr lang="de-DE" baseline="0" dirty="0" err="1" smtClean="0"/>
              <a:t>structure</a:t>
            </a:r>
            <a:r>
              <a:rPr lang="de-DE" baseline="0" dirty="0" smtClean="0"/>
              <a:t> </a:t>
            </a:r>
            <a:r>
              <a:rPr lang="de-DE" baseline="0" dirty="0" err="1" smtClean="0"/>
              <a:t>of</a:t>
            </a:r>
            <a:r>
              <a:rPr lang="de-DE" baseline="0" dirty="0" smtClean="0"/>
              <a:t> </a:t>
            </a:r>
            <a:r>
              <a:rPr lang="de-DE" baseline="0" dirty="0" err="1" smtClean="0"/>
              <a:t>these</a:t>
            </a:r>
            <a:r>
              <a:rPr lang="de-DE" baseline="0" dirty="0" smtClean="0"/>
              <a:t> </a:t>
            </a:r>
            <a:r>
              <a:rPr lang="de-DE" baseline="0" dirty="0" err="1" smtClean="0"/>
              <a:t>deep</a:t>
            </a:r>
            <a:r>
              <a:rPr lang="de-DE" baseline="0" dirty="0" smtClean="0"/>
              <a:t> </a:t>
            </a:r>
            <a:r>
              <a:rPr lang="de-DE" baseline="0" dirty="0" err="1" smtClean="0"/>
              <a:t>eddies</a:t>
            </a:r>
            <a:r>
              <a:rPr lang="de-DE" baseline="0" dirty="0" smtClean="0"/>
              <a:t> </a:t>
            </a:r>
            <a:r>
              <a:rPr lang="de-DE" baseline="0" dirty="0" err="1" smtClean="0"/>
              <a:t>is</a:t>
            </a:r>
            <a:r>
              <a:rPr lang="de-DE" baseline="0" dirty="0" smtClean="0"/>
              <a:t> also </a:t>
            </a:r>
            <a:r>
              <a:rPr lang="de-DE" baseline="0" dirty="0" err="1" smtClean="0"/>
              <a:t>mirrowed</a:t>
            </a:r>
            <a:r>
              <a:rPr lang="de-DE" baseline="0" dirty="0" smtClean="0"/>
              <a:t> in </a:t>
            </a:r>
            <a:r>
              <a:rPr lang="de-DE" baseline="0" dirty="0" err="1" smtClean="0"/>
              <a:t>the</a:t>
            </a:r>
            <a:r>
              <a:rPr lang="de-DE" baseline="0" dirty="0" smtClean="0"/>
              <a:t> </a:t>
            </a:r>
            <a:r>
              <a:rPr lang="de-DE" baseline="0" dirty="0" err="1" smtClean="0"/>
              <a:t>average</a:t>
            </a:r>
            <a:r>
              <a:rPr lang="de-DE" baseline="0" dirty="0" smtClean="0"/>
              <a:t> </a:t>
            </a:r>
            <a:r>
              <a:rPr lang="de-DE" baseline="0" dirty="0" err="1" smtClean="0"/>
              <a:t>section</a:t>
            </a:r>
            <a:r>
              <a:rPr lang="de-DE" baseline="0" dirty="0" smtClean="0"/>
              <a:t>. This </a:t>
            </a:r>
            <a:r>
              <a:rPr lang="de-DE" baseline="0" dirty="0" err="1" smtClean="0"/>
              <a:t>lead</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discovery</a:t>
            </a:r>
            <a:r>
              <a:rPr lang="de-DE" baseline="0" dirty="0" smtClean="0"/>
              <a:t> </a:t>
            </a:r>
            <a:r>
              <a:rPr lang="de-DE" baseline="0" dirty="0" err="1" smtClean="0"/>
              <a:t>that</a:t>
            </a:r>
            <a:r>
              <a:rPr lang="de-DE" baseline="0" dirty="0" smtClean="0"/>
              <a:t> </a:t>
            </a:r>
            <a:r>
              <a:rPr lang="de-DE" baseline="0" dirty="0" err="1" smtClean="0"/>
              <a:t>the</a:t>
            </a:r>
            <a:r>
              <a:rPr lang="de-DE" baseline="0" dirty="0" smtClean="0"/>
              <a:t> DWBC ...</a:t>
            </a:r>
            <a:endParaRPr lang="de-DE" dirty="0" smtClean="0"/>
          </a:p>
        </p:txBody>
      </p:sp>
      <p:sp>
        <p:nvSpPr>
          <p:cNvPr id="4" name="Foliennummernplatzhalter 3"/>
          <p:cNvSpPr>
            <a:spLocks noGrp="1"/>
          </p:cNvSpPr>
          <p:nvPr>
            <p:ph type="sldNum" sz="quarter" idx="10"/>
          </p:nvPr>
        </p:nvSpPr>
        <p:spPr/>
        <p:txBody>
          <a:bodyPr/>
          <a:lstStyle/>
          <a:p>
            <a:fld id="{9A8CF5FF-D2A5-4778-B2EE-4E87831553D3}" type="slidenum">
              <a:rPr lang="de-DE" smtClean="0"/>
              <a:t>7</a:t>
            </a:fld>
            <a:endParaRPr lang="de-DE"/>
          </a:p>
        </p:txBody>
      </p:sp>
    </p:spTree>
    <p:extLst>
      <p:ext uri="{BB962C8B-B14F-4D97-AF65-F5344CB8AC3E}">
        <p14:creationId xmlns:p14="http://schemas.microsoft.com/office/powerpoint/2010/main" val="3127487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Deep</a:t>
            </a:r>
            <a:r>
              <a:rPr lang="de-DE" dirty="0" smtClean="0"/>
              <a:t> </a:t>
            </a:r>
            <a:r>
              <a:rPr lang="de-DE" dirty="0" err="1" smtClean="0"/>
              <a:t>eddies</a:t>
            </a:r>
            <a:r>
              <a:rPr lang="de-DE" dirty="0" smtClean="0"/>
              <a:t>. In </a:t>
            </a:r>
            <a:r>
              <a:rPr lang="de-DE" dirty="0" err="1" smtClean="0"/>
              <a:t>the</a:t>
            </a:r>
            <a:r>
              <a:rPr lang="de-DE" dirty="0" smtClean="0"/>
              <a:t> </a:t>
            </a:r>
            <a:r>
              <a:rPr lang="de-DE" dirty="0" err="1" smtClean="0"/>
              <a:t>model</a:t>
            </a:r>
            <a:r>
              <a:rPr lang="de-DE" dirty="0" smtClean="0"/>
              <a:t> </a:t>
            </a:r>
            <a:r>
              <a:rPr lang="de-DE" dirty="0" err="1" smtClean="0"/>
              <a:t>additionally</a:t>
            </a:r>
            <a:r>
              <a:rPr lang="de-DE" dirty="0" smtClean="0"/>
              <a:t> </a:t>
            </a:r>
            <a:r>
              <a:rPr lang="de-DE" dirty="0" err="1" smtClean="0"/>
              <a:t>analysed</a:t>
            </a:r>
            <a:r>
              <a:rPr lang="de-DE" baseline="0" dirty="0" smtClean="0"/>
              <a:t> in Dengler et al. 2004 </a:t>
            </a:r>
            <a:r>
              <a:rPr lang="de-DE" baseline="0" dirty="0" err="1" smtClean="0"/>
              <a:t>the</a:t>
            </a:r>
            <a:r>
              <a:rPr lang="de-DE" baseline="0" dirty="0" smtClean="0"/>
              <a:t> </a:t>
            </a:r>
            <a:r>
              <a:rPr lang="de-DE" dirty="0" smtClean="0"/>
              <a:t>laminar </a:t>
            </a:r>
            <a:r>
              <a:rPr lang="de-DE" dirty="0" err="1" smtClean="0"/>
              <a:t>flow</a:t>
            </a:r>
            <a:r>
              <a:rPr lang="de-DE" baseline="0" dirty="0" smtClean="0"/>
              <a:t> </a:t>
            </a:r>
            <a:r>
              <a:rPr lang="de-DE" baseline="0" dirty="0" err="1" smtClean="0"/>
              <a:t>of</a:t>
            </a:r>
            <a:r>
              <a:rPr lang="de-DE" baseline="0" dirty="0" smtClean="0"/>
              <a:t> </a:t>
            </a:r>
            <a:r>
              <a:rPr lang="de-DE" baseline="0" dirty="0" err="1" smtClean="0"/>
              <a:t>the</a:t>
            </a:r>
            <a:r>
              <a:rPr lang="de-DE" dirty="0" smtClean="0"/>
              <a:t> DWBC </a:t>
            </a:r>
            <a:r>
              <a:rPr lang="de-DE" dirty="0" err="1" smtClean="0"/>
              <a:t>breaks</a:t>
            </a:r>
            <a:r>
              <a:rPr lang="de-DE" dirty="0" smtClean="0"/>
              <a:t> </a:t>
            </a:r>
            <a:r>
              <a:rPr lang="de-DE" dirty="0" err="1" smtClean="0"/>
              <a:t>up</a:t>
            </a:r>
            <a:r>
              <a:rPr lang="de-DE" dirty="0" smtClean="0"/>
              <a:t> </a:t>
            </a:r>
            <a:r>
              <a:rPr lang="de-DE" dirty="0" err="1" smtClean="0"/>
              <a:t>into</a:t>
            </a:r>
            <a:r>
              <a:rPr lang="de-DE" dirty="0" smtClean="0"/>
              <a:t> </a:t>
            </a:r>
            <a:r>
              <a:rPr lang="de-DE" dirty="0" err="1" smtClean="0"/>
              <a:t>these</a:t>
            </a:r>
            <a:r>
              <a:rPr lang="de-DE" dirty="0" smtClean="0"/>
              <a:t> </a:t>
            </a:r>
            <a:r>
              <a:rPr lang="de-DE" dirty="0" err="1" smtClean="0"/>
              <a:t>deep</a:t>
            </a:r>
            <a:r>
              <a:rPr lang="de-DE" baseline="0" dirty="0" smtClean="0"/>
              <a:t> </a:t>
            </a:r>
            <a:r>
              <a:rPr lang="de-DE" baseline="0" dirty="0" err="1" smtClean="0"/>
              <a:t>eddies</a:t>
            </a:r>
            <a:r>
              <a:rPr lang="de-DE" baseline="0" dirty="0" smtClean="0"/>
              <a:t> </a:t>
            </a:r>
            <a:r>
              <a:rPr lang="de-DE" baseline="0" dirty="0" err="1" smtClean="0"/>
              <a:t>at</a:t>
            </a:r>
            <a:r>
              <a:rPr lang="de-DE" dirty="0" smtClean="0"/>
              <a:t> </a:t>
            </a:r>
            <a:r>
              <a:rPr lang="de-DE" dirty="0" err="1" smtClean="0"/>
              <a:t>around</a:t>
            </a:r>
            <a:r>
              <a:rPr lang="de-DE" dirty="0" smtClean="0"/>
              <a:t> 8°S</a:t>
            </a:r>
            <a:r>
              <a:rPr lang="de-DE" baseline="0" dirty="0" smtClean="0"/>
              <a:t> </a:t>
            </a:r>
            <a:r>
              <a:rPr lang="de-DE" baseline="0" dirty="0" err="1" smtClean="0"/>
              <a:t>and</a:t>
            </a:r>
            <a:r>
              <a:rPr lang="de-DE" baseline="0" dirty="0" smtClean="0"/>
              <a:t> </a:t>
            </a:r>
            <a:r>
              <a:rPr lang="de-DE" baseline="0" dirty="0" err="1" smtClean="0"/>
              <a:t>from</a:t>
            </a:r>
            <a:r>
              <a:rPr lang="de-DE" baseline="0" dirty="0" smtClean="0"/>
              <a:t> </a:t>
            </a:r>
            <a:r>
              <a:rPr lang="de-DE" baseline="0" dirty="0" err="1" smtClean="0"/>
              <a:t>then</a:t>
            </a:r>
            <a:r>
              <a:rPr lang="de-DE" baseline="0" dirty="0" smtClean="0"/>
              <a:t> on </a:t>
            </a:r>
            <a:r>
              <a:rPr lang="de-DE" baseline="0" dirty="0" err="1" smtClean="0"/>
              <a:t>eddies</a:t>
            </a:r>
            <a:r>
              <a:rPr lang="de-DE" baseline="0" dirty="0" smtClean="0"/>
              <a:t> </a:t>
            </a:r>
            <a:r>
              <a:rPr lang="de-DE" baseline="0" dirty="0" err="1" smtClean="0"/>
              <a:t>accomplish</a:t>
            </a:r>
            <a:r>
              <a:rPr lang="de-DE" baseline="0" dirty="0" smtClean="0"/>
              <a:t> </a:t>
            </a:r>
            <a:r>
              <a:rPr lang="de-DE" baseline="0" dirty="0" err="1" smtClean="0"/>
              <a:t>the</a:t>
            </a:r>
            <a:r>
              <a:rPr lang="de-DE" baseline="0" dirty="0" smtClean="0"/>
              <a:t> </a:t>
            </a:r>
            <a:r>
              <a:rPr lang="de-DE" baseline="0" dirty="0" err="1" smtClean="0"/>
              <a:t>transport</a:t>
            </a:r>
            <a:r>
              <a:rPr lang="de-DE" baseline="0" dirty="0" smtClean="0"/>
              <a:t>. This </a:t>
            </a:r>
            <a:r>
              <a:rPr lang="de-DE" baseline="0" dirty="0" err="1" smtClean="0"/>
              <a:t>explains</a:t>
            </a:r>
            <a:r>
              <a:rPr lang="de-DE" baseline="0" dirty="0" smtClean="0"/>
              <a:t> </a:t>
            </a:r>
            <a:r>
              <a:rPr lang="de-DE" baseline="0" dirty="0" err="1" smtClean="0"/>
              <a:t>the</a:t>
            </a:r>
            <a:r>
              <a:rPr lang="de-DE" baseline="0" dirty="0" smtClean="0"/>
              <a:t> </a:t>
            </a:r>
            <a:r>
              <a:rPr lang="de-DE" baseline="0" dirty="0" err="1" smtClean="0"/>
              <a:t>extremely</a:t>
            </a:r>
            <a:r>
              <a:rPr lang="de-DE" baseline="0" dirty="0" smtClean="0"/>
              <a:t> large </a:t>
            </a:r>
            <a:r>
              <a:rPr lang="de-DE" baseline="0" dirty="0" err="1" smtClean="0"/>
              <a:t>transport</a:t>
            </a:r>
            <a:r>
              <a:rPr lang="de-DE" baseline="0" dirty="0" smtClean="0"/>
              <a:t> </a:t>
            </a:r>
            <a:r>
              <a:rPr lang="de-DE" baseline="0" dirty="0" err="1" smtClean="0"/>
              <a:t>variability</a:t>
            </a:r>
            <a:r>
              <a:rPr lang="de-DE" baseline="0" dirty="0" smtClean="0"/>
              <a:t> </a:t>
            </a:r>
            <a:r>
              <a:rPr lang="de-DE" baseline="0" dirty="0" err="1" smtClean="0"/>
              <a:t>depending</a:t>
            </a:r>
            <a:r>
              <a:rPr lang="de-DE" baseline="0" dirty="0" smtClean="0"/>
              <a:t> on </a:t>
            </a:r>
            <a:r>
              <a:rPr lang="de-DE" baseline="0" dirty="0" err="1" smtClean="0"/>
              <a:t>the</a:t>
            </a:r>
            <a:r>
              <a:rPr lang="de-DE" baseline="0" dirty="0" smtClean="0"/>
              <a:t> </a:t>
            </a:r>
            <a:r>
              <a:rPr lang="de-DE" baseline="0" dirty="0" err="1" smtClean="0"/>
              <a:t>actual</a:t>
            </a:r>
            <a:r>
              <a:rPr lang="de-DE" baseline="0" dirty="0" smtClean="0"/>
              <a:t> </a:t>
            </a:r>
            <a:r>
              <a:rPr lang="de-DE" baseline="0" dirty="0" err="1" smtClean="0"/>
              <a:t>eddy</a:t>
            </a:r>
            <a:r>
              <a:rPr lang="de-DE" baseline="0" dirty="0" smtClean="0"/>
              <a:t> </a:t>
            </a:r>
            <a:r>
              <a:rPr lang="de-DE" baseline="0" dirty="0" err="1" smtClean="0"/>
              <a:t>state</a:t>
            </a:r>
            <a:r>
              <a:rPr lang="de-DE" baseline="0" dirty="0" smtClean="0"/>
              <a:t> </a:t>
            </a:r>
            <a:r>
              <a:rPr lang="de-DE" baseline="0" dirty="0" err="1" smtClean="0"/>
              <a:t>and</a:t>
            </a:r>
            <a:r>
              <a:rPr lang="de-DE" baseline="0" dirty="0" smtClean="0"/>
              <a:t> </a:t>
            </a:r>
            <a:r>
              <a:rPr lang="de-DE" baseline="0" dirty="0" err="1" smtClean="0"/>
              <a:t>explains</a:t>
            </a:r>
            <a:r>
              <a:rPr lang="de-DE" baseline="0" dirty="0" smtClean="0"/>
              <a:t> </a:t>
            </a:r>
            <a:r>
              <a:rPr lang="de-DE" baseline="0" dirty="0" err="1" smtClean="0"/>
              <a:t>that</a:t>
            </a:r>
            <a:r>
              <a:rPr lang="de-DE" baseline="0" dirty="0" smtClean="0"/>
              <a:t> </a:t>
            </a:r>
            <a:r>
              <a:rPr lang="de-DE" baseline="0" dirty="0" err="1" smtClean="0"/>
              <a:t>the</a:t>
            </a:r>
            <a:r>
              <a:rPr lang="de-DE" baseline="0" dirty="0" smtClean="0"/>
              <a:t> </a:t>
            </a:r>
            <a:r>
              <a:rPr lang="de-DE" baseline="0" dirty="0" err="1" smtClean="0"/>
              <a:t>ship</a:t>
            </a:r>
            <a:r>
              <a:rPr lang="de-DE" baseline="0" dirty="0" smtClean="0"/>
              <a:t> </a:t>
            </a:r>
            <a:r>
              <a:rPr lang="de-DE" baseline="0" dirty="0" err="1" smtClean="0"/>
              <a:t>average</a:t>
            </a:r>
            <a:r>
              <a:rPr lang="de-DE" baseline="0" dirty="0" smtClean="0"/>
              <a:t> </a:t>
            </a:r>
            <a:r>
              <a:rPr lang="de-DE" baseline="0" dirty="0" err="1" smtClean="0"/>
              <a:t>is</a:t>
            </a:r>
            <a:r>
              <a:rPr lang="de-DE" baseline="0" dirty="0" smtClean="0"/>
              <a:t>  </a:t>
            </a:r>
            <a:r>
              <a:rPr lang="de-DE" baseline="0" dirty="0" err="1" smtClean="0"/>
              <a:t>is</a:t>
            </a:r>
            <a:r>
              <a:rPr lang="de-DE" baseline="0" dirty="0" smtClean="0"/>
              <a:t> </a:t>
            </a:r>
            <a:r>
              <a:rPr lang="de-DE" baseline="0" dirty="0" err="1" smtClean="0"/>
              <a:t>probably</a:t>
            </a:r>
            <a:r>
              <a:rPr lang="de-DE" baseline="0" dirty="0" smtClean="0"/>
              <a:t> </a:t>
            </a:r>
            <a:r>
              <a:rPr lang="de-DE" baseline="0" dirty="0" err="1" smtClean="0"/>
              <a:t>biased</a:t>
            </a:r>
            <a:r>
              <a:rPr lang="de-DE" baseline="0" dirty="0" smtClean="0"/>
              <a:t> due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actual</a:t>
            </a:r>
            <a:r>
              <a:rPr lang="de-DE" baseline="0" dirty="0" smtClean="0"/>
              <a:t> </a:t>
            </a:r>
            <a:r>
              <a:rPr lang="de-DE" baseline="0" dirty="0" err="1" smtClean="0"/>
              <a:t>passing</a:t>
            </a:r>
            <a:r>
              <a:rPr lang="de-DE" baseline="0" dirty="0" smtClean="0"/>
              <a:t> </a:t>
            </a:r>
            <a:r>
              <a:rPr lang="de-DE" baseline="0" dirty="0" err="1" smtClean="0"/>
              <a:t>of</a:t>
            </a:r>
            <a:r>
              <a:rPr lang="de-DE" baseline="0" dirty="0" smtClean="0"/>
              <a:t> </a:t>
            </a:r>
            <a:r>
              <a:rPr lang="de-DE" baseline="0" dirty="0" err="1" smtClean="0"/>
              <a:t>eddies</a:t>
            </a:r>
            <a:r>
              <a:rPr lang="de-DE" baseline="0" dirty="0" smtClean="0"/>
              <a:t> </a:t>
            </a:r>
            <a:r>
              <a:rPr lang="de-DE" baseline="0" dirty="0" err="1" smtClean="0"/>
              <a:t>when</a:t>
            </a:r>
            <a:r>
              <a:rPr lang="de-DE" baseline="0" dirty="0" smtClean="0"/>
              <a:t> </a:t>
            </a:r>
            <a:r>
              <a:rPr lang="de-DE" baseline="0" dirty="0" err="1" smtClean="0"/>
              <a:t>the</a:t>
            </a:r>
            <a:r>
              <a:rPr lang="de-DE" baseline="0" dirty="0" smtClean="0"/>
              <a:t> </a:t>
            </a:r>
            <a:r>
              <a:rPr lang="de-DE" baseline="0" dirty="0" err="1" smtClean="0"/>
              <a:t>section</a:t>
            </a:r>
            <a:r>
              <a:rPr lang="de-DE" baseline="0" dirty="0" smtClean="0"/>
              <a:t> was </a:t>
            </a:r>
            <a:r>
              <a:rPr lang="de-DE" baseline="0" dirty="0" err="1" smtClean="0"/>
              <a:t>occupied</a:t>
            </a:r>
            <a:r>
              <a:rPr lang="de-DE" baseline="0" dirty="0" smtClean="0"/>
              <a:t>. </a:t>
            </a:r>
          </a:p>
          <a:p>
            <a:r>
              <a:rPr lang="de-DE" baseline="0" dirty="0" smtClean="0"/>
              <a:t>After </a:t>
            </a:r>
            <a:r>
              <a:rPr lang="de-DE" baseline="0" dirty="0" err="1" smtClean="0"/>
              <a:t>this</a:t>
            </a:r>
            <a:r>
              <a:rPr lang="de-DE" baseline="0" dirty="0" smtClean="0"/>
              <a:t> </a:t>
            </a:r>
            <a:r>
              <a:rPr lang="de-DE" baseline="0" dirty="0" err="1" smtClean="0"/>
              <a:t>intense</a:t>
            </a:r>
            <a:r>
              <a:rPr lang="de-DE" baseline="0" dirty="0" smtClean="0"/>
              <a:t> </a:t>
            </a:r>
            <a:r>
              <a:rPr lang="de-DE" baseline="0" dirty="0" err="1" smtClean="0"/>
              <a:t>observational</a:t>
            </a:r>
            <a:r>
              <a:rPr lang="de-DE" baseline="0" dirty="0" smtClean="0"/>
              <a:t> </a:t>
            </a:r>
            <a:r>
              <a:rPr lang="de-DE" baseline="0" dirty="0" err="1" smtClean="0"/>
              <a:t>period</a:t>
            </a:r>
            <a:r>
              <a:rPr lang="de-DE" baseline="0" dirty="0" smtClean="0"/>
              <a:t>, </a:t>
            </a:r>
            <a:r>
              <a:rPr lang="de-DE" baseline="0" dirty="0" err="1" smtClean="0"/>
              <a:t>which</a:t>
            </a:r>
            <a:r>
              <a:rPr lang="de-DE" baseline="0" dirty="0" smtClean="0"/>
              <a:t> </a:t>
            </a:r>
            <a:r>
              <a:rPr lang="de-DE" baseline="0" dirty="0" err="1" smtClean="0"/>
              <a:t>focused</a:t>
            </a:r>
            <a:r>
              <a:rPr lang="de-DE" baseline="0" dirty="0" smtClean="0"/>
              <a:t> on time </a:t>
            </a:r>
            <a:r>
              <a:rPr lang="de-DE" baseline="0" dirty="0" err="1" smtClean="0"/>
              <a:t>scales</a:t>
            </a:r>
            <a:r>
              <a:rPr lang="de-DE" baseline="0" dirty="0" smtClean="0"/>
              <a:t> </a:t>
            </a:r>
            <a:r>
              <a:rPr lang="de-DE" baseline="0" dirty="0" err="1" smtClean="0"/>
              <a:t>from</a:t>
            </a:r>
            <a:r>
              <a:rPr lang="de-DE" baseline="0" dirty="0" smtClean="0"/>
              <a:t> intra-</a:t>
            </a:r>
            <a:r>
              <a:rPr lang="de-DE" baseline="0" dirty="0" err="1" smtClean="0"/>
              <a:t>seasonal</a:t>
            </a:r>
            <a:r>
              <a:rPr lang="de-DE" baseline="0" dirty="0" smtClean="0"/>
              <a:t> </a:t>
            </a:r>
            <a:r>
              <a:rPr lang="de-DE" baseline="0" dirty="0" err="1" smtClean="0"/>
              <a:t>to</a:t>
            </a:r>
            <a:r>
              <a:rPr lang="de-DE" baseline="0" dirty="0" smtClean="0"/>
              <a:t> </a:t>
            </a:r>
            <a:r>
              <a:rPr lang="de-DE" baseline="0" dirty="0" err="1" smtClean="0"/>
              <a:t>seasonal</a:t>
            </a:r>
            <a:r>
              <a:rPr lang="de-DE" baseline="0" dirty="0" smtClean="0"/>
              <a:t> </a:t>
            </a:r>
            <a:r>
              <a:rPr lang="de-DE" baseline="0" dirty="0" err="1" smtClean="0"/>
              <a:t>scale</a:t>
            </a:r>
            <a:r>
              <a:rPr lang="de-DE" baseline="0" dirty="0" smtClean="0"/>
              <a:t> </a:t>
            </a:r>
            <a:r>
              <a:rPr lang="de-DE" baseline="0" dirty="0" err="1" smtClean="0"/>
              <a:t>other</a:t>
            </a:r>
            <a:r>
              <a:rPr lang="de-DE" baseline="0" dirty="0" smtClean="0"/>
              <a:t> </a:t>
            </a:r>
            <a:r>
              <a:rPr lang="de-DE" baseline="0" dirty="0" err="1" smtClean="0"/>
              <a:t>studies</a:t>
            </a:r>
            <a:r>
              <a:rPr lang="de-DE" baseline="0" dirty="0" smtClean="0"/>
              <a:t> </a:t>
            </a:r>
            <a:r>
              <a:rPr lang="de-DE" baseline="0" dirty="0" err="1" smtClean="0"/>
              <a:t>have</a:t>
            </a:r>
            <a:r>
              <a:rPr lang="de-DE" baseline="0" dirty="0" smtClean="0"/>
              <a:t> </a:t>
            </a:r>
            <a:r>
              <a:rPr lang="de-DE" baseline="0" dirty="0" err="1" smtClean="0"/>
              <a:t>further</a:t>
            </a:r>
            <a:r>
              <a:rPr lang="de-DE" baseline="0" dirty="0" smtClean="0"/>
              <a:t> </a:t>
            </a:r>
            <a:r>
              <a:rPr lang="de-DE" baseline="0" dirty="0" err="1" smtClean="0"/>
              <a:t>invesigated</a:t>
            </a:r>
            <a:r>
              <a:rPr lang="de-DE" baseline="0" dirty="0" smtClean="0"/>
              <a:t> </a:t>
            </a:r>
            <a:r>
              <a:rPr lang="de-DE" baseline="0" dirty="0" err="1" smtClean="0"/>
              <a:t>the</a:t>
            </a:r>
            <a:r>
              <a:rPr lang="de-DE" baseline="0" dirty="0" smtClean="0"/>
              <a:t> </a:t>
            </a:r>
            <a:r>
              <a:rPr lang="de-DE" baseline="0" dirty="0" err="1" smtClean="0"/>
              <a:t>variability</a:t>
            </a:r>
            <a:r>
              <a:rPr lang="de-DE" baseline="0" dirty="0" smtClean="0"/>
              <a:t> </a:t>
            </a:r>
            <a:r>
              <a:rPr lang="de-DE" baseline="0" dirty="0" err="1" smtClean="0"/>
              <a:t>of</a:t>
            </a:r>
            <a:r>
              <a:rPr lang="de-DE" baseline="0" dirty="0" smtClean="0"/>
              <a:t> different </a:t>
            </a:r>
            <a:r>
              <a:rPr lang="de-DE" baseline="0" dirty="0" err="1" smtClean="0"/>
              <a:t>properties</a:t>
            </a:r>
            <a:r>
              <a:rPr lang="de-DE" baseline="0" dirty="0" smtClean="0"/>
              <a:t> </a:t>
            </a:r>
            <a:r>
              <a:rPr lang="de-DE" baseline="0" dirty="0" err="1" smtClean="0"/>
              <a:t>within</a:t>
            </a:r>
            <a:r>
              <a:rPr lang="de-DE" baseline="0" dirty="0" smtClean="0"/>
              <a:t> </a:t>
            </a:r>
            <a:r>
              <a:rPr lang="de-DE" baseline="0" dirty="0" err="1" smtClean="0"/>
              <a:t>this</a:t>
            </a:r>
            <a:r>
              <a:rPr lang="de-DE" baseline="0" dirty="0" smtClean="0"/>
              <a:t> </a:t>
            </a:r>
            <a:r>
              <a:rPr lang="de-DE" baseline="0" dirty="0" err="1" smtClean="0"/>
              <a:t>region</a:t>
            </a:r>
            <a:r>
              <a:rPr lang="de-DE" baseline="0" dirty="0" smtClean="0"/>
              <a:t> </a:t>
            </a:r>
            <a:r>
              <a:rPr lang="de-DE" baseline="0" dirty="0" err="1" smtClean="0"/>
              <a:t>with</a:t>
            </a:r>
            <a:r>
              <a:rPr lang="de-DE" baseline="0" dirty="0" smtClean="0"/>
              <a:t> </a:t>
            </a:r>
            <a:r>
              <a:rPr lang="de-DE" baseline="0" dirty="0" err="1" smtClean="0"/>
              <a:t>the</a:t>
            </a:r>
            <a:r>
              <a:rPr lang="de-DE" baseline="0" dirty="0" smtClean="0"/>
              <a:t> </a:t>
            </a:r>
            <a:r>
              <a:rPr lang="de-DE" baseline="0" dirty="0" err="1" smtClean="0"/>
              <a:t>focus</a:t>
            </a:r>
            <a:r>
              <a:rPr lang="de-DE" baseline="0" dirty="0" smtClean="0"/>
              <a:t> </a:t>
            </a:r>
            <a:r>
              <a:rPr lang="de-DE" baseline="0" dirty="0" err="1" smtClean="0"/>
              <a:t>mainly</a:t>
            </a:r>
            <a:r>
              <a:rPr lang="de-DE" baseline="0" dirty="0" smtClean="0"/>
              <a:t> on </a:t>
            </a:r>
            <a:r>
              <a:rPr lang="de-DE" baseline="0" dirty="0" err="1" smtClean="0"/>
              <a:t>longer</a:t>
            </a:r>
            <a:r>
              <a:rPr lang="de-DE" baseline="0" dirty="0" smtClean="0"/>
              <a:t> time </a:t>
            </a:r>
            <a:r>
              <a:rPr lang="de-DE" baseline="0" dirty="0" err="1" smtClean="0"/>
              <a:t>scales</a:t>
            </a:r>
            <a:r>
              <a:rPr lang="de-DE" baseline="0" dirty="0" smtClean="0"/>
              <a:t> </a:t>
            </a:r>
            <a:r>
              <a:rPr lang="de-DE" baseline="0" dirty="0" err="1" smtClean="0"/>
              <a:t>and</a:t>
            </a:r>
            <a:r>
              <a:rPr lang="de-DE" baseline="0" dirty="0" smtClean="0"/>
              <a:t> </a:t>
            </a:r>
            <a:r>
              <a:rPr lang="de-DE" baseline="0" dirty="0" err="1" smtClean="0"/>
              <a:t>how</a:t>
            </a:r>
            <a:r>
              <a:rPr lang="de-DE" baseline="0" dirty="0" smtClean="0"/>
              <a:t> </a:t>
            </a:r>
            <a:r>
              <a:rPr lang="de-DE" baseline="0" dirty="0" err="1" smtClean="0"/>
              <a:t>this</a:t>
            </a:r>
            <a:r>
              <a:rPr lang="de-DE" baseline="0" dirty="0" smtClean="0"/>
              <a:t> </a:t>
            </a:r>
            <a:r>
              <a:rPr lang="de-DE" baseline="0" dirty="0" err="1" smtClean="0"/>
              <a:t>variability</a:t>
            </a:r>
            <a:r>
              <a:rPr lang="de-DE" baseline="0" dirty="0" smtClean="0"/>
              <a:t> </a:t>
            </a:r>
            <a:r>
              <a:rPr lang="de-DE" baseline="0" dirty="0" err="1" smtClean="0"/>
              <a:t>is</a:t>
            </a:r>
            <a:r>
              <a:rPr lang="de-DE" baseline="0" dirty="0" smtClean="0"/>
              <a:t> </a:t>
            </a:r>
            <a:r>
              <a:rPr lang="de-DE" baseline="0" dirty="0" err="1" smtClean="0"/>
              <a:t>possibly</a:t>
            </a:r>
            <a:r>
              <a:rPr lang="de-DE" baseline="0" dirty="0" smtClean="0"/>
              <a:t> </a:t>
            </a:r>
            <a:r>
              <a:rPr lang="de-DE" baseline="0" dirty="0" err="1" smtClean="0"/>
              <a:t>linked</a:t>
            </a:r>
            <a:r>
              <a:rPr lang="de-DE" baseline="0" dirty="0" smtClean="0"/>
              <a:t> </a:t>
            </a:r>
            <a:r>
              <a:rPr lang="de-DE" baseline="0" dirty="0" err="1" smtClean="0"/>
              <a:t>to</a:t>
            </a:r>
            <a:r>
              <a:rPr lang="de-DE" baseline="0" dirty="0" smtClean="0"/>
              <a:t> large </a:t>
            </a:r>
            <a:r>
              <a:rPr lang="de-DE" baseline="0" dirty="0" err="1" smtClean="0"/>
              <a:t>scale</a:t>
            </a:r>
            <a:r>
              <a:rPr lang="de-DE" baseline="0" dirty="0" smtClean="0"/>
              <a:t> </a:t>
            </a:r>
            <a:r>
              <a:rPr lang="de-DE" baseline="0" dirty="0" err="1" smtClean="0"/>
              <a:t>circulation</a:t>
            </a:r>
            <a:r>
              <a:rPr lang="de-DE" baseline="0" dirty="0" smtClean="0"/>
              <a:t> </a:t>
            </a:r>
            <a:r>
              <a:rPr lang="de-DE" baseline="0" dirty="0" err="1" smtClean="0"/>
              <a:t>features</a:t>
            </a:r>
            <a:r>
              <a:rPr lang="de-DE" baseline="0" dirty="0" smtClean="0"/>
              <a:t> such </a:t>
            </a:r>
            <a:r>
              <a:rPr lang="de-DE" baseline="0" dirty="0" err="1" smtClean="0"/>
              <a:t>as</a:t>
            </a:r>
            <a:r>
              <a:rPr lang="de-DE" baseline="0" dirty="0" smtClean="0"/>
              <a:t> </a:t>
            </a:r>
            <a:r>
              <a:rPr lang="de-DE" baseline="0" dirty="0" err="1" smtClean="0"/>
              <a:t>the</a:t>
            </a:r>
            <a:r>
              <a:rPr lang="de-DE" baseline="0" dirty="0" smtClean="0"/>
              <a:t> MOC:</a:t>
            </a:r>
            <a:endParaRPr lang="de-DE" dirty="0" smtClean="0"/>
          </a:p>
          <a:p>
            <a:endParaRPr lang="de-DE" dirty="0" smtClean="0"/>
          </a:p>
        </p:txBody>
      </p:sp>
      <p:sp>
        <p:nvSpPr>
          <p:cNvPr id="4" name="Foliennummernplatzhalter 3"/>
          <p:cNvSpPr>
            <a:spLocks noGrp="1"/>
          </p:cNvSpPr>
          <p:nvPr>
            <p:ph type="sldNum" sz="quarter" idx="10"/>
          </p:nvPr>
        </p:nvSpPr>
        <p:spPr/>
        <p:txBody>
          <a:bodyPr/>
          <a:lstStyle/>
          <a:p>
            <a:fld id="{4CF44313-FFD0-D945-B542-BB303149C127}" type="slidenum">
              <a:rPr lang="de-DE" smtClean="0"/>
              <a:t>8</a:t>
            </a:fld>
            <a:endParaRPr lang="de-DE"/>
          </a:p>
        </p:txBody>
      </p:sp>
    </p:spTree>
    <p:extLst>
      <p:ext uri="{BB962C8B-B14F-4D97-AF65-F5344CB8AC3E}">
        <p14:creationId xmlns:p14="http://schemas.microsoft.com/office/powerpoint/2010/main" val="2997631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Wingdings" charset="0"/>
              <a:buNone/>
            </a:pPr>
            <a:r>
              <a:rPr lang="de-DE" dirty="0" err="1" smtClean="0"/>
              <a:t>For</a:t>
            </a:r>
            <a:r>
              <a:rPr lang="de-DE" baseline="0" dirty="0" smtClean="0"/>
              <a:t> </a:t>
            </a:r>
            <a:r>
              <a:rPr lang="de-DE" baseline="0" dirty="0" err="1" smtClean="0"/>
              <a:t>instance</a:t>
            </a:r>
            <a:r>
              <a:rPr lang="de-DE" baseline="0" dirty="0" smtClean="0"/>
              <a:t>, </a:t>
            </a:r>
            <a:r>
              <a:rPr lang="de-DE" dirty="0" err="1" smtClean="0"/>
              <a:t>Biastoch</a:t>
            </a:r>
            <a:r>
              <a:rPr lang="de-DE" dirty="0" smtClean="0"/>
              <a:t> </a:t>
            </a:r>
            <a:r>
              <a:rPr lang="de-DE" dirty="0" err="1" smtClean="0"/>
              <a:t>found</a:t>
            </a:r>
            <a:r>
              <a:rPr lang="de-DE" baseline="0" dirty="0" smtClean="0"/>
              <a:t> in </a:t>
            </a:r>
            <a:r>
              <a:rPr lang="de-DE" baseline="0" dirty="0" err="1" smtClean="0"/>
              <a:t>their</a:t>
            </a:r>
            <a:r>
              <a:rPr lang="de-DE" baseline="0" dirty="0" smtClean="0"/>
              <a:t> </a:t>
            </a:r>
            <a:r>
              <a:rPr lang="de-DE" baseline="0" dirty="0" err="1" smtClean="0"/>
              <a:t>model</a:t>
            </a:r>
            <a:r>
              <a:rPr lang="de-DE" baseline="0" dirty="0" smtClean="0"/>
              <a:t> </a:t>
            </a:r>
            <a:r>
              <a:rPr lang="de-DE" baseline="0" dirty="0" err="1" smtClean="0"/>
              <a:t>study</a:t>
            </a:r>
            <a:r>
              <a:rPr lang="de-DE" dirty="0" smtClean="0"/>
              <a:t> </a:t>
            </a:r>
            <a:r>
              <a:rPr lang="de-DE" baseline="0" dirty="0" smtClean="0"/>
              <a:t>an </a:t>
            </a:r>
            <a:r>
              <a:rPr lang="de-DE" baseline="0" dirty="0" err="1" smtClean="0"/>
              <a:t>extremely</a:t>
            </a:r>
            <a:r>
              <a:rPr lang="de-DE" baseline="0" dirty="0" smtClean="0"/>
              <a:t> </a:t>
            </a:r>
            <a:r>
              <a:rPr lang="de-DE" baseline="0" dirty="0" err="1" smtClean="0"/>
              <a:t>good</a:t>
            </a:r>
            <a:r>
              <a:rPr lang="de-DE" baseline="0" dirty="0" smtClean="0"/>
              <a:t> </a:t>
            </a:r>
            <a:r>
              <a:rPr lang="de-DE" baseline="0" dirty="0" err="1" smtClean="0"/>
              <a:t>correspondence</a:t>
            </a:r>
            <a:r>
              <a:rPr lang="de-DE" baseline="0" dirty="0" smtClean="0"/>
              <a:t> </a:t>
            </a:r>
            <a:r>
              <a:rPr lang="de-DE" baseline="0" dirty="0" err="1" smtClean="0"/>
              <a:t>of</a:t>
            </a:r>
            <a:r>
              <a:rPr lang="de-DE" baseline="0" dirty="0" smtClean="0"/>
              <a:t> </a:t>
            </a:r>
            <a:r>
              <a:rPr lang="de-DE" baseline="0" dirty="0" err="1" smtClean="0"/>
              <a:t>the</a:t>
            </a:r>
            <a:r>
              <a:rPr lang="de-DE" baseline="0" dirty="0" smtClean="0"/>
              <a:t> inter-</a:t>
            </a:r>
            <a:r>
              <a:rPr lang="de-DE" baseline="0" dirty="0" err="1" smtClean="0"/>
              <a:t>annual</a:t>
            </a:r>
            <a:r>
              <a:rPr lang="de-DE" baseline="0" dirty="0" smtClean="0"/>
              <a:t> </a:t>
            </a:r>
            <a:r>
              <a:rPr lang="de-DE" baseline="0" dirty="0" err="1" smtClean="0"/>
              <a:t>variability</a:t>
            </a:r>
            <a:r>
              <a:rPr lang="de-DE" baseline="0" dirty="0" smtClean="0"/>
              <a:t> in AMOC </a:t>
            </a:r>
            <a:r>
              <a:rPr lang="de-DE" baseline="0" dirty="0" err="1" smtClean="0"/>
              <a:t>strength</a:t>
            </a:r>
            <a:r>
              <a:rPr lang="de-DE" baseline="0" dirty="0" smtClean="0"/>
              <a:t> </a:t>
            </a:r>
            <a:r>
              <a:rPr lang="de-DE" baseline="0" dirty="0" err="1" smtClean="0"/>
              <a:t>at</a:t>
            </a:r>
            <a:r>
              <a:rPr lang="de-DE" baseline="0" dirty="0" smtClean="0"/>
              <a:t> 6°S </a:t>
            </a:r>
            <a:r>
              <a:rPr lang="de-DE" baseline="0" dirty="0" err="1" smtClean="0"/>
              <a:t>and</a:t>
            </a:r>
            <a:r>
              <a:rPr lang="de-DE" baseline="0" dirty="0" smtClean="0"/>
              <a:t> </a:t>
            </a:r>
            <a:r>
              <a:rPr lang="de-DE" baseline="0" dirty="0" err="1" smtClean="0"/>
              <a:t>the</a:t>
            </a:r>
            <a:r>
              <a:rPr lang="de-DE" baseline="0" dirty="0" smtClean="0"/>
              <a:t> NBUC </a:t>
            </a:r>
            <a:r>
              <a:rPr lang="de-DE" baseline="0" dirty="0" err="1" smtClean="0"/>
              <a:t>transport</a:t>
            </a:r>
            <a:r>
              <a:rPr lang="de-DE" baseline="0" dirty="0" smtClean="0"/>
              <a:t> </a:t>
            </a:r>
            <a:r>
              <a:rPr lang="de-DE" baseline="0" dirty="0" err="1" smtClean="0"/>
              <a:t>variability</a:t>
            </a:r>
            <a:r>
              <a:rPr lang="de-DE" baseline="0" dirty="0" smtClean="0"/>
              <a:t> </a:t>
            </a:r>
            <a:r>
              <a:rPr lang="de-DE" baseline="0" dirty="0" err="1" smtClean="0"/>
              <a:t>over</a:t>
            </a:r>
            <a:r>
              <a:rPr lang="de-DE" baseline="0" dirty="0" smtClean="0"/>
              <a:t> </a:t>
            </a:r>
            <a:r>
              <a:rPr lang="de-DE" baseline="0" dirty="0" err="1" smtClean="0"/>
              <a:t>decades</a:t>
            </a:r>
            <a:endParaRPr lang="de-DE" baseline="0" dirty="0" smtClean="0"/>
          </a:p>
          <a:p>
            <a:pPr marL="0" indent="0">
              <a:buFont typeface="Wingdings" charset="0"/>
              <a:buNone/>
            </a:pPr>
            <a:endParaRPr lang="de-DE" baseline="0" dirty="0" smtClean="0"/>
          </a:p>
          <a:p>
            <a:pPr marL="0" marR="0" indent="0" algn="l" defTabSz="457200" rtl="0" eaLnBrk="1" fontAlgn="auto" latinLnBrk="0" hangingPunct="1">
              <a:lnSpc>
                <a:spcPct val="100000"/>
              </a:lnSpc>
              <a:spcBef>
                <a:spcPts val="0"/>
              </a:spcBef>
              <a:spcAft>
                <a:spcPts val="0"/>
              </a:spcAft>
              <a:buClrTx/>
              <a:buSzTx/>
              <a:buFont typeface="Wingdings" charset="0"/>
              <a:buNone/>
              <a:tabLst/>
              <a:defRPr/>
            </a:pPr>
            <a:r>
              <a:rPr lang="de-DE" dirty="0" smtClean="0"/>
              <a:t>In </a:t>
            </a:r>
            <a:r>
              <a:rPr lang="de-DE" dirty="0" err="1" smtClean="0"/>
              <a:t>another</a:t>
            </a:r>
            <a:r>
              <a:rPr lang="de-DE" baseline="0" dirty="0" smtClean="0"/>
              <a:t> </a:t>
            </a:r>
            <a:r>
              <a:rPr lang="de-DE" baseline="0" dirty="0" err="1" smtClean="0"/>
              <a:t>model</a:t>
            </a:r>
            <a:r>
              <a:rPr lang="de-DE" baseline="0" dirty="0" smtClean="0"/>
              <a:t> </a:t>
            </a:r>
            <a:r>
              <a:rPr lang="de-DE" dirty="0" err="1" smtClean="0"/>
              <a:t>study</a:t>
            </a:r>
            <a:r>
              <a:rPr lang="de-DE" dirty="0" smtClean="0"/>
              <a:t> </a:t>
            </a:r>
            <a:r>
              <a:rPr lang="de-DE" dirty="0" err="1" smtClean="0"/>
              <a:t>Biastoch</a:t>
            </a:r>
            <a:r>
              <a:rPr lang="de-DE" baseline="0" dirty="0" smtClean="0"/>
              <a:t> </a:t>
            </a:r>
            <a:r>
              <a:rPr lang="de-DE" dirty="0" smtClean="0"/>
              <a:t>find </a:t>
            </a:r>
            <a:r>
              <a:rPr lang="de-DE" dirty="0" err="1" smtClean="0"/>
              <a:t>that</a:t>
            </a:r>
            <a:r>
              <a:rPr lang="de-DE" dirty="0" smtClean="0"/>
              <a:t> </a:t>
            </a:r>
            <a:r>
              <a:rPr lang="de-DE" dirty="0" err="1" smtClean="0"/>
              <a:t>the</a:t>
            </a:r>
            <a:r>
              <a:rPr lang="de-DE" dirty="0" smtClean="0"/>
              <a:t> </a:t>
            </a:r>
            <a:r>
              <a:rPr lang="de-DE" dirty="0" err="1" smtClean="0"/>
              <a:t>Agulhas</a:t>
            </a:r>
            <a:r>
              <a:rPr lang="de-DE" dirty="0" smtClean="0"/>
              <a:t> </a:t>
            </a:r>
            <a:r>
              <a:rPr lang="de-DE" dirty="0" err="1" smtClean="0"/>
              <a:t>leakage</a:t>
            </a:r>
            <a:r>
              <a:rPr lang="de-DE" dirty="0" smtClean="0"/>
              <a:t> </a:t>
            </a:r>
            <a:r>
              <a:rPr lang="de-DE" dirty="0" err="1" smtClean="0"/>
              <a:t>has</a:t>
            </a:r>
            <a:r>
              <a:rPr lang="de-DE" dirty="0" smtClean="0"/>
              <a:t> </a:t>
            </a:r>
            <a:r>
              <a:rPr lang="de-DE" dirty="0" err="1" smtClean="0"/>
              <a:t>increased</a:t>
            </a:r>
            <a:r>
              <a:rPr lang="de-DE" baseline="0" dirty="0" smtClean="0"/>
              <a:t> </a:t>
            </a:r>
            <a:r>
              <a:rPr lang="de-DE" dirty="0" err="1" smtClean="0"/>
              <a:t>within</a:t>
            </a:r>
            <a:r>
              <a:rPr lang="de-DE" dirty="0" smtClean="0"/>
              <a:t> </a:t>
            </a:r>
            <a:r>
              <a:rPr lang="de-DE" dirty="0" err="1" smtClean="0"/>
              <a:t>the</a:t>
            </a:r>
            <a:r>
              <a:rPr lang="de-DE" dirty="0" smtClean="0"/>
              <a:t> </a:t>
            </a:r>
            <a:r>
              <a:rPr lang="de-DE" dirty="0" err="1" smtClean="0"/>
              <a:t>past</a:t>
            </a:r>
            <a:r>
              <a:rPr lang="de-DE" dirty="0" smtClean="0"/>
              <a:t> </a:t>
            </a:r>
            <a:r>
              <a:rPr lang="de-DE" dirty="0" err="1" smtClean="0"/>
              <a:t>decades</a:t>
            </a:r>
            <a:r>
              <a:rPr lang="de-DE" dirty="0" smtClean="0"/>
              <a:t>, </a:t>
            </a:r>
            <a:r>
              <a:rPr lang="de-DE" dirty="0" err="1" smtClean="0"/>
              <a:t>bringing</a:t>
            </a:r>
            <a:r>
              <a:rPr lang="de-DE" dirty="0" smtClean="0"/>
              <a:t> </a:t>
            </a:r>
            <a:r>
              <a:rPr lang="de-DE" dirty="0" err="1" smtClean="0"/>
              <a:t>more</a:t>
            </a:r>
            <a:r>
              <a:rPr lang="de-DE" dirty="0" smtClean="0"/>
              <a:t> </a:t>
            </a:r>
            <a:r>
              <a:rPr lang="de-DE" dirty="0" err="1" smtClean="0"/>
              <a:t>saline</a:t>
            </a:r>
            <a:r>
              <a:rPr lang="de-DE" dirty="0" smtClean="0"/>
              <a:t> </a:t>
            </a:r>
            <a:r>
              <a:rPr lang="de-DE" dirty="0" err="1" smtClean="0"/>
              <a:t>and</a:t>
            </a:r>
            <a:r>
              <a:rPr lang="de-DE" dirty="0" smtClean="0"/>
              <a:t> warmer </a:t>
            </a:r>
            <a:r>
              <a:rPr lang="de-DE" dirty="0" err="1" smtClean="0"/>
              <a:t>waters</a:t>
            </a:r>
            <a:r>
              <a:rPr lang="de-DE" dirty="0" smtClean="0"/>
              <a:t> </a:t>
            </a:r>
            <a:r>
              <a:rPr lang="de-DE" dirty="0" err="1" smtClean="0"/>
              <a:t>into</a:t>
            </a:r>
            <a:r>
              <a:rPr lang="de-DE" dirty="0" smtClean="0"/>
              <a:t> </a:t>
            </a:r>
            <a:r>
              <a:rPr lang="de-DE" dirty="0" err="1" smtClean="0"/>
              <a:t>the</a:t>
            </a:r>
            <a:r>
              <a:rPr lang="de-DE" dirty="0" smtClean="0"/>
              <a:t> South </a:t>
            </a:r>
            <a:r>
              <a:rPr lang="de-DE" dirty="0" err="1" smtClean="0"/>
              <a:t>Atlantic</a:t>
            </a:r>
            <a:r>
              <a:rPr lang="de-DE" dirty="0" smtClean="0"/>
              <a:t>. </a:t>
            </a:r>
            <a:r>
              <a:rPr lang="de-DE" baseline="0" dirty="0" err="1" smtClean="0"/>
              <a:t>They</a:t>
            </a:r>
            <a:r>
              <a:rPr lang="de-DE" baseline="0" dirty="0" smtClean="0"/>
              <a:t> find </a:t>
            </a:r>
            <a:r>
              <a:rPr lang="de-DE" baseline="0" dirty="0" err="1" smtClean="0"/>
              <a:t>that</a:t>
            </a:r>
            <a:r>
              <a:rPr lang="de-DE" baseline="0" dirty="0" smtClean="0"/>
              <a:t> </a:t>
            </a:r>
            <a:r>
              <a:rPr lang="de-DE" baseline="0" dirty="0" err="1" smtClean="0"/>
              <a:t>these</a:t>
            </a:r>
            <a:r>
              <a:rPr lang="de-DE" baseline="0" dirty="0" smtClean="0"/>
              <a:t> </a:t>
            </a:r>
            <a:r>
              <a:rPr lang="de-DE" baseline="0" dirty="0" err="1" smtClean="0"/>
              <a:t>salinity</a:t>
            </a:r>
            <a:r>
              <a:rPr lang="de-DE" baseline="0" dirty="0" smtClean="0"/>
              <a:t> </a:t>
            </a:r>
            <a:r>
              <a:rPr lang="de-DE" baseline="0" dirty="0" err="1" smtClean="0"/>
              <a:t>anomalies</a:t>
            </a:r>
            <a:r>
              <a:rPr lang="de-DE" baseline="0" dirty="0" smtClean="0"/>
              <a:t> </a:t>
            </a:r>
            <a:r>
              <a:rPr lang="de-DE" baseline="0" dirty="0" err="1" smtClean="0"/>
              <a:t>can</a:t>
            </a:r>
            <a:r>
              <a:rPr lang="de-DE" baseline="0" dirty="0" smtClean="0"/>
              <a:t> </a:t>
            </a:r>
            <a:r>
              <a:rPr lang="de-DE" baseline="0" dirty="0" err="1" smtClean="0"/>
              <a:t>be</a:t>
            </a:r>
            <a:r>
              <a:rPr lang="de-DE" baseline="0" dirty="0" smtClean="0"/>
              <a:t> </a:t>
            </a:r>
            <a:r>
              <a:rPr lang="de-DE" baseline="0" dirty="0" err="1" smtClean="0"/>
              <a:t>traced</a:t>
            </a:r>
            <a:r>
              <a:rPr lang="de-DE" baseline="0" dirty="0" smtClean="0"/>
              <a:t> in </a:t>
            </a:r>
            <a:r>
              <a:rPr lang="de-DE" baseline="0" dirty="0" err="1" smtClean="0"/>
              <a:t>the</a:t>
            </a:r>
            <a:r>
              <a:rPr lang="de-DE" baseline="0" dirty="0" smtClean="0"/>
              <a:t> </a:t>
            </a:r>
            <a:r>
              <a:rPr lang="de-DE" baseline="0" dirty="0" err="1" smtClean="0"/>
              <a:t>thermocline</a:t>
            </a:r>
            <a:r>
              <a:rPr lang="de-DE" baseline="0" dirty="0" smtClean="0"/>
              <a:t> </a:t>
            </a:r>
            <a:r>
              <a:rPr lang="de-DE" baseline="0" dirty="0" err="1" smtClean="0"/>
              <a:t>waters</a:t>
            </a:r>
            <a:r>
              <a:rPr lang="de-DE" baseline="0" dirty="0" smtClean="0"/>
              <a:t> </a:t>
            </a:r>
            <a:r>
              <a:rPr lang="de-DE" baseline="0" dirty="0" err="1" smtClean="0"/>
              <a:t>within</a:t>
            </a:r>
            <a:r>
              <a:rPr lang="de-DE" baseline="0" dirty="0" smtClean="0"/>
              <a:t> </a:t>
            </a:r>
            <a:r>
              <a:rPr lang="de-DE" baseline="0" dirty="0" err="1" smtClean="0"/>
              <a:t>the</a:t>
            </a:r>
            <a:r>
              <a:rPr lang="de-DE" baseline="0" dirty="0" smtClean="0"/>
              <a:t> NBUC </a:t>
            </a:r>
            <a:r>
              <a:rPr lang="de-DE" baseline="0" dirty="0" err="1" smtClean="0"/>
              <a:t>region</a:t>
            </a:r>
            <a:r>
              <a:rPr lang="de-DE" baseline="0" dirty="0" smtClean="0"/>
              <a:t> in </a:t>
            </a:r>
            <a:r>
              <a:rPr lang="de-DE" baseline="0" dirty="0" err="1" smtClean="0"/>
              <a:t>observations</a:t>
            </a:r>
            <a:r>
              <a:rPr lang="de-DE" baseline="0" dirty="0" smtClean="0"/>
              <a:t>. </a:t>
            </a:r>
            <a:r>
              <a:rPr lang="de-DE" baseline="0" dirty="0" err="1" smtClean="0"/>
              <a:t>Furthermore</a:t>
            </a:r>
            <a:r>
              <a:rPr lang="de-DE" baseline="0" dirty="0" smtClean="0"/>
              <a:t> </a:t>
            </a:r>
            <a:r>
              <a:rPr lang="de-DE" baseline="0" dirty="0" err="1" smtClean="0"/>
              <a:t>they</a:t>
            </a:r>
            <a:r>
              <a:rPr lang="de-DE" baseline="0" dirty="0" smtClean="0"/>
              <a:t> </a:t>
            </a:r>
            <a:r>
              <a:rPr lang="de-DE" baseline="0" dirty="0" err="1" smtClean="0"/>
              <a:t>point</a:t>
            </a:r>
            <a:r>
              <a:rPr lang="de-DE" baseline="0" dirty="0" smtClean="0"/>
              <a:t> out </a:t>
            </a:r>
            <a:r>
              <a:rPr lang="de-DE" baseline="0" dirty="0" err="1" smtClean="0"/>
              <a:t>that</a:t>
            </a:r>
            <a:r>
              <a:rPr lang="de-DE" baseline="0" dirty="0" smtClean="0"/>
              <a:t> </a:t>
            </a:r>
            <a:r>
              <a:rPr lang="de-DE" baseline="0" dirty="0" err="1" smtClean="0"/>
              <a:t>these</a:t>
            </a:r>
            <a:r>
              <a:rPr lang="de-DE" baseline="0" dirty="0" smtClean="0"/>
              <a:t> </a:t>
            </a:r>
            <a:r>
              <a:rPr lang="de-DE" baseline="0" dirty="0" err="1" smtClean="0"/>
              <a:t>waters</a:t>
            </a:r>
            <a:r>
              <a:rPr lang="de-DE" baseline="0" dirty="0" smtClean="0"/>
              <a:t> </a:t>
            </a:r>
            <a:r>
              <a:rPr lang="de-DE" baseline="0" dirty="0" err="1" smtClean="0"/>
              <a:t>have</a:t>
            </a:r>
            <a:r>
              <a:rPr lang="de-DE" baseline="0" dirty="0" smtClean="0"/>
              <a:t> </a:t>
            </a:r>
            <a:r>
              <a:rPr lang="de-DE" baseline="0" dirty="0" err="1" smtClean="0"/>
              <a:t>already</a:t>
            </a:r>
            <a:r>
              <a:rPr lang="de-DE" baseline="0" dirty="0" smtClean="0"/>
              <a:t> </a:t>
            </a:r>
            <a:r>
              <a:rPr lang="de-DE" baseline="0" dirty="0" err="1" smtClean="0"/>
              <a:t>begun</a:t>
            </a:r>
            <a:r>
              <a:rPr lang="de-DE" baseline="0" dirty="0" smtClean="0"/>
              <a:t> </a:t>
            </a:r>
            <a:r>
              <a:rPr lang="de-DE" baseline="0" dirty="0" err="1" smtClean="0"/>
              <a:t>to</a:t>
            </a:r>
            <a:r>
              <a:rPr lang="de-DE" baseline="0" dirty="0" smtClean="0"/>
              <a:t> </a:t>
            </a:r>
            <a:r>
              <a:rPr lang="de-DE" baseline="0" dirty="0" err="1" smtClean="0"/>
              <a:t>invade</a:t>
            </a:r>
            <a:r>
              <a:rPr lang="de-DE" baseline="0" dirty="0" smtClean="0"/>
              <a:t> </a:t>
            </a:r>
            <a:r>
              <a:rPr lang="de-DE" baseline="0" dirty="0" err="1" smtClean="0"/>
              <a:t>the</a:t>
            </a:r>
            <a:r>
              <a:rPr lang="de-DE" baseline="0" dirty="0" smtClean="0"/>
              <a:t> North </a:t>
            </a:r>
            <a:r>
              <a:rPr lang="de-DE" baseline="0" dirty="0" err="1" smtClean="0"/>
              <a:t>Atlantic</a:t>
            </a:r>
            <a:r>
              <a:rPr lang="de-DE" baseline="0" dirty="0" smtClean="0"/>
              <a:t> an </a:t>
            </a:r>
            <a:r>
              <a:rPr lang="de-DE" baseline="0" dirty="0" err="1" smtClean="0"/>
              <a:t>have</a:t>
            </a:r>
            <a:r>
              <a:rPr lang="de-DE" baseline="0" dirty="0" smtClean="0"/>
              <a:t> </a:t>
            </a:r>
            <a:r>
              <a:rPr lang="de-DE" baseline="0" dirty="0" err="1" smtClean="0"/>
              <a:t>potentially</a:t>
            </a:r>
            <a:r>
              <a:rPr lang="de-DE" baseline="0" dirty="0" smtClean="0"/>
              <a:t> an </a:t>
            </a:r>
            <a:r>
              <a:rPr lang="de-DE" baseline="0" dirty="0" err="1" smtClean="0"/>
              <a:t>implication</a:t>
            </a:r>
            <a:r>
              <a:rPr lang="de-DE" baseline="0" dirty="0" smtClean="0"/>
              <a:t> </a:t>
            </a:r>
            <a:r>
              <a:rPr lang="de-DE" baseline="0" dirty="0" err="1" smtClean="0"/>
              <a:t>for</a:t>
            </a:r>
            <a:r>
              <a:rPr lang="de-DE" baseline="0" dirty="0" smtClean="0"/>
              <a:t> </a:t>
            </a:r>
            <a:r>
              <a:rPr lang="de-DE" baseline="0" dirty="0" err="1" smtClean="0"/>
              <a:t>the</a:t>
            </a:r>
            <a:r>
              <a:rPr lang="de-DE" baseline="0" dirty="0" smtClean="0"/>
              <a:t> </a:t>
            </a:r>
            <a:r>
              <a:rPr lang="de-DE" baseline="0" dirty="0" err="1" smtClean="0"/>
              <a:t>future</a:t>
            </a:r>
            <a:r>
              <a:rPr lang="de-DE" baseline="0" dirty="0" smtClean="0"/>
              <a:t> </a:t>
            </a:r>
            <a:r>
              <a:rPr lang="de-DE" baseline="0" dirty="0" err="1" smtClean="0"/>
              <a:t>evolution</a:t>
            </a:r>
            <a:r>
              <a:rPr lang="de-DE" baseline="0" dirty="0" smtClean="0"/>
              <a:t> </a:t>
            </a:r>
            <a:r>
              <a:rPr lang="de-DE" baseline="0" dirty="0" err="1" smtClean="0"/>
              <a:t>of</a:t>
            </a:r>
            <a:r>
              <a:rPr lang="de-DE" baseline="0" dirty="0" smtClean="0"/>
              <a:t> </a:t>
            </a:r>
            <a:r>
              <a:rPr lang="de-DE" baseline="0" dirty="0" err="1" smtClean="0"/>
              <a:t>the</a:t>
            </a:r>
            <a:r>
              <a:rPr lang="de-DE" baseline="0" dirty="0" smtClean="0"/>
              <a:t> MOC.</a:t>
            </a:r>
            <a:endParaRPr lang="de-DE" dirty="0" smtClean="0"/>
          </a:p>
          <a:p>
            <a:pPr marL="0" indent="0">
              <a:buFont typeface="Wingdings" charset="0"/>
              <a:buNone/>
            </a:pPr>
            <a:endParaRPr lang="de-DE" dirty="0"/>
          </a:p>
        </p:txBody>
      </p:sp>
      <p:sp>
        <p:nvSpPr>
          <p:cNvPr id="4" name="Foliennummernplatzhalter 3"/>
          <p:cNvSpPr>
            <a:spLocks noGrp="1"/>
          </p:cNvSpPr>
          <p:nvPr>
            <p:ph type="sldNum" sz="quarter" idx="10"/>
          </p:nvPr>
        </p:nvSpPr>
        <p:spPr/>
        <p:txBody>
          <a:bodyPr/>
          <a:lstStyle/>
          <a:p>
            <a:fld id="{4CF44313-FFD0-D945-B542-BB303149C127}" type="slidenum">
              <a:rPr lang="de-DE" smtClean="0"/>
              <a:t>9</a:t>
            </a:fld>
            <a:endParaRPr lang="de-DE"/>
          </a:p>
        </p:txBody>
      </p:sp>
    </p:spTree>
    <p:extLst>
      <p:ext uri="{BB962C8B-B14F-4D97-AF65-F5344CB8AC3E}">
        <p14:creationId xmlns:p14="http://schemas.microsoft.com/office/powerpoint/2010/main" val="3637106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p>
            <a:fld id="{E5E2250A-C8EF-4B4F-9841-F3679C8E7E1E}" type="datetimeFigureOut">
              <a:rPr lang="de-DE" smtClean="0"/>
              <a:t>15.12.14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3D4EAD1-0906-A64A-88A0-FA09D4CCA01D}" type="slidenum">
              <a:rPr lang="de-DE" smtClean="0"/>
              <a:t>‹Nr.›</a:t>
            </a:fld>
            <a:endParaRPr lang="de-DE"/>
          </a:p>
        </p:txBody>
      </p:sp>
    </p:spTree>
    <p:extLst>
      <p:ext uri="{BB962C8B-B14F-4D97-AF65-F5344CB8AC3E}">
        <p14:creationId xmlns:p14="http://schemas.microsoft.com/office/powerpoint/2010/main" val="275199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E5E2250A-C8EF-4B4F-9841-F3679C8E7E1E}" type="datetimeFigureOut">
              <a:rPr lang="de-DE" smtClean="0"/>
              <a:t>15.12.14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3D4EAD1-0906-A64A-88A0-FA09D4CCA01D}" type="slidenum">
              <a:rPr lang="de-DE" smtClean="0"/>
              <a:t>‹Nr.›</a:t>
            </a:fld>
            <a:endParaRPr lang="de-DE"/>
          </a:p>
        </p:txBody>
      </p:sp>
    </p:spTree>
    <p:extLst>
      <p:ext uri="{BB962C8B-B14F-4D97-AF65-F5344CB8AC3E}">
        <p14:creationId xmlns:p14="http://schemas.microsoft.com/office/powerpoint/2010/main" val="571889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E5E2250A-C8EF-4B4F-9841-F3679C8E7E1E}" type="datetimeFigureOut">
              <a:rPr lang="de-DE" smtClean="0"/>
              <a:t>15.12.14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3D4EAD1-0906-A64A-88A0-FA09D4CCA01D}" type="slidenum">
              <a:rPr lang="de-DE" smtClean="0"/>
              <a:t>‹Nr.›</a:t>
            </a:fld>
            <a:endParaRPr lang="de-DE"/>
          </a:p>
        </p:txBody>
      </p:sp>
    </p:spTree>
    <p:extLst>
      <p:ext uri="{BB962C8B-B14F-4D97-AF65-F5344CB8AC3E}">
        <p14:creationId xmlns:p14="http://schemas.microsoft.com/office/powerpoint/2010/main" val="3325517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E5E2250A-C8EF-4B4F-9841-F3679C8E7E1E}" type="datetimeFigureOut">
              <a:rPr lang="de-DE" smtClean="0"/>
              <a:t>15.12.14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3D4EAD1-0906-A64A-88A0-FA09D4CCA01D}" type="slidenum">
              <a:rPr lang="de-DE" smtClean="0"/>
              <a:t>‹Nr.›</a:t>
            </a:fld>
            <a:endParaRPr lang="de-DE"/>
          </a:p>
        </p:txBody>
      </p:sp>
    </p:spTree>
    <p:extLst>
      <p:ext uri="{BB962C8B-B14F-4D97-AF65-F5344CB8AC3E}">
        <p14:creationId xmlns:p14="http://schemas.microsoft.com/office/powerpoint/2010/main" val="1737495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p>
            <a:fld id="{E5E2250A-C8EF-4B4F-9841-F3679C8E7E1E}" type="datetimeFigureOut">
              <a:rPr lang="de-DE" smtClean="0"/>
              <a:t>15.12.14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3D4EAD1-0906-A64A-88A0-FA09D4CCA01D}" type="slidenum">
              <a:rPr lang="de-DE" smtClean="0"/>
              <a:t>‹Nr.›</a:t>
            </a:fld>
            <a:endParaRPr lang="de-DE"/>
          </a:p>
        </p:txBody>
      </p:sp>
    </p:spTree>
    <p:extLst>
      <p:ext uri="{BB962C8B-B14F-4D97-AF65-F5344CB8AC3E}">
        <p14:creationId xmlns:p14="http://schemas.microsoft.com/office/powerpoint/2010/main" val="1005515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E5E2250A-C8EF-4B4F-9841-F3679C8E7E1E}" type="datetimeFigureOut">
              <a:rPr lang="de-DE" smtClean="0"/>
              <a:t>15.12.14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3D4EAD1-0906-A64A-88A0-FA09D4CCA01D}" type="slidenum">
              <a:rPr lang="de-DE" smtClean="0"/>
              <a:t>‹Nr.›</a:t>
            </a:fld>
            <a:endParaRPr lang="de-DE"/>
          </a:p>
        </p:txBody>
      </p:sp>
    </p:spTree>
    <p:extLst>
      <p:ext uri="{BB962C8B-B14F-4D97-AF65-F5344CB8AC3E}">
        <p14:creationId xmlns:p14="http://schemas.microsoft.com/office/powerpoint/2010/main" val="2110464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E5E2250A-C8EF-4B4F-9841-F3679C8E7E1E}" type="datetimeFigureOut">
              <a:rPr lang="de-DE" smtClean="0"/>
              <a:t>15.12.14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F3D4EAD1-0906-A64A-88A0-FA09D4CCA01D}" type="slidenum">
              <a:rPr lang="de-DE" smtClean="0"/>
              <a:t>‹Nr.›</a:t>
            </a:fld>
            <a:endParaRPr lang="de-DE"/>
          </a:p>
        </p:txBody>
      </p:sp>
    </p:spTree>
    <p:extLst>
      <p:ext uri="{BB962C8B-B14F-4D97-AF65-F5344CB8AC3E}">
        <p14:creationId xmlns:p14="http://schemas.microsoft.com/office/powerpoint/2010/main" val="2120826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E5E2250A-C8EF-4B4F-9841-F3679C8E7E1E}" type="datetimeFigureOut">
              <a:rPr lang="de-DE" smtClean="0"/>
              <a:t>15.12.14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F3D4EAD1-0906-A64A-88A0-FA09D4CCA01D}" type="slidenum">
              <a:rPr lang="de-DE" smtClean="0"/>
              <a:t>‹Nr.›</a:t>
            </a:fld>
            <a:endParaRPr lang="de-DE"/>
          </a:p>
        </p:txBody>
      </p:sp>
    </p:spTree>
    <p:extLst>
      <p:ext uri="{BB962C8B-B14F-4D97-AF65-F5344CB8AC3E}">
        <p14:creationId xmlns:p14="http://schemas.microsoft.com/office/powerpoint/2010/main" val="2601622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5E2250A-C8EF-4B4F-9841-F3679C8E7E1E}" type="datetimeFigureOut">
              <a:rPr lang="de-DE" smtClean="0"/>
              <a:t>15.12.14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F3D4EAD1-0906-A64A-88A0-FA09D4CCA01D}" type="slidenum">
              <a:rPr lang="de-DE" smtClean="0"/>
              <a:t>‹Nr.›</a:t>
            </a:fld>
            <a:endParaRPr lang="de-DE"/>
          </a:p>
        </p:txBody>
      </p:sp>
    </p:spTree>
    <p:extLst>
      <p:ext uri="{BB962C8B-B14F-4D97-AF65-F5344CB8AC3E}">
        <p14:creationId xmlns:p14="http://schemas.microsoft.com/office/powerpoint/2010/main" val="1371986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E5E2250A-C8EF-4B4F-9841-F3679C8E7E1E}" type="datetimeFigureOut">
              <a:rPr lang="de-DE" smtClean="0"/>
              <a:t>15.12.14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3D4EAD1-0906-A64A-88A0-FA09D4CCA01D}" type="slidenum">
              <a:rPr lang="de-DE" smtClean="0"/>
              <a:t>‹Nr.›</a:t>
            </a:fld>
            <a:endParaRPr lang="de-DE"/>
          </a:p>
        </p:txBody>
      </p:sp>
    </p:spTree>
    <p:extLst>
      <p:ext uri="{BB962C8B-B14F-4D97-AF65-F5344CB8AC3E}">
        <p14:creationId xmlns:p14="http://schemas.microsoft.com/office/powerpoint/2010/main" val="876923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E5E2250A-C8EF-4B4F-9841-F3679C8E7E1E}" type="datetimeFigureOut">
              <a:rPr lang="de-DE" smtClean="0"/>
              <a:t>15.12.14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3D4EAD1-0906-A64A-88A0-FA09D4CCA01D}" type="slidenum">
              <a:rPr lang="de-DE" smtClean="0"/>
              <a:t>‹Nr.›</a:t>
            </a:fld>
            <a:endParaRPr lang="de-DE"/>
          </a:p>
        </p:txBody>
      </p:sp>
    </p:spTree>
    <p:extLst>
      <p:ext uri="{BB962C8B-B14F-4D97-AF65-F5344CB8AC3E}">
        <p14:creationId xmlns:p14="http://schemas.microsoft.com/office/powerpoint/2010/main" val="2943571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E2250A-C8EF-4B4F-9841-F3679C8E7E1E}" type="datetimeFigureOut">
              <a:rPr lang="de-DE" smtClean="0"/>
              <a:t>15.12.14</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D4EAD1-0906-A64A-88A0-FA09D4CCA01D}" type="slidenum">
              <a:rPr lang="de-DE" smtClean="0"/>
              <a:t>‹Nr.›</a:t>
            </a:fld>
            <a:endParaRPr lang="de-DE"/>
          </a:p>
        </p:txBody>
      </p:sp>
    </p:spTree>
    <p:extLst>
      <p:ext uri="{BB962C8B-B14F-4D97-AF65-F5344CB8AC3E}">
        <p14:creationId xmlns:p14="http://schemas.microsoft.com/office/powerpoint/2010/main" val="2518019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notesSlide" Target="../notesSlides/notesSlide15.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7.jpeg"/><Relationship Id="rId5" Type="http://schemas.openxmlformats.org/officeDocument/2006/relationships/image" Target="../media/image25.png"/><Relationship Id="rId10" Type="http://schemas.openxmlformats.org/officeDocument/2006/relationships/image" Target="../media/image24.emf"/><Relationship Id="rId4" Type="http://schemas.openxmlformats.org/officeDocument/2006/relationships/image" Target="../media/image9.jpeg"/><Relationship Id="rId9"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00" y="0"/>
            <a:ext cx="2771800" cy="1417821"/>
          </a:xfrm>
          <a:prstGeom prst="rect">
            <a:avLst/>
          </a:prstGeom>
        </p:spPr>
      </p:pic>
      <p:sp>
        <p:nvSpPr>
          <p:cNvPr id="6" name="Titel 5"/>
          <p:cNvSpPr>
            <a:spLocks noGrp="1"/>
          </p:cNvSpPr>
          <p:nvPr>
            <p:ph type="ctrTitle"/>
          </p:nvPr>
        </p:nvSpPr>
        <p:spPr>
          <a:xfrm>
            <a:off x="205968" y="1885464"/>
            <a:ext cx="8713787" cy="1470025"/>
          </a:xfrm>
        </p:spPr>
        <p:txBody>
          <a:bodyPr>
            <a:noAutofit/>
          </a:bodyPr>
          <a:lstStyle/>
          <a:p>
            <a:pPr>
              <a:lnSpc>
                <a:spcPct val="130000"/>
              </a:lnSpc>
            </a:pPr>
            <a:r>
              <a:rPr lang="de-DE" sz="2400" dirty="0">
                <a:latin typeface="Arial"/>
                <a:cs typeface="Arial"/>
              </a:rPr>
              <a:t>Western </a:t>
            </a:r>
            <a:r>
              <a:rPr lang="de-DE" sz="2400" dirty="0" err="1">
                <a:latin typeface="Arial"/>
                <a:cs typeface="Arial"/>
              </a:rPr>
              <a:t>boundary</a:t>
            </a:r>
            <a:r>
              <a:rPr lang="de-DE" sz="2400" dirty="0">
                <a:latin typeface="Arial"/>
                <a:cs typeface="Arial"/>
              </a:rPr>
              <a:t> </a:t>
            </a:r>
            <a:r>
              <a:rPr lang="de-DE" sz="2400" dirty="0" err="1">
                <a:latin typeface="Arial"/>
                <a:cs typeface="Arial"/>
              </a:rPr>
              <a:t>circulation</a:t>
            </a:r>
            <a:r>
              <a:rPr lang="de-DE" sz="2400" dirty="0">
                <a:latin typeface="Arial"/>
                <a:cs typeface="Arial"/>
              </a:rPr>
              <a:t> in </a:t>
            </a:r>
            <a:r>
              <a:rPr lang="de-DE" sz="2400" dirty="0" err="1">
                <a:latin typeface="Arial"/>
                <a:cs typeface="Arial"/>
              </a:rPr>
              <a:t>the</a:t>
            </a:r>
            <a:r>
              <a:rPr lang="de-DE" sz="2400" dirty="0">
                <a:latin typeface="Arial"/>
                <a:cs typeface="Arial"/>
              </a:rPr>
              <a:t> </a:t>
            </a:r>
            <a:r>
              <a:rPr lang="de-DE" sz="2400" dirty="0" err="1">
                <a:latin typeface="Arial"/>
                <a:cs typeface="Arial"/>
              </a:rPr>
              <a:t>tropical</a:t>
            </a:r>
            <a:r>
              <a:rPr lang="de-DE" sz="2400" dirty="0">
                <a:latin typeface="Arial"/>
                <a:cs typeface="Arial"/>
              </a:rPr>
              <a:t> South </a:t>
            </a:r>
            <a:r>
              <a:rPr lang="de-DE" sz="2400" dirty="0" err="1" smtClean="0">
                <a:latin typeface="Arial"/>
                <a:cs typeface="Arial"/>
              </a:rPr>
              <a:t>Atlantic</a:t>
            </a:r>
            <a:r>
              <a:rPr lang="de-DE" sz="2400" dirty="0" smtClean="0">
                <a:latin typeface="Arial"/>
                <a:cs typeface="Arial"/>
              </a:rPr>
              <a:t> </a:t>
            </a:r>
            <a:r>
              <a:rPr lang="de-DE" sz="2400" dirty="0" err="1" smtClean="0">
                <a:latin typeface="Arial"/>
                <a:cs typeface="Arial"/>
              </a:rPr>
              <a:t>and</a:t>
            </a:r>
            <a:r>
              <a:rPr lang="de-DE" sz="2400" dirty="0" smtClean="0">
                <a:latin typeface="Arial"/>
                <a:cs typeface="Arial"/>
              </a:rPr>
              <a:t> </a:t>
            </a:r>
            <a:br>
              <a:rPr lang="de-DE" sz="2400" dirty="0" smtClean="0">
                <a:latin typeface="Arial"/>
                <a:cs typeface="Arial"/>
              </a:rPr>
            </a:br>
            <a:r>
              <a:rPr lang="de-DE" sz="2400" dirty="0" err="1" smtClean="0">
                <a:latin typeface="Arial"/>
                <a:cs typeface="Arial"/>
              </a:rPr>
              <a:t>its</a:t>
            </a:r>
            <a:r>
              <a:rPr lang="de-DE" sz="2400" dirty="0" smtClean="0">
                <a:latin typeface="Arial"/>
                <a:cs typeface="Arial"/>
              </a:rPr>
              <a:t> </a:t>
            </a:r>
            <a:r>
              <a:rPr lang="de-DE" sz="2400" dirty="0" err="1" smtClean="0">
                <a:latin typeface="Arial"/>
                <a:cs typeface="Arial"/>
              </a:rPr>
              <a:t>relation</a:t>
            </a:r>
            <a:r>
              <a:rPr lang="de-DE" sz="2400" dirty="0" smtClean="0">
                <a:latin typeface="Arial"/>
                <a:cs typeface="Arial"/>
              </a:rPr>
              <a:t> </a:t>
            </a:r>
            <a:r>
              <a:rPr lang="de-DE" sz="2400" dirty="0" err="1" smtClean="0">
                <a:latin typeface="Arial"/>
                <a:cs typeface="Arial"/>
              </a:rPr>
              <a:t>to</a:t>
            </a:r>
            <a:r>
              <a:rPr lang="de-DE" sz="2400" dirty="0" smtClean="0">
                <a:latin typeface="Arial"/>
                <a:cs typeface="Arial"/>
              </a:rPr>
              <a:t> Tropical </a:t>
            </a:r>
            <a:r>
              <a:rPr lang="de-DE" sz="2400" dirty="0" err="1" smtClean="0">
                <a:latin typeface="Arial"/>
                <a:cs typeface="Arial"/>
              </a:rPr>
              <a:t>Atlantic</a:t>
            </a:r>
            <a:r>
              <a:rPr lang="de-DE" sz="2400" dirty="0" smtClean="0">
                <a:latin typeface="Arial"/>
                <a:cs typeface="Arial"/>
              </a:rPr>
              <a:t> </a:t>
            </a:r>
            <a:r>
              <a:rPr lang="de-DE" sz="2400" dirty="0" err="1" smtClean="0">
                <a:latin typeface="Arial"/>
                <a:cs typeface="Arial"/>
              </a:rPr>
              <a:t>Variability</a:t>
            </a:r>
            <a:r>
              <a:rPr lang="de-DE" sz="2400" dirty="0" smtClean="0">
                <a:latin typeface="Arial"/>
                <a:cs typeface="Arial"/>
              </a:rPr>
              <a:t/>
            </a:r>
            <a:br>
              <a:rPr lang="de-DE" sz="2400" dirty="0" smtClean="0">
                <a:latin typeface="Arial"/>
                <a:cs typeface="Arial"/>
              </a:rPr>
            </a:br>
            <a:endParaRPr lang="de-DE" sz="2400" b="1" dirty="0">
              <a:latin typeface="Arial"/>
              <a:cs typeface="Arial"/>
            </a:endParaRPr>
          </a:p>
        </p:txBody>
      </p:sp>
      <p:sp>
        <p:nvSpPr>
          <p:cNvPr id="8" name="Text Box 4"/>
          <p:cNvSpPr txBox="1">
            <a:spLocks noChangeArrowheads="1"/>
          </p:cNvSpPr>
          <p:nvPr/>
        </p:nvSpPr>
        <p:spPr bwMode="auto">
          <a:xfrm>
            <a:off x="683568" y="3573016"/>
            <a:ext cx="7823200" cy="1360372"/>
          </a:xfrm>
          <a:prstGeom prst="rect">
            <a:avLst/>
          </a:prstGeom>
          <a:noFill/>
          <a:ln w="9525">
            <a:noFill/>
            <a:miter lim="800000"/>
            <a:headEnd/>
            <a:tailEnd/>
          </a:ln>
        </p:spPr>
        <p:txBody>
          <a:bodyPr>
            <a:spAutoFit/>
          </a:bodyPr>
          <a:lstStyle/>
          <a:p>
            <a:pPr algn="ctr"/>
            <a:r>
              <a:rPr lang="de-DE" sz="2000" dirty="0" smtClean="0">
                <a:latin typeface="Arial" pitchFamily="34" charset="0"/>
                <a:cs typeface="Arial" pitchFamily="34" charset="0"/>
              </a:rPr>
              <a:t>Rebecca Hummels</a:t>
            </a:r>
            <a:r>
              <a:rPr lang="de-DE" sz="2000" baseline="30000" dirty="0" smtClean="0">
                <a:latin typeface="Arial" pitchFamily="34" charset="0"/>
                <a:cs typeface="Arial" pitchFamily="34" charset="0"/>
              </a:rPr>
              <a:t>1</a:t>
            </a:r>
            <a:r>
              <a:rPr lang="de-DE" sz="2000" dirty="0" smtClean="0">
                <a:latin typeface="Arial" pitchFamily="34" charset="0"/>
                <a:cs typeface="Arial" pitchFamily="34" charset="0"/>
              </a:rPr>
              <a:t>, Peter Brandt</a:t>
            </a:r>
            <a:r>
              <a:rPr lang="de-DE" sz="2000" baseline="30000" dirty="0" smtClean="0">
                <a:latin typeface="Arial" pitchFamily="34" charset="0"/>
                <a:cs typeface="Arial" pitchFamily="34" charset="0"/>
              </a:rPr>
              <a:t>1</a:t>
            </a:r>
            <a:r>
              <a:rPr lang="de-DE" sz="2000" dirty="0" smtClean="0">
                <a:latin typeface="Arial" pitchFamily="34" charset="0"/>
                <a:cs typeface="Arial" pitchFamily="34" charset="0"/>
              </a:rPr>
              <a:t>, Marcus Dengler</a:t>
            </a:r>
            <a:r>
              <a:rPr lang="de-DE" sz="2000" baseline="30000" dirty="0" smtClean="0">
                <a:latin typeface="Arial" pitchFamily="34" charset="0"/>
                <a:cs typeface="Arial" pitchFamily="34" charset="0"/>
              </a:rPr>
              <a:t>1</a:t>
            </a:r>
            <a:r>
              <a:rPr lang="de-DE" sz="2000" dirty="0" smtClean="0">
                <a:latin typeface="Arial" pitchFamily="34" charset="0"/>
                <a:cs typeface="Arial" pitchFamily="34" charset="0"/>
              </a:rPr>
              <a:t>, Jürgen Fischer</a:t>
            </a:r>
            <a:r>
              <a:rPr lang="de-DE" sz="2000" baseline="30000" dirty="0" smtClean="0">
                <a:latin typeface="Arial" pitchFamily="34" charset="0"/>
                <a:cs typeface="Arial" pitchFamily="34" charset="0"/>
              </a:rPr>
              <a:t>1</a:t>
            </a:r>
            <a:endParaRPr lang="de-DE" sz="2000" baseline="30000" dirty="0">
              <a:latin typeface="Arial" pitchFamily="34" charset="0"/>
              <a:cs typeface="Arial" pitchFamily="34" charset="0"/>
            </a:endParaRPr>
          </a:p>
          <a:p>
            <a:r>
              <a:rPr lang="de-DE" baseline="30000" dirty="0">
                <a:latin typeface="Arial" pitchFamily="34" charset="0"/>
                <a:cs typeface="Arial" pitchFamily="34" charset="0"/>
              </a:rPr>
              <a:t> </a:t>
            </a:r>
            <a:endParaRPr lang="de-DE" sz="1200" dirty="0">
              <a:latin typeface="Arial" pitchFamily="34" charset="0"/>
              <a:cs typeface="Arial" pitchFamily="34" charset="0"/>
            </a:endParaRPr>
          </a:p>
          <a:p>
            <a:pPr algn="ctr" eaLnBrk="0" hangingPunct="0">
              <a:lnSpc>
                <a:spcPct val="115000"/>
              </a:lnSpc>
            </a:pPr>
            <a:r>
              <a:rPr lang="de-DE" sz="1600" baseline="30000" dirty="0">
                <a:latin typeface="Arial" pitchFamily="34" charset="0"/>
                <a:cs typeface="Arial" pitchFamily="34" charset="0"/>
              </a:rPr>
              <a:t>      </a:t>
            </a:r>
            <a:r>
              <a:rPr lang="de-DE" sz="1600" baseline="30000" dirty="0" smtClean="0">
                <a:latin typeface="Arial" pitchFamily="34" charset="0"/>
                <a:cs typeface="Arial" pitchFamily="34" charset="0"/>
              </a:rPr>
              <a:t>1</a:t>
            </a:r>
            <a:r>
              <a:rPr lang="de-DE" sz="1600" i="1" dirty="0" smtClean="0">
                <a:latin typeface="Arial" pitchFamily="34" charset="0"/>
                <a:cs typeface="Arial" pitchFamily="34" charset="0"/>
              </a:rPr>
              <a:t>GEOMAR Helmholtz Zentrum für Ozeanforschung, </a:t>
            </a:r>
            <a:r>
              <a:rPr lang="de-DE" sz="1600" i="1" dirty="0">
                <a:latin typeface="Arial" pitchFamily="34" charset="0"/>
                <a:cs typeface="Arial" pitchFamily="34" charset="0"/>
              </a:rPr>
              <a:t>Kiel, Germany</a:t>
            </a:r>
          </a:p>
          <a:p>
            <a:pPr algn="ctr" eaLnBrk="0" hangingPunct="0">
              <a:lnSpc>
                <a:spcPct val="115000"/>
              </a:lnSpc>
            </a:pPr>
            <a:r>
              <a:rPr lang="de-DE" sz="1600" baseline="30000" dirty="0">
                <a:latin typeface="Arial" pitchFamily="34" charset="0"/>
                <a:cs typeface="Arial" pitchFamily="34" charset="0"/>
              </a:rPr>
              <a:t>    </a:t>
            </a:r>
            <a:endParaRPr lang="de-DE" sz="1600" i="1" dirty="0">
              <a:latin typeface="Arial" pitchFamily="34" charset="0"/>
              <a:cs typeface="Arial" pitchFamily="34" charset="0"/>
            </a:endParaRPr>
          </a:p>
        </p:txBody>
      </p:sp>
      <p:sp>
        <p:nvSpPr>
          <p:cNvPr id="9" name="Text Box 5"/>
          <p:cNvSpPr txBox="1">
            <a:spLocks noChangeArrowheads="1"/>
          </p:cNvSpPr>
          <p:nvPr/>
        </p:nvSpPr>
        <p:spPr bwMode="auto">
          <a:xfrm>
            <a:off x="205968" y="6309320"/>
            <a:ext cx="8713787" cy="339725"/>
          </a:xfrm>
          <a:prstGeom prst="rect">
            <a:avLst/>
          </a:prstGeom>
          <a:noFill/>
          <a:ln w="3175">
            <a:noFill/>
            <a:miter lim="800000"/>
            <a:headEnd/>
            <a:tailEnd/>
          </a:ln>
          <a:effectLst/>
        </p:spPr>
        <p:txBody>
          <a:bodyPr>
            <a:spAutoFit/>
          </a:bodyPr>
          <a:lstStyle/>
          <a:p>
            <a:pPr algn="ctr" eaLnBrk="0" fontAlgn="auto" hangingPunct="0">
              <a:lnSpc>
                <a:spcPct val="115000"/>
              </a:lnSpc>
              <a:spcBef>
                <a:spcPts val="0"/>
              </a:spcBef>
              <a:spcAft>
                <a:spcPts val="0"/>
              </a:spcAft>
              <a:defRPr/>
            </a:pPr>
            <a:r>
              <a:rPr lang="en-US" sz="1400" dirty="0" smtClean="0">
                <a:latin typeface="+mj-lt"/>
              </a:rPr>
              <a:t>SAMOC V Workshop</a:t>
            </a:r>
            <a:r>
              <a:rPr lang="en-US" sz="1400" dirty="0" smtClean="0">
                <a:latin typeface="+mj-lt"/>
                <a:cs typeface="+mn-cs"/>
              </a:rPr>
              <a:t>, Buenos Aires, </a:t>
            </a:r>
            <a:r>
              <a:rPr lang="en-US" sz="1400" dirty="0">
                <a:latin typeface="+mj-lt"/>
              </a:rPr>
              <a:t>A</a:t>
            </a:r>
            <a:r>
              <a:rPr lang="en-US" sz="1400" dirty="0" smtClean="0">
                <a:latin typeface="+mj-lt"/>
                <a:cs typeface="+mn-cs"/>
              </a:rPr>
              <a:t>rgentina,  03.12.2014</a:t>
            </a:r>
            <a:endParaRPr lang="en-US" sz="1400" dirty="0">
              <a:latin typeface="+mj-lt"/>
              <a:cs typeface="+mn-cs"/>
            </a:endParaRPr>
          </a:p>
        </p:txBody>
      </p:sp>
      <p:pic>
        <p:nvPicPr>
          <p:cNvPr id="7" name="Bild 6" descr="RACE_Logo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968" y="399140"/>
            <a:ext cx="3261117" cy="934588"/>
          </a:xfrm>
          <a:prstGeom prst="rect">
            <a:avLst/>
          </a:prstGeom>
        </p:spPr>
      </p:pic>
    </p:spTree>
    <p:extLst>
      <p:ext uri="{BB962C8B-B14F-4D97-AF65-F5344CB8AC3E}">
        <p14:creationId xmlns:p14="http://schemas.microsoft.com/office/powerpoint/2010/main" val="21104199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a:xfrm>
            <a:off x="0" y="270928"/>
            <a:ext cx="9144000" cy="69269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smtClean="0">
                <a:ln>
                  <a:noFill/>
                </a:ln>
                <a:solidFill>
                  <a:schemeClr val="tx1"/>
                </a:solidFill>
                <a:effectLst/>
                <a:uLnTx/>
                <a:uFillTx/>
                <a:latin typeface="Arial"/>
                <a:ea typeface="+mj-ea"/>
                <a:cs typeface="Arial"/>
              </a:rPr>
              <a:t>Other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studies</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after</a:t>
            </a:r>
            <a:r>
              <a:rPr kumimoji="0" lang="de-DE" sz="2400" b="0" i="0" u="none" strike="noStrike" kern="1200" cap="none" spc="0" normalizeH="0" noProof="0" dirty="0" smtClean="0">
                <a:ln>
                  <a:noFill/>
                </a:ln>
                <a:solidFill>
                  <a:schemeClr val="tx1"/>
                </a:solidFill>
                <a:effectLst/>
                <a:uLnTx/>
                <a:uFillTx/>
                <a:latin typeface="Arial"/>
                <a:ea typeface="+mj-ea"/>
                <a:cs typeface="Arial"/>
              </a:rPr>
              <a:t> </a:t>
            </a:r>
            <a:r>
              <a:rPr kumimoji="0" lang="de-DE" sz="2400" b="0" i="0" u="none" strike="noStrike" kern="1200" cap="none" spc="0" normalizeH="0" noProof="0" dirty="0" err="1" smtClean="0">
                <a:ln>
                  <a:noFill/>
                </a:ln>
                <a:solidFill>
                  <a:schemeClr val="tx1"/>
                </a:solidFill>
                <a:effectLst/>
                <a:uLnTx/>
                <a:uFillTx/>
                <a:latin typeface="Arial"/>
                <a:ea typeface="+mj-ea"/>
                <a:cs typeface="Arial"/>
              </a:rPr>
              <a:t>observational</a:t>
            </a:r>
            <a:r>
              <a:rPr kumimoji="0" lang="de-DE" sz="2400" b="0" i="0" u="none" strike="noStrike" kern="1200" cap="none" spc="0" normalizeH="0" noProof="0" dirty="0" smtClean="0">
                <a:ln>
                  <a:noFill/>
                </a:ln>
                <a:solidFill>
                  <a:schemeClr val="tx1"/>
                </a:solidFill>
                <a:effectLst/>
                <a:uLnTx/>
                <a:uFillTx/>
                <a:latin typeface="Arial"/>
                <a:ea typeface="+mj-ea"/>
                <a:cs typeface="Arial"/>
              </a:rPr>
              <a:t> </a:t>
            </a:r>
            <a:r>
              <a:rPr kumimoji="0" lang="de-DE" sz="2400" b="0" i="0" u="none" strike="noStrike" kern="1200" cap="none" spc="0" normalizeH="0" noProof="0" dirty="0" err="1" smtClean="0">
                <a:ln>
                  <a:noFill/>
                </a:ln>
                <a:solidFill>
                  <a:schemeClr val="tx1"/>
                </a:solidFill>
                <a:effectLst/>
                <a:uLnTx/>
                <a:uFillTx/>
                <a:latin typeface="Arial"/>
                <a:ea typeface="+mj-ea"/>
                <a:cs typeface="Arial"/>
              </a:rPr>
              <a:t>period</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a:t>
            </a:r>
            <a:endParaRPr kumimoji="0" lang="de-DE" sz="2400" b="0" i="0" u="none" strike="noStrike" kern="1200" cap="none" spc="0" normalizeH="0" baseline="0" noProof="0" dirty="0">
              <a:ln>
                <a:noFill/>
              </a:ln>
              <a:solidFill>
                <a:schemeClr val="tx1"/>
              </a:solidFill>
              <a:effectLst/>
              <a:uLnTx/>
              <a:uFillTx/>
              <a:latin typeface="Arial"/>
              <a:ea typeface="+mj-ea"/>
              <a:cs typeface="Arial"/>
            </a:endParaRPr>
          </a:p>
        </p:txBody>
      </p:sp>
      <p:pic>
        <p:nvPicPr>
          <p:cNvPr id="11" name="Bild 10"/>
          <p:cNvPicPr>
            <a:picLocks noChangeAspect="1"/>
          </p:cNvPicPr>
          <p:nvPr/>
        </p:nvPicPr>
        <p:blipFill>
          <a:blip r:embed="rId3"/>
          <a:stretch>
            <a:fillRect/>
          </a:stretch>
        </p:blipFill>
        <p:spPr>
          <a:xfrm>
            <a:off x="940172" y="1370024"/>
            <a:ext cx="7323829" cy="3534543"/>
          </a:xfrm>
          <a:prstGeom prst="rect">
            <a:avLst/>
          </a:prstGeom>
        </p:spPr>
      </p:pic>
      <p:sp>
        <p:nvSpPr>
          <p:cNvPr id="23" name="Textfeld 22"/>
          <p:cNvSpPr txBox="1"/>
          <p:nvPr/>
        </p:nvSpPr>
        <p:spPr>
          <a:xfrm>
            <a:off x="940172" y="5289770"/>
            <a:ext cx="4486436" cy="369332"/>
          </a:xfrm>
          <a:prstGeom prst="rect">
            <a:avLst/>
          </a:prstGeom>
          <a:noFill/>
        </p:spPr>
        <p:txBody>
          <a:bodyPr wrap="square" rtlCol="0">
            <a:spAutoFit/>
          </a:bodyPr>
          <a:lstStyle/>
          <a:p>
            <a:r>
              <a:rPr lang="de-DE" dirty="0" smtClean="0">
                <a:latin typeface="Arial"/>
                <a:cs typeface="Arial"/>
              </a:rPr>
              <a:t>Zhang et al. 2011:</a:t>
            </a:r>
            <a:endParaRPr lang="de-DE" dirty="0">
              <a:latin typeface="Arial"/>
              <a:cs typeface="Arial"/>
            </a:endParaRPr>
          </a:p>
        </p:txBody>
      </p:sp>
      <p:sp>
        <p:nvSpPr>
          <p:cNvPr id="24" name="Textfeld 23"/>
          <p:cNvSpPr txBox="1"/>
          <p:nvPr/>
        </p:nvSpPr>
        <p:spPr>
          <a:xfrm>
            <a:off x="927472" y="5559983"/>
            <a:ext cx="7504404" cy="646331"/>
          </a:xfrm>
          <a:prstGeom prst="rect">
            <a:avLst/>
          </a:prstGeom>
          <a:noFill/>
        </p:spPr>
        <p:txBody>
          <a:bodyPr wrap="square" rtlCol="0">
            <a:spAutoFit/>
          </a:bodyPr>
          <a:lstStyle/>
          <a:p>
            <a:r>
              <a:rPr lang="de-DE" dirty="0" smtClean="0">
                <a:latin typeface="Arial"/>
                <a:cs typeface="Arial"/>
              </a:rPr>
              <a:t>Strong </a:t>
            </a:r>
            <a:r>
              <a:rPr lang="de-DE" dirty="0" err="1" smtClean="0">
                <a:latin typeface="Arial"/>
                <a:cs typeface="Arial"/>
              </a:rPr>
              <a:t>interannual</a:t>
            </a:r>
            <a:r>
              <a:rPr lang="de-DE" dirty="0" smtClean="0">
                <a:latin typeface="Arial"/>
                <a:cs typeface="Arial"/>
              </a:rPr>
              <a:t> NBUC </a:t>
            </a:r>
            <a:r>
              <a:rPr lang="de-DE" dirty="0" err="1" smtClean="0">
                <a:latin typeface="Arial"/>
                <a:cs typeface="Arial"/>
              </a:rPr>
              <a:t>transport</a:t>
            </a:r>
            <a:r>
              <a:rPr lang="de-DE" dirty="0" smtClean="0">
                <a:latin typeface="Arial"/>
                <a:cs typeface="Arial"/>
              </a:rPr>
              <a:t> </a:t>
            </a:r>
            <a:r>
              <a:rPr lang="de-DE" dirty="0" err="1" smtClean="0">
                <a:latin typeface="Arial"/>
                <a:cs typeface="Arial"/>
              </a:rPr>
              <a:t>variability</a:t>
            </a:r>
            <a:r>
              <a:rPr lang="de-DE" dirty="0" smtClean="0">
                <a:latin typeface="Arial"/>
                <a:cs typeface="Arial"/>
              </a:rPr>
              <a:t> in </a:t>
            </a:r>
            <a:r>
              <a:rPr lang="de-DE" dirty="0" err="1" smtClean="0">
                <a:latin typeface="Arial"/>
                <a:cs typeface="Arial"/>
              </a:rPr>
              <a:t>geostrophic</a:t>
            </a:r>
            <a:r>
              <a:rPr lang="de-DE" dirty="0" smtClean="0">
                <a:latin typeface="Arial"/>
                <a:cs typeface="Arial"/>
              </a:rPr>
              <a:t> </a:t>
            </a:r>
            <a:r>
              <a:rPr lang="de-DE" dirty="0" err="1" smtClean="0">
                <a:latin typeface="Arial"/>
                <a:cs typeface="Arial"/>
              </a:rPr>
              <a:t>transport</a:t>
            </a:r>
            <a:r>
              <a:rPr lang="de-DE" dirty="0" smtClean="0">
                <a:latin typeface="Arial"/>
                <a:cs typeface="Arial"/>
              </a:rPr>
              <a:t> </a:t>
            </a:r>
            <a:r>
              <a:rPr lang="de-DE" dirty="0" err="1" smtClean="0">
                <a:latin typeface="Arial"/>
                <a:cs typeface="Arial"/>
              </a:rPr>
              <a:t>timeseries</a:t>
            </a:r>
            <a:r>
              <a:rPr lang="de-DE" dirty="0" smtClean="0">
                <a:latin typeface="Arial"/>
                <a:cs typeface="Arial"/>
              </a:rPr>
              <a:t> </a:t>
            </a:r>
            <a:r>
              <a:rPr lang="de-DE" dirty="0" err="1" smtClean="0">
                <a:latin typeface="Arial"/>
                <a:cs typeface="Arial"/>
              </a:rPr>
              <a:t>based</a:t>
            </a:r>
            <a:r>
              <a:rPr lang="de-DE" dirty="0" smtClean="0">
                <a:latin typeface="Arial"/>
                <a:cs typeface="Arial"/>
              </a:rPr>
              <a:t> on </a:t>
            </a:r>
            <a:r>
              <a:rPr lang="de-DE" dirty="0" err="1" smtClean="0">
                <a:latin typeface="Arial"/>
                <a:cs typeface="Arial"/>
              </a:rPr>
              <a:t>historical</a:t>
            </a:r>
            <a:r>
              <a:rPr lang="de-DE" dirty="0" smtClean="0">
                <a:latin typeface="Arial"/>
                <a:cs typeface="Arial"/>
              </a:rPr>
              <a:t> </a:t>
            </a:r>
            <a:r>
              <a:rPr lang="de-DE" dirty="0" err="1" smtClean="0">
                <a:latin typeface="Arial"/>
                <a:cs typeface="Arial"/>
              </a:rPr>
              <a:t>hydrographic</a:t>
            </a:r>
            <a:r>
              <a:rPr lang="de-DE" dirty="0" smtClean="0">
                <a:latin typeface="Arial"/>
                <a:cs typeface="Arial"/>
              </a:rPr>
              <a:t> </a:t>
            </a:r>
            <a:r>
              <a:rPr lang="de-DE" dirty="0" err="1" smtClean="0">
                <a:latin typeface="Arial"/>
                <a:cs typeface="Arial"/>
              </a:rPr>
              <a:t>observations</a:t>
            </a:r>
            <a:r>
              <a:rPr lang="de-DE" dirty="0" smtClean="0">
                <a:latin typeface="Arial"/>
                <a:cs typeface="Arial"/>
              </a:rPr>
              <a:t> </a:t>
            </a:r>
            <a:endParaRPr lang="de-DE" dirty="0">
              <a:latin typeface="Arial"/>
              <a:cs typeface="Arial"/>
            </a:endParaRPr>
          </a:p>
        </p:txBody>
      </p:sp>
      <p:sp>
        <p:nvSpPr>
          <p:cNvPr id="4" name="Rechteck 3"/>
          <p:cNvSpPr/>
          <p:nvPr/>
        </p:nvSpPr>
        <p:spPr>
          <a:xfrm>
            <a:off x="775441" y="1386927"/>
            <a:ext cx="508000" cy="353454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Textfeld 2"/>
          <p:cNvSpPr txBox="1"/>
          <p:nvPr/>
        </p:nvSpPr>
        <p:spPr>
          <a:xfrm rot="16200000">
            <a:off x="-1294289" y="1754451"/>
            <a:ext cx="4660900" cy="369332"/>
          </a:xfrm>
          <a:prstGeom prst="rect">
            <a:avLst/>
          </a:prstGeom>
          <a:noFill/>
        </p:spPr>
        <p:txBody>
          <a:bodyPr wrap="square" rtlCol="0">
            <a:spAutoFit/>
          </a:bodyPr>
          <a:lstStyle/>
          <a:p>
            <a:r>
              <a:rPr lang="de-DE" b="1" dirty="0" smtClean="0">
                <a:latin typeface="Arial"/>
                <a:cs typeface="Arial"/>
              </a:rPr>
              <a:t>Transport in NBC (</a:t>
            </a:r>
            <a:r>
              <a:rPr lang="de-DE" b="1" dirty="0" err="1" smtClean="0">
                <a:latin typeface="Arial"/>
                <a:cs typeface="Arial"/>
              </a:rPr>
              <a:t>Sv</a:t>
            </a:r>
            <a:r>
              <a:rPr lang="de-DE" b="1" dirty="0" smtClean="0">
                <a:latin typeface="Arial"/>
                <a:cs typeface="Arial"/>
              </a:rPr>
              <a:t>)</a:t>
            </a:r>
            <a:endParaRPr lang="de-DE" b="1" dirty="0">
              <a:latin typeface="Arial"/>
              <a:cs typeface="Arial"/>
            </a:endParaRPr>
          </a:p>
        </p:txBody>
      </p:sp>
    </p:spTree>
    <p:extLst>
      <p:ext uri="{BB962C8B-B14F-4D97-AF65-F5344CB8AC3E}">
        <p14:creationId xmlns:p14="http://schemas.microsoft.com/office/powerpoint/2010/main" val="116985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descr="biastoch_s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304" y="1840600"/>
            <a:ext cx="3966450" cy="2349256"/>
          </a:xfrm>
          <a:prstGeom prst="rect">
            <a:avLst/>
          </a:prstGeom>
        </p:spPr>
      </p:pic>
      <p:sp>
        <p:nvSpPr>
          <p:cNvPr id="8" name="Titel 1"/>
          <p:cNvSpPr txBox="1">
            <a:spLocks/>
          </p:cNvSpPr>
          <p:nvPr/>
        </p:nvSpPr>
        <p:spPr>
          <a:xfrm>
            <a:off x="0" y="0"/>
            <a:ext cx="9144000" cy="69269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smtClean="0">
                <a:ln>
                  <a:noFill/>
                </a:ln>
                <a:solidFill>
                  <a:schemeClr val="tx1"/>
                </a:solidFill>
                <a:effectLst/>
                <a:uLnTx/>
                <a:uFillTx/>
                <a:latin typeface="Arial"/>
                <a:ea typeface="+mj-ea"/>
                <a:cs typeface="Arial"/>
              </a:rPr>
              <a:t>Other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studies</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after</a:t>
            </a:r>
            <a:r>
              <a:rPr kumimoji="0" lang="de-DE" sz="2400" b="0" i="0" u="none" strike="noStrike" kern="1200" cap="none" spc="0" normalizeH="0" noProof="0" dirty="0" smtClean="0">
                <a:ln>
                  <a:noFill/>
                </a:ln>
                <a:solidFill>
                  <a:schemeClr val="tx1"/>
                </a:solidFill>
                <a:effectLst/>
                <a:uLnTx/>
                <a:uFillTx/>
                <a:latin typeface="Arial"/>
                <a:ea typeface="+mj-ea"/>
                <a:cs typeface="Arial"/>
              </a:rPr>
              <a:t> </a:t>
            </a:r>
            <a:r>
              <a:rPr kumimoji="0" lang="de-DE" sz="2400" b="0" i="0" u="none" strike="noStrike" kern="1200" cap="none" spc="0" normalizeH="0" noProof="0" dirty="0" err="1" smtClean="0">
                <a:ln>
                  <a:noFill/>
                </a:ln>
                <a:solidFill>
                  <a:schemeClr val="tx1"/>
                </a:solidFill>
                <a:effectLst/>
                <a:uLnTx/>
                <a:uFillTx/>
                <a:latin typeface="Arial"/>
                <a:ea typeface="+mj-ea"/>
                <a:cs typeface="Arial"/>
              </a:rPr>
              <a:t>observational</a:t>
            </a:r>
            <a:r>
              <a:rPr kumimoji="0" lang="de-DE" sz="2400" b="0" i="0" u="none" strike="noStrike" kern="1200" cap="none" spc="0" normalizeH="0" noProof="0" dirty="0" smtClean="0">
                <a:ln>
                  <a:noFill/>
                </a:ln>
                <a:solidFill>
                  <a:schemeClr val="tx1"/>
                </a:solidFill>
                <a:effectLst/>
                <a:uLnTx/>
                <a:uFillTx/>
                <a:latin typeface="Arial"/>
                <a:ea typeface="+mj-ea"/>
                <a:cs typeface="Arial"/>
              </a:rPr>
              <a:t> </a:t>
            </a:r>
            <a:r>
              <a:rPr kumimoji="0" lang="de-DE" sz="2400" b="0" i="0" u="none" strike="noStrike" kern="1200" cap="none" spc="0" normalizeH="0" noProof="0" dirty="0" err="1" smtClean="0">
                <a:ln>
                  <a:noFill/>
                </a:ln>
                <a:solidFill>
                  <a:schemeClr val="tx1"/>
                </a:solidFill>
                <a:effectLst/>
                <a:uLnTx/>
                <a:uFillTx/>
                <a:latin typeface="Arial"/>
                <a:ea typeface="+mj-ea"/>
                <a:cs typeface="Arial"/>
              </a:rPr>
              <a:t>period</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a:t>
            </a:r>
            <a:endParaRPr kumimoji="0" lang="de-DE" sz="2400" b="0" i="0" u="none" strike="noStrike" kern="1200" cap="none" spc="0" normalizeH="0" baseline="0" noProof="0" dirty="0">
              <a:ln>
                <a:noFill/>
              </a:ln>
              <a:solidFill>
                <a:schemeClr val="tx1"/>
              </a:solidFill>
              <a:effectLst/>
              <a:uLnTx/>
              <a:uFillTx/>
              <a:latin typeface="Arial"/>
              <a:ea typeface="+mj-ea"/>
              <a:cs typeface="Arial"/>
            </a:endParaRPr>
          </a:p>
        </p:txBody>
      </p:sp>
      <p:sp>
        <p:nvSpPr>
          <p:cNvPr id="9" name="Textfeld 8"/>
          <p:cNvSpPr txBox="1"/>
          <p:nvPr/>
        </p:nvSpPr>
        <p:spPr>
          <a:xfrm>
            <a:off x="5271803" y="2725693"/>
            <a:ext cx="3860944" cy="369332"/>
          </a:xfrm>
          <a:prstGeom prst="rect">
            <a:avLst/>
          </a:prstGeom>
          <a:noFill/>
        </p:spPr>
        <p:txBody>
          <a:bodyPr wrap="square" rtlCol="0">
            <a:spAutoFit/>
          </a:bodyPr>
          <a:lstStyle/>
          <a:p>
            <a:r>
              <a:rPr lang="de-DE" dirty="0" err="1" smtClean="0">
                <a:latin typeface="Arial"/>
                <a:cs typeface="Arial"/>
              </a:rPr>
              <a:t>Biastoch</a:t>
            </a:r>
            <a:r>
              <a:rPr lang="de-DE" dirty="0" smtClean="0">
                <a:latin typeface="Arial"/>
                <a:cs typeface="Arial"/>
              </a:rPr>
              <a:t> et al. 2009</a:t>
            </a:r>
            <a:endParaRPr lang="de-DE" dirty="0">
              <a:latin typeface="Arial"/>
              <a:cs typeface="Arial"/>
            </a:endParaRPr>
          </a:p>
        </p:txBody>
      </p:sp>
      <p:pic>
        <p:nvPicPr>
          <p:cNvPr id="23" name="Bild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918" y="576158"/>
            <a:ext cx="3866430" cy="860153"/>
          </a:xfrm>
          <a:prstGeom prst="rect">
            <a:avLst/>
          </a:prstGeom>
        </p:spPr>
      </p:pic>
      <p:sp>
        <p:nvSpPr>
          <p:cNvPr id="24" name="Textfeld 23"/>
          <p:cNvSpPr txBox="1"/>
          <p:nvPr/>
        </p:nvSpPr>
        <p:spPr>
          <a:xfrm>
            <a:off x="5271803" y="841271"/>
            <a:ext cx="4502929" cy="369332"/>
          </a:xfrm>
          <a:prstGeom prst="rect">
            <a:avLst/>
          </a:prstGeom>
          <a:noFill/>
        </p:spPr>
        <p:txBody>
          <a:bodyPr wrap="square" rtlCol="0">
            <a:spAutoFit/>
          </a:bodyPr>
          <a:lstStyle/>
          <a:p>
            <a:r>
              <a:rPr lang="de-DE" dirty="0" err="1" smtClean="0">
                <a:latin typeface="Arial"/>
                <a:cs typeface="Arial"/>
              </a:rPr>
              <a:t>Biastoch</a:t>
            </a:r>
            <a:r>
              <a:rPr lang="de-DE" dirty="0" smtClean="0">
                <a:latin typeface="Arial"/>
                <a:cs typeface="Arial"/>
              </a:rPr>
              <a:t> et al. 2008</a:t>
            </a:r>
            <a:endParaRPr lang="de-DE" dirty="0">
              <a:latin typeface="Arial"/>
              <a:cs typeface="Arial"/>
            </a:endParaRPr>
          </a:p>
        </p:txBody>
      </p:sp>
      <p:grpSp>
        <p:nvGrpSpPr>
          <p:cNvPr id="25" name="Gruppierung 24"/>
          <p:cNvGrpSpPr/>
          <p:nvPr/>
        </p:nvGrpSpPr>
        <p:grpSpPr>
          <a:xfrm>
            <a:off x="121802" y="4282113"/>
            <a:ext cx="6580849" cy="2413873"/>
            <a:chOff x="0" y="1479397"/>
            <a:chExt cx="11368675" cy="4297576"/>
          </a:xfrm>
        </p:grpSpPr>
        <p:pic>
          <p:nvPicPr>
            <p:cNvPr id="26" name="Bild 25"/>
            <p:cNvPicPr>
              <a:picLocks noChangeAspect="1"/>
            </p:cNvPicPr>
            <p:nvPr/>
          </p:nvPicPr>
          <p:blipFill>
            <a:blip r:embed="rId5"/>
            <a:stretch>
              <a:fillRect/>
            </a:stretch>
          </p:blipFill>
          <p:spPr>
            <a:xfrm>
              <a:off x="0" y="1479397"/>
              <a:ext cx="9144000" cy="4253859"/>
            </a:xfrm>
            <a:prstGeom prst="rect">
              <a:avLst/>
            </a:prstGeom>
          </p:spPr>
        </p:pic>
        <p:grpSp>
          <p:nvGrpSpPr>
            <p:cNvPr id="27" name="Gruppierung 26"/>
            <p:cNvGrpSpPr/>
            <p:nvPr/>
          </p:nvGrpSpPr>
          <p:grpSpPr>
            <a:xfrm>
              <a:off x="7895607" y="5266089"/>
              <a:ext cx="1618159" cy="501017"/>
              <a:chOff x="7895607" y="5266089"/>
              <a:chExt cx="1618159" cy="501017"/>
            </a:xfrm>
          </p:grpSpPr>
          <p:sp>
            <p:nvSpPr>
              <p:cNvPr id="34" name="Textfeld 33"/>
              <p:cNvSpPr txBox="1"/>
              <p:nvPr/>
            </p:nvSpPr>
            <p:spPr>
              <a:xfrm>
                <a:off x="7895607" y="5358729"/>
                <a:ext cx="800457" cy="407453"/>
              </a:xfrm>
              <a:prstGeom prst="rect">
                <a:avLst/>
              </a:prstGeom>
              <a:noFill/>
            </p:spPr>
            <p:txBody>
              <a:bodyPr wrap="none" rtlCol="0">
                <a:spAutoFit/>
              </a:bodyPr>
              <a:lstStyle/>
              <a:p>
                <a:r>
                  <a:rPr lang="de-DE" sz="1600" dirty="0" smtClean="0"/>
                  <a:t>2000</a:t>
                </a:r>
                <a:endParaRPr lang="de-DE" sz="1600" dirty="0"/>
              </a:p>
            </p:txBody>
          </p:sp>
          <p:sp>
            <p:nvSpPr>
              <p:cNvPr id="35" name="Textfeld 34"/>
              <p:cNvSpPr txBox="1"/>
              <p:nvPr/>
            </p:nvSpPr>
            <p:spPr>
              <a:xfrm>
                <a:off x="8713309" y="5359653"/>
                <a:ext cx="800457" cy="407453"/>
              </a:xfrm>
              <a:prstGeom prst="rect">
                <a:avLst/>
              </a:prstGeom>
              <a:noFill/>
            </p:spPr>
            <p:txBody>
              <a:bodyPr wrap="none" rtlCol="0">
                <a:spAutoFit/>
              </a:bodyPr>
              <a:lstStyle/>
              <a:p>
                <a:r>
                  <a:rPr lang="de-DE" sz="1600" dirty="0" smtClean="0"/>
                  <a:t>2005</a:t>
                </a:r>
                <a:endParaRPr lang="de-DE" sz="1600" dirty="0"/>
              </a:p>
            </p:txBody>
          </p:sp>
          <p:cxnSp>
            <p:nvCxnSpPr>
              <p:cNvPr id="36" name="Gerade Verbindung 35"/>
              <p:cNvCxnSpPr/>
              <p:nvPr/>
            </p:nvCxnSpPr>
            <p:spPr>
              <a:xfrm>
                <a:off x="8177289" y="5266089"/>
                <a:ext cx="0" cy="108000"/>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 name="Gerade Verbindung 36"/>
              <p:cNvCxnSpPr/>
              <p:nvPr/>
            </p:nvCxnSpPr>
            <p:spPr>
              <a:xfrm>
                <a:off x="8996429" y="5267551"/>
                <a:ext cx="0" cy="108000"/>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28" name="Gerade Verbindung 27"/>
            <p:cNvCxnSpPr/>
            <p:nvPr/>
          </p:nvCxnSpPr>
          <p:spPr>
            <a:xfrm>
              <a:off x="7354909" y="5266283"/>
              <a:ext cx="4013766" cy="0"/>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grpSp>
          <p:nvGrpSpPr>
            <p:cNvPr id="29" name="Gruppierung 28"/>
            <p:cNvGrpSpPr/>
            <p:nvPr/>
          </p:nvGrpSpPr>
          <p:grpSpPr>
            <a:xfrm>
              <a:off x="9529566" y="5275956"/>
              <a:ext cx="1618159" cy="501017"/>
              <a:chOff x="7895607" y="5266089"/>
              <a:chExt cx="1618159" cy="501017"/>
            </a:xfrm>
          </p:grpSpPr>
          <p:sp>
            <p:nvSpPr>
              <p:cNvPr id="30" name="Textfeld 29"/>
              <p:cNvSpPr txBox="1"/>
              <p:nvPr/>
            </p:nvSpPr>
            <p:spPr>
              <a:xfrm>
                <a:off x="7895607" y="5358729"/>
                <a:ext cx="800457" cy="407453"/>
              </a:xfrm>
              <a:prstGeom prst="rect">
                <a:avLst/>
              </a:prstGeom>
              <a:noFill/>
            </p:spPr>
            <p:txBody>
              <a:bodyPr wrap="none" rtlCol="0">
                <a:spAutoFit/>
              </a:bodyPr>
              <a:lstStyle/>
              <a:p>
                <a:r>
                  <a:rPr lang="de-DE" sz="1600" dirty="0" smtClean="0"/>
                  <a:t>2010</a:t>
                </a:r>
                <a:endParaRPr lang="de-DE" sz="1600" dirty="0"/>
              </a:p>
            </p:txBody>
          </p:sp>
          <p:sp>
            <p:nvSpPr>
              <p:cNvPr id="31" name="Textfeld 30"/>
              <p:cNvSpPr txBox="1"/>
              <p:nvPr/>
            </p:nvSpPr>
            <p:spPr>
              <a:xfrm>
                <a:off x="8713309" y="5359653"/>
                <a:ext cx="800457" cy="407453"/>
              </a:xfrm>
              <a:prstGeom prst="rect">
                <a:avLst/>
              </a:prstGeom>
              <a:noFill/>
            </p:spPr>
            <p:txBody>
              <a:bodyPr wrap="none" rtlCol="0">
                <a:spAutoFit/>
              </a:bodyPr>
              <a:lstStyle/>
              <a:p>
                <a:r>
                  <a:rPr lang="de-DE" sz="1600" dirty="0" smtClean="0"/>
                  <a:t>2015</a:t>
                </a:r>
                <a:endParaRPr lang="de-DE" sz="1600" dirty="0"/>
              </a:p>
            </p:txBody>
          </p:sp>
          <p:cxnSp>
            <p:nvCxnSpPr>
              <p:cNvPr id="32" name="Gerade Verbindung 31"/>
              <p:cNvCxnSpPr/>
              <p:nvPr/>
            </p:nvCxnSpPr>
            <p:spPr>
              <a:xfrm>
                <a:off x="8177289" y="5266089"/>
                <a:ext cx="0" cy="108000"/>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3" name="Gerade Verbindung 32"/>
              <p:cNvCxnSpPr/>
              <p:nvPr/>
            </p:nvCxnSpPr>
            <p:spPr>
              <a:xfrm>
                <a:off x="8996429" y="5267551"/>
                <a:ext cx="0" cy="108000"/>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grpSp>
      </p:grpSp>
      <p:sp>
        <p:nvSpPr>
          <p:cNvPr id="38" name="Rechteck 37"/>
          <p:cNvSpPr/>
          <p:nvPr/>
        </p:nvSpPr>
        <p:spPr>
          <a:xfrm>
            <a:off x="6157598" y="4453782"/>
            <a:ext cx="646365" cy="192226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0" dirty="0" smtClean="0">
                <a:solidFill>
                  <a:schemeClr val="tx1"/>
                </a:solidFill>
              </a:rPr>
              <a:t>?</a:t>
            </a:r>
            <a:endParaRPr lang="de-DE" sz="6000" dirty="0">
              <a:solidFill>
                <a:schemeClr val="tx1"/>
              </a:solidFill>
            </a:endParaRPr>
          </a:p>
        </p:txBody>
      </p:sp>
      <p:sp>
        <p:nvSpPr>
          <p:cNvPr id="21" name="Textfeld 20"/>
          <p:cNvSpPr txBox="1"/>
          <p:nvPr/>
        </p:nvSpPr>
        <p:spPr>
          <a:xfrm>
            <a:off x="6900782" y="5110112"/>
            <a:ext cx="4486436" cy="369332"/>
          </a:xfrm>
          <a:prstGeom prst="rect">
            <a:avLst/>
          </a:prstGeom>
          <a:noFill/>
        </p:spPr>
        <p:txBody>
          <a:bodyPr wrap="square" rtlCol="0">
            <a:spAutoFit/>
          </a:bodyPr>
          <a:lstStyle/>
          <a:p>
            <a:r>
              <a:rPr lang="de-DE" dirty="0" smtClean="0">
                <a:latin typeface="Arial"/>
                <a:cs typeface="Arial"/>
              </a:rPr>
              <a:t>Zhang et al. 2011</a:t>
            </a:r>
            <a:endParaRPr lang="de-DE" dirty="0">
              <a:latin typeface="Arial"/>
              <a:cs typeface="Arial"/>
            </a:endParaRPr>
          </a:p>
        </p:txBody>
      </p:sp>
      <p:sp>
        <p:nvSpPr>
          <p:cNvPr id="22" name="Rechteck 21"/>
          <p:cNvSpPr/>
          <p:nvPr/>
        </p:nvSpPr>
        <p:spPr>
          <a:xfrm>
            <a:off x="0" y="4282113"/>
            <a:ext cx="389096" cy="238931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9" name="Textfeld 38"/>
          <p:cNvSpPr txBox="1"/>
          <p:nvPr/>
        </p:nvSpPr>
        <p:spPr>
          <a:xfrm rot="16200000">
            <a:off x="-918498" y="5021225"/>
            <a:ext cx="2349228" cy="307777"/>
          </a:xfrm>
          <a:prstGeom prst="rect">
            <a:avLst/>
          </a:prstGeom>
          <a:noFill/>
        </p:spPr>
        <p:txBody>
          <a:bodyPr wrap="square" rtlCol="0">
            <a:spAutoFit/>
          </a:bodyPr>
          <a:lstStyle/>
          <a:p>
            <a:r>
              <a:rPr lang="de-DE" sz="1400" b="1" dirty="0" smtClean="0">
                <a:latin typeface="Arial"/>
                <a:cs typeface="Arial"/>
              </a:rPr>
              <a:t>Transport in NBC (</a:t>
            </a:r>
            <a:r>
              <a:rPr lang="de-DE" sz="1400" b="1" dirty="0" err="1" smtClean="0">
                <a:latin typeface="Arial"/>
                <a:cs typeface="Arial"/>
              </a:rPr>
              <a:t>Sv</a:t>
            </a:r>
            <a:r>
              <a:rPr lang="de-DE" sz="1400" b="1" dirty="0" smtClean="0">
                <a:latin typeface="Arial"/>
                <a:cs typeface="Arial"/>
              </a:rPr>
              <a:t>)</a:t>
            </a:r>
            <a:endParaRPr lang="de-DE" sz="1400" b="1" dirty="0">
              <a:latin typeface="Arial"/>
              <a:cs typeface="Arial"/>
            </a:endParaRPr>
          </a:p>
        </p:txBody>
      </p:sp>
    </p:spTree>
    <p:extLst>
      <p:ext uri="{BB962C8B-B14F-4D97-AF65-F5344CB8AC3E}">
        <p14:creationId xmlns:p14="http://schemas.microsoft.com/office/powerpoint/2010/main" val="1938383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1" descr="E:\vorträge\Paris_LODYC_17_Febr_2005\scheme_JP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5159" y="202506"/>
            <a:ext cx="2260336" cy="1663086"/>
          </a:xfrm>
          <a:prstGeom prst="rect">
            <a:avLst/>
          </a:prstGeom>
          <a:noFill/>
          <a:extLst>
            <a:ext uri="{909E8E84-426E-40DD-AFC4-6F175D3DCCD1}">
              <a14:hiddenFill xmlns:a14="http://schemas.microsoft.com/office/drawing/2010/main">
                <a:solidFill>
                  <a:srgbClr val="FFFFFF"/>
                </a:solidFill>
              </a14:hiddenFill>
            </a:ext>
          </a:extLst>
        </p:spPr>
      </p:pic>
      <p:sp>
        <p:nvSpPr>
          <p:cNvPr id="14" name="Rechteck 13"/>
          <p:cNvSpPr/>
          <p:nvPr/>
        </p:nvSpPr>
        <p:spPr>
          <a:xfrm>
            <a:off x="7889240" y="1231176"/>
            <a:ext cx="701040" cy="374104"/>
          </a:xfrm>
          <a:prstGeom prst="rect">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itel 1"/>
          <p:cNvSpPr txBox="1">
            <a:spLocks/>
          </p:cNvSpPr>
          <p:nvPr/>
        </p:nvSpPr>
        <p:spPr>
          <a:xfrm>
            <a:off x="152398" y="202506"/>
            <a:ext cx="7423573" cy="69269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smtClean="0">
                <a:ln>
                  <a:noFill/>
                </a:ln>
                <a:solidFill>
                  <a:schemeClr val="tx1"/>
                </a:solidFill>
                <a:effectLst/>
                <a:uLnTx/>
                <a:uFillTx/>
                <a:latin typeface="Arial"/>
                <a:ea typeface="+mj-ea"/>
                <a:cs typeface="Arial"/>
              </a:rPr>
              <a:t>New </a:t>
            </a:r>
            <a:r>
              <a:rPr lang="de-DE" sz="2400" dirty="0">
                <a:latin typeface="Arial"/>
                <a:ea typeface="+mj-ea"/>
                <a:cs typeface="Arial"/>
              </a:rPr>
              <a:t>o</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bservations</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at</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11°S: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velocities</a:t>
            </a:r>
            <a:endParaRPr kumimoji="0" lang="de-DE" sz="2400" b="0" i="0" u="none" strike="noStrike" kern="1200" cap="none" spc="0" normalizeH="0" baseline="0" noProof="0" dirty="0">
              <a:ln>
                <a:noFill/>
              </a:ln>
              <a:solidFill>
                <a:schemeClr val="tx1"/>
              </a:solidFill>
              <a:effectLst/>
              <a:uLnTx/>
              <a:uFillTx/>
              <a:latin typeface="Arial"/>
              <a:ea typeface="+mj-ea"/>
              <a:cs typeface="Arial"/>
            </a:endParaRPr>
          </a:p>
        </p:txBody>
      </p:sp>
      <p:sp>
        <p:nvSpPr>
          <p:cNvPr id="11" name="Rechteck 10"/>
          <p:cNvSpPr/>
          <p:nvPr/>
        </p:nvSpPr>
        <p:spPr>
          <a:xfrm>
            <a:off x="347129" y="943184"/>
            <a:ext cx="2861738" cy="830583"/>
          </a:xfrm>
          <a:prstGeom prst="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 name="Bild 1" descr="All_sec_11S_indiv_ro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4" y="3001433"/>
            <a:ext cx="9144000" cy="2804387"/>
          </a:xfrm>
          <a:prstGeom prst="rect">
            <a:avLst/>
          </a:prstGeom>
        </p:spPr>
      </p:pic>
      <p:sp>
        <p:nvSpPr>
          <p:cNvPr id="12" name="Rechteck 11"/>
          <p:cNvSpPr/>
          <p:nvPr/>
        </p:nvSpPr>
        <p:spPr>
          <a:xfrm>
            <a:off x="6383221" y="3001433"/>
            <a:ext cx="2257858" cy="2969261"/>
          </a:xfrm>
          <a:prstGeom prst="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Titel 1"/>
          <p:cNvSpPr txBox="1">
            <a:spLocks/>
          </p:cNvSpPr>
          <p:nvPr/>
        </p:nvSpPr>
        <p:spPr>
          <a:xfrm>
            <a:off x="322439" y="895202"/>
            <a:ext cx="6522720" cy="1825292"/>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de-DE" b="0" i="0" u="none" strike="noStrike" kern="1200" cap="none" spc="0" normalizeH="0" noProof="0" dirty="0" smtClean="0">
                <a:ln>
                  <a:noFill/>
                </a:ln>
                <a:solidFill>
                  <a:schemeClr val="tx1"/>
                </a:solidFill>
                <a:effectLst/>
                <a:uLnTx/>
                <a:uFillTx/>
                <a:latin typeface="Arial"/>
                <a:ea typeface="+mj-ea"/>
                <a:cs typeface="Arial"/>
              </a:rPr>
              <a:t>2 </a:t>
            </a:r>
            <a:r>
              <a:rPr lang="de-DE" dirty="0" err="1" smtClean="0">
                <a:latin typeface="Arial"/>
                <a:ea typeface="+mj-ea"/>
                <a:cs typeface="Arial"/>
              </a:rPr>
              <a:t>research</a:t>
            </a:r>
            <a:r>
              <a:rPr lang="de-DE" dirty="0" smtClean="0">
                <a:latin typeface="Arial"/>
                <a:ea typeface="+mj-ea"/>
                <a:cs typeface="Arial"/>
              </a:rPr>
              <a:t> </a:t>
            </a:r>
            <a:r>
              <a:rPr lang="de-DE" dirty="0" err="1" smtClean="0">
                <a:latin typeface="Arial"/>
                <a:ea typeface="+mj-ea"/>
                <a:cs typeface="Arial"/>
              </a:rPr>
              <a:t>cruises</a:t>
            </a:r>
            <a:r>
              <a:rPr lang="de-DE" dirty="0" smtClean="0">
                <a:latin typeface="Arial"/>
                <a:ea typeface="+mj-ea"/>
                <a:cs typeface="Arial"/>
              </a:rPr>
              <a:t>:</a:t>
            </a:r>
          </a:p>
          <a:p>
            <a:pPr marL="0" marR="0" lvl="0" indent="0" defTabSz="914400" rtl="0" eaLnBrk="1" fontAlgn="auto" latinLnBrk="0" hangingPunct="1">
              <a:lnSpc>
                <a:spcPct val="100000"/>
              </a:lnSpc>
              <a:spcBef>
                <a:spcPct val="0"/>
              </a:spcBef>
              <a:spcAft>
                <a:spcPts val="0"/>
              </a:spcAft>
              <a:buClrTx/>
              <a:buSzTx/>
              <a:buFontTx/>
              <a:buNone/>
              <a:tabLst/>
              <a:defRPr/>
            </a:pPr>
            <a:r>
              <a:rPr lang="de-DE" noProof="0" dirty="0" smtClean="0">
                <a:latin typeface="Arial"/>
                <a:ea typeface="+mj-ea"/>
                <a:cs typeface="Arial"/>
              </a:rPr>
              <a:t>M98 (</a:t>
            </a:r>
            <a:r>
              <a:rPr lang="de-DE" noProof="0" dirty="0" err="1" smtClean="0">
                <a:latin typeface="Arial"/>
                <a:ea typeface="+mj-ea"/>
                <a:cs typeface="Arial"/>
              </a:rPr>
              <a:t>July</a:t>
            </a:r>
            <a:r>
              <a:rPr lang="de-DE" noProof="0" dirty="0" smtClean="0">
                <a:latin typeface="Arial"/>
                <a:ea typeface="+mj-ea"/>
                <a:cs typeface="Arial"/>
              </a:rPr>
              <a:t> 2013)</a:t>
            </a:r>
          </a:p>
          <a:p>
            <a:pPr marL="0" marR="0" lvl="0" indent="0" defTabSz="914400" rtl="0" eaLnBrk="1" fontAlgn="auto" latinLnBrk="0" hangingPunct="1">
              <a:lnSpc>
                <a:spcPct val="100000"/>
              </a:lnSpc>
              <a:spcBef>
                <a:spcPct val="0"/>
              </a:spcBef>
              <a:spcAft>
                <a:spcPts val="0"/>
              </a:spcAft>
              <a:buClrTx/>
              <a:buSzTx/>
              <a:buFontTx/>
              <a:buNone/>
              <a:tabLst/>
              <a:defRPr/>
            </a:pPr>
            <a:r>
              <a:rPr kumimoji="0" lang="de-DE" b="0" i="0" u="none" strike="noStrike" kern="1200" cap="none" spc="0" normalizeH="0" baseline="0" dirty="0" smtClean="0">
                <a:ln>
                  <a:noFill/>
                </a:ln>
                <a:solidFill>
                  <a:schemeClr val="tx1"/>
                </a:solidFill>
                <a:effectLst/>
                <a:uLnTx/>
                <a:uFillTx/>
                <a:latin typeface="Arial"/>
                <a:ea typeface="+mj-ea"/>
                <a:cs typeface="Arial"/>
              </a:rPr>
              <a:t>M106</a:t>
            </a:r>
            <a:r>
              <a:rPr kumimoji="0" lang="de-DE" b="0" i="0" u="none" strike="noStrike" kern="1200" cap="none" spc="0" normalizeH="0" dirty="0" smtClean="0">
                <a:ln>
                  <a:noFill/>
                </a:ln>
                <a:solidFill>
                  <a:schemeClr val="tx1"/>
                </a:solidFill>
                <a:effectLst/>
                <a:uLnTx/>
                <a:uFillTx/>
                <a:latin typeface="Arial"/>
                <a:ea typeface="+mj-ea"/>
                <a:cs typeface="Arial"/>
              </a:rPr>
              <a:t> (May 2014)</a:t>
            </a:r>
          </a:p>
          <a:p>
            <a:pPr marL="0" marR="0" lvl="0" indent="0" defTabSz="914400" rtl="0" eaLnBrk="1" fontAlgn="auto" latinLnBrk="0" hangingPunct="1">
              <a:lnSpc>
                <a:spcPct val="100000"/>
              </a:lnSpc>
              <a:spcBef>
                <a:spcPct val="0"/>
              </a:spcBef>
              <a:spcAft>
                <a:spcPts val="0"/>
              </a:spcAft>
              <a:buClrTx/>
              <a:buSzTx/>
              <a:buFontTx/>
              <a:buNone/>
              <a:tabLst/>
              <a:defRPr/>
            </a:pPr>
            <a:endParaRPr lang="de-DE" baseline="0" noProof="0" dirty="0">
              <a:latin typeface="Arial"/>
              <a:ea typeface="+mj-ea"/>
              <a:cs typeface="Arial"/>
            </a:endParaRPr>
          </a:p>
          <a:p>
            <a:pPr marL="0" marR="0" lvl="0" indent="0" defTabSz="914400" rtl="0" eaLnBrk="1" fontAlgn="auto" latinLnBrk="0" hangingPunct="1">
              <a:lnSpc>
                <a:spcPct val="100000"/>
              </a:lnSpc>
              <a:spcBef>
                <a:spcPct val="0"/>
              </a:spcBef>
              <a:spcAft>
                <a:spcPts val="0"/>
              </a:spcAft>
              <a:buClrTx/>
              <a:buSzTx/>
              <a:buFontTx/>
              <a:buNone/>
              <a:tabLst/>
              <a:defRPr/>
            </a:pPr>
            <a:r>
              <a:rPr lang="de-DE" noProof="0" dirty="0" err="1" smtClean="0">
                <a:latin typeface="Arial"/>
                <a:ea typeface="+mj-ea"/>
                <a:cs typeface="Arial"/>
              </a:rPr>
              <a:t>redeployment</a:t>
            </a:r>
            <a:r>
              <a:rPr lang="de-DE" noProof="0" dirty="0" smtClean="0">
                <a:latin typeface="Arial"/>
                <a:ea typeface="+mj-ea"/>
                <a:cs typeface="Arial"/>
              </a:rPr>
              <a:t> </a:t>
            </a:r>
            <a:r>
              <a:rPr lang="de-DE" noProof="0" dirty="0" err="1" smtClean="0">
                <a:latin typeface="Arial"/>
                <a:ea typeface="+mj-ea"/>
                <a:cs typeface="Arial"/>
              </a:rPr>
              <a:t>of</a:t>
            </a:r>
            <a:r>
              <a:rPr lang="de-DE" noProof="0" dirty="0" smtClean="0">
                <a:latin typeface="Arial"/>
                <a:ea typeface="+mj-ea"/>
                <a:cs typeface="Arial"/>
              </a:rPr>
              <a:t> </a:t>
            </a:r>
            <a:r>
              <a:rPr lang="de-DE" noProof="0" dirty="0" err="1" smtClean="0">
                <a:latin typeface="Arial"/>
                <a:ea typeface="+mj-ea"/>
                <a:cs typeface="Arial"/>
              </a:rPr>
              <a:t>mooring</a:t>
            </a:r>
            <a:r>
              <a:rPr lang="de-DE" dirty="0">
                <a:latin typeface="Arial"/>
                <a:ea typeface="+mj-ea"/>
                <a:cs typeface="Arial"/>
              </a:rPr>
              <a:t> </a:t>
            </a:r>
            <a:r>
              <a:rPr lang="de-DE" noProof="0" dirty="0" err="1" smtClean="0">
                <a:latin typeface="Arial"/>
                <a:ea typeface="+mj-ea"/>
                <a:cs typeface="Arial"/>
              </a:rPr>
              <a:t>array</a:t>
            </a:r>
            <a:r>
              <a:rPr lang="de-DE" noProof="0" dirty="0" smtClean="0">
                <a:latin typeface="Arial"/>
                <a:ea typeface="+mj-ea"/>
                <a:cs typeface="Arial"/>
              </a:rPr>
              <a:t> in 2013</a:t>
            </a:r>
            <a:endParaRPr kumimoji="0" lang="de-DE" b="0" i="0" u="none" strike="noStrike" kern="1200" cap="none" spc="0" normalizeH="0" baseline="0" noProof="0" dirty="0">
              <a:ln>
                <a:noFill/>
              </a:ln>
              <a:solidFill>
                <a:schemeClr val="tx1"/>
              </a:solidFill>
              <a:effectLst/>
              <a:uLnTx/>
              <a:uFillTx/>
              <a:latin typeface="Arial"/>
              <a:ea typeface="+mj-ea"/>
              <a:cs typeface="Arial"/>
            </a:endParaRPr>
          </a:p>
        </p:txBody>
      </p:sp>
    </p:spTree>
    <p:extLst>
      <p:ext uri="{BB962C8B-B14F-4D97-AF65-F5344CB8AC3E}">
        <p14:creationId xmlns:p14="http://schemas.microsoft.com/office/powerpoint/2010/main" val="407824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1" descr="E:\vorträge\Paris_LODYC_17_Febr_2005\scheme_JP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5159" y="202506"/>
            <a:ext cx="2260336" cy="1663086"/>
          </a:xfrm>
          <a:prstGeom prst="rect">
            <a:avLst/>
          </a:prstGeom>
          <a:noFill/>
          <a:extLst>
            <a:ext uri="{909E8E84-426E-40DD-AFC4-6F175D3DCCD1}">
              <a14:hiddenFill xmlns:a14="http://schemas.microsoft.com/office/drawing/2010/main">
                <a:solidFill>
                  <a:srgbClr val="FFFFFF"/>
                </a:solidFill>
              </a14:hiddenFill>
            </a:ext>
          </a:extLst>
        </p:spPr>
      </p:pic>
      <p:sp>
        <p:nvSpPr>
          <p:cNvPr id="14" name="Rechteck 13"/>
          <p:cNvSpPr/>
          <p:nvPr/>
        </p:nvSpPr>
        <p:spPr>
          <a:xfrm>
            <a:off x="7889240" y="1231176"/>
            <a:ext cx="701040" cy="374104"/>
          </a:xfrm>
          <a:prstGeom prst="rect">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itel 1"/>
          <p:cNvSpPr txBox="1">
            <a:spLocks/>
          </p:cNvSpPr>
          <p:nvPr/>
        </p:nvSpPr>
        <p:spPr>
          <a:xfrm>
            <a:off x="152398" y="202506"/>
            <a:ext cx="7423573" cy="69269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smtClean="0">
                <a:ln>
                  <a:noFill/>
                </a:ln>
                <a:solidFill>
                  <a:schemeClr val="tx1"/>
                </a:solidFill>
                <a:effectLst/>
                <a:uLnTx/>
                <a:uFillTx/>
                <a:latin typeface="Arial"/>
                <a:ea typeface="+mj-ea"/>
                <a:cs typeface="Arial"/>
              </a:rPr>
              <a:t>New </a:t>
            </a:r>
            <a:r>
              <a:rPr lang="de-DE" sz="2400" dirty="0">
                <a:latin typeface="Arial"/>
                <a:ea typeface="+mj-ea"/>
                <a:cs typeface="Arial"/>
              </a:rPr>
              <a:t>o</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bservations</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at</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11°S: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velocities</a:t>
            </a:r>
            <a:endParaRPr kumimoji="0" lang="de-DE" sz="2400" b="0" i="0" u="none" strike="noStrike" kern="1200" cap="none" spc="0" normalizeH="0" baseline="0" noProof="0" dirty="0">
              <a:ln>
                <a:noFill/>
              </a:ln>
              <a:solidFill>
                <a:schemeClr val="tx1"/>
              </a:solidFill>
              <a:effectLst/>
              <a:uLnTx/>
              <a:uFillTx/>
              <a:latin typeface="Arial"/>
              <a:ea typeface="+mj-ea"/>
              <a:cs typeface="Arial"/>
            </a:endParaRPr>
          </a:p>
        </p:txBody>
      </p:sp>
      <p:sp>
        <p:nvSpPr>
          <p:cNvPr id="13" name="Titel 1"/>
          <p:cNvSpPr txBox="1">
            <a:spLocks/>
          </p:cNvSpPr>
          <p:nvPr/>
        </p:nvSpPr>
        <p:spPr>
          <a:xfrm>
            <a:off x="322439" y="895202"/>
            <a:ext cx="6522720" cy="1825292"/>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de-DE" b="0" i="0" u="none" strike="noStrike" kern="1200" cap="none" spc="0" normalizeH="0" noProof="0" dirty="0" smtClean="0">
                <a:ln>
                  <a:noFill/>
                </a:ln>
                <a:solidFill>
                  <a:schemeClr val="tx1"/>
                </a:solidFill>
                <a:effectLst/>
                <a:uLnTx/>
                <a:uFillTx/>
                <a:latin typeface="Arial"/>
                <a:ea typeface="+mj-ea"/>
                <a:cs typeface="Arial"/>
              </a:rPr>
              <a:t>2 </a:t>
            </a:r>
            <a:r>
              <a:rPr lang="de-DE" dirty="0" err="1" smtClean="0">
                <a:latin typeface="Arial"/>
                <a:ea typeface="+mj-ea"/>
                <a:cs typeface="Arial"/>
              </a:rPr>
              <a:t>research</a:t>
            </a:r>
            <a:r>
              <a:rPr lang="de-DE" dirty="0" smtClean="0">
                <a:latin typeface="Arial"/>
                <a:ea typeface="+mj-ea"/>
                <a:cs typeface="Arial"/>
              </a:rPr>
              <a:t> </a:t>
            </a:r>
            <a:r>
              <a:rPr lang="de-DE" dirty="0" err="1" smtClean="0">
                <a:latin typeface="Arial"/>
                <a:ea typeface="+mj-ea"/>
                <a:cs typeface="Arial"/>
              </a:rPr>
              <a:t>cruises</a:t>
            </a:r>
            <a:r>
              <a:rPr lang="de-DE" dirty="0" smtClean="0">
                <a:latin typeface="Arial"/>
                <a:ea typeface="+mj-ea"/>
                <a:cs typeface="Arial"/>
              </a:rPr>
              <a:t>:</a:t>
            </a:r>
          </a:p>
          <a:p>
            <a:pPr marL="0" marR="0" lvl="0" indent="0" defTabSz="914400" rtl="0" eaLnBrk="1" fontAlgn="auto" latinLnBrk="0" hangingPunct="1">
              <a:lnSpc>
                <a:spcPct val="100000"/>
              </a:lnSpc>
              <a:spcBef>
                <a:spcPct val="0"/>
              </a:spcBef>
              <a:spcAft>
                <a:spcPts val="0"/>
              </a:spcAft>
              <a:buClrTx/>
              <a:buSzTx/>
              <a:buFontTx/>
              <a:buNone/>
              <a:tabLst/>
              <a:defRPr/>
            </a:pPr>
            <a:r>
              <a:rPr lang="de-DE" noProof="0" dirty="0" smtClean="0">
                <a:latin typeface="Arial"/>
                <a:ea typeface="+mj-ea"/>
                <a:cs typeface="Arial"/>
              </a:rPr>
              <a:t>M98 (</a:t>
            </a:r>
            <a:r>
              <a:rPr lang="de-DE" noProof="0" dirty="0" err="1" smtClean="0">
                <a:latin typeface="Arial"/>
                <a:ea typeface="+mj-ea"/>
                <a:cs typeface="Arial"/>
              </a:rPr>
              <a:t>July</a:t>
            </a:r>
            <a:r>
              <a:rPr lang="de-DE" noProof="0" dirty="0" smtClean="0">
                <a:latin typeface="Arial"/>
                <a:ea typeface="+mj-ea"/>
                <a:cs typeface="Arial"/>
              </a:rPr>
              <a:t> 2013)</a:t>
            </a:r>
          </a:p>
          <a:p>
            <a:pPr marL="0" marR="0" lvl="0" indent="0" defTabSz="914400" rtl="0" eaLnBrk="1" fontAlgn="auto" latinLnBrk="0" hangingPunct="1">
              <a:lnSpc>
                <a:spcPct val="100000"/>
              </a:lnSpc>
              <a:spcBef>
                <a:spcPct val="0"/>
              </a:spcBef>
              <a:spcAft>
                <a:spcPts val="0"/>
              </a:spcAft>
              <a:buClrTx/>
              <a:buSzTx/>
              <a:buFontTx/>
              <a:buNone/>
              <a:tabLst/>
              <a:defRPr/>
            </a:pPr>
            <a:r>
              <a:rPr kumimoji="0" lang="de-DE" b="0" i="0" u="none" strike="noStrike" kern="1200" cap="none" spc="0" normalizeH="0" baseline="0" dirty="0" smtClean="0">
                <a:ln>
                  <a:noFill/>
                </a:ln>
                <a:solidFill>
                  <a:schemeClr val="tx1"/>
                </a:solidFill>
                <a:effectLst/>
                <a:uLnTx/>
                <a:uFillTx/>
                <a:latin typeface="Arial"/>
                <a:ea typeface="+mj-ea"/>
                <a:cs typeface="Arial"/>
              </a:rPr>
              <a:t>M106</a:t>
            </a:r>
            <a:r>
              <a:rPr kumimoji="0" lang="de-DE" b="0" i="0" u="none" strike="noStrike" kern="1200" cap="none" spc="0" normalizeH="0" dirty="0" smtClean="0">
                <a:ln>
                  <a:noFill/>
                </a:ln>
                <a:solidFill>
                  <a:schemeClr val="tx1"/>
                </a:solidFill>
                <a:effectLst/>
                <a:uLnTx/>
                <a:uFillTx/>
                <a:latin typeface="Arial"/>
                <a:ea typeface="+mj-ea"/>
                <a:cs typeface="Arial"/>
              </a:rPr>
              <a:t> (May 2014)</a:t>
            </a:r>
          </a:p>
          <a:p>
            <a:pPr marL="0" marR="0" lvl="0" indent="0" defTabSz="914400" rtl="0" eaLnBrk="1" fontAlgn="auto" latinLnBrk="0" hangingPunct="1">
              <a:lnSpc>
                <a:spcPct val="100000"/>
              </a:lnSpc>
              <a:spcBef>
                <a:spcPct val="0"/>
              </a:spcBef>
              <a:spcAft>
                <a:spcPts val="0"/>
              </a:spcAft>
              <a:buClrTx/>
              <a:buSzTx/>
              <a:buFontTx/>
              <a:buNone/>
              <a:tabLst/>
              <a:defRPr/>
            </a:pPr>
            <a:endParaRPr lang="de-DE" baseline="0" noProof="0" dirty="0">
              <a:latin typeface="Arial"/>
              <a:ea typeface="+mj-ea"/>
              <a:cs typeface="Arial"/>
            </a:endParaRPr>
          </a:p>
          <a:p>
            <a:pPr marL="0" marR="0" lvl="0" indent="0" defTabSz="914400" rtl="0" eaLnBrk="1" fontAlgn="auto" latinLnBrk="0" hangingPunct="1">
              <a:lnSpc>
                <a:spcPct val="100000"/>
              </a:lnSpc>
              <a:spcBef>
                <a:spcPct val="0"/>
              </a:spcBef>
              <a:spcAft>
                <a:spcPts val="0"/>
              </a:spcAft>
              <a:buClrTx/>
              <a:buSzTx/>
              <a:buFontTx/>
              <a:buNone/>
              <a:tabLst/>
              <a:defRPr/>
            </a:pPr>
            <a:r>
              <a:rPr lang="de-DE" noProof="0" dirty="0" err="1" smtClean="0">
                <a:latin typeface="Arial"/>
                <a:ea typeface="+mj-ea"/>
                <a:cs typeface="Arial"/>
              </a:rPr>
              <a:t>redeployment</a:t>
            </a:r>
            <a:r>
              <a:rPr lang="de-DE" noProof="0" dirty="0" smtClean="0">
                <a:latin typeface="Arial"/>
                <a:ea typeface="+mj-ea"/>
                <a:cs typeface="Arial"/>
              </a:rPr>
              <a:t> </a:t>
            </a:r>
            <a:r>
              <a:rPr lang="de-DE" noProof="0" dirty="0" err="1" smtClean="0">
                <a:latin typeface="Arial"/>
                <a:ea typeface="+mj-ea"/>
                <a:cs typeface="Arial"/>
              </a:rPr>
              <a:t>of</a:t>
            </a:r>
            <a:r>
              <a:rPr lang="de-DE" noProof="0" dirty="0" smtClean="0">
                <a:latin typeface="Arial"/>
                <a:ea typeface="+mj-ea"/>
                <a:cs typeface="Arial"/>
              </a:rPr>
              <a:t> </a:t>
            </a:r>
            <a:r>
              <a:rPr lang="de-DE" noProof="0" dirty="0" err="1" smtClean="0">
                <a:latin typeface="Arial"/>
                <a:ea typeface="+mj-ea"/>
                <a:cs typeface="Arial"/>
              </a:rPr>
              <a:t>mooring</a:t>
            </a:r>
            <a:r>
              <a:rPr lang="de-DE" dirty="0">
                <a:latin typeface="Arial"/>
                <a:ea typeface="+mj-ea"/>
                <a:cs typeface="Arial"/>
              </a:rPr>
              <a:t> </a:t>
            </a:r>
            <a:r>
              <a:rPr lang="de-DE" noProof="0" dirty="0" err="1" smtClean="0">
                <a:latin typeface="Arial"/>
                <a:ea typeface="+mj-ea"/>
                <a:cs typeface="Arial"/>
              </a:rPr>
              <a:t>array</a:t>
            </a:r>
            <a:r>
              <a:rPr lang="de-DE" noProof="0" dirty="0" smtClean="0">
                <a:latin typeface="Arial"/>
                <a:ea typeface="+mj-ea"/>
                <a:cs typeface="Arial"/>
              </a:rPr>
              <a:t> in 2013</a:t>
            </a:r>
            <a:endParaRPr kumimoji="0" lang="de-DE" b="0" i="0" u="none" strike="noStrike" kern="1200" cap="none" spc="0" normalizeH="0" baseline="0" noProof="0" dirty="0">
              <a:ln>
                <a:noFill/>
              </a:ln>
              <a:solidFill>
                <a:schemeClr val="tx1"/>
              </a:solidFill>
              <a:effectLst/>
              <a:uLnTx/>
              <a:uFillTx/>
              <a:latin typeface="Arial"/>
              <a:ea typeface="+mj-ea"/>
              <a:cs typeface="Arial"/>
            </a:endParaRPr>
          </a:p>
        </p:txBody>
      </p:sp>
      <p:pic>
        <p:nvPicPr>
          <p:cNvPr id="4" name="Bild 3" descr="layer_transports_one_curv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005" y="2415695"/>
            <a:ext cx="6474496" cy="4443444"/>
          </a:xfrm>
          <a:prstGeom prst="rect">
            <a:avLst/>
          </a:prstGeom>
        </p:spPr>
      </p:pic>
      <p:sp>
        <p:nvSpPr>
          <p:cNvPr id="15" name="Rechteck 14"/>
          <p:cNvSpPr/>
          <p:nvPr/>
        </p:nvSpPr>
        <p:spPr>
          <a:xfrm>
            <a:off x="342899" y="2019301"/>
            <a:ext cx="4165601" cy="406400"/>
          </a:xfrm>
          <a:prstGeom prst="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Rechteck 9"/>
          <p:cNvSpPr/>
          <p:nvPr/>
        </p:nvSpPr>
        <p:spPr>
          <a:xfrm>
            <a:off x="5967196" y="2433622"/>
            <a:ext cx="1642644" cy="4411677"/>
          </a:xfrm>
          <a:prstGeom prst="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909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3"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3"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0263" y="3014983"/>
            <a:ext cx="3215923" cy="2514433"/>
          </a:xfrm>
          <a:prstGeom prst="rect">
            <a:avLst/>
          </a:prstGeom>
        </p:spPr>
      </p:pic>
      <p:sp>
        <p:nvSpPr>
          <p:cNvPr id="7" name="Textfeld 6"/>
          <p:cNvSpPr txBox="1"/>
          <p:nvPr/>
        </p:nvSpPr>
        <p:spPr>
          <a:xfrm>
            <a:off x="6090893" y="3605147"/>
            <a:ext cx="467360" cy="307777"/>
          </a:xfrm>
          <a:prstGeom prst="rect">
            <a:avLst/>
          </a:prstGeom>
          <a:noFill/>
        </p:spPr>
        <p:txBody>
          <a:bodyPr wrap="square" rtlCol="0">
            <a:spAutoFit/>
          </a:bodyPr>
          <a:lstStyle/>
          <a:p>
            <a:r>
              <a:rPr lang="de-DE" sz="1400" dirty="0" smtClean="0">
                <a:latin typeface="Arial"/>
                <a:cs typeface="Arial"/>
              </a:rPr>
              <a:t>K1</a:t>
            </a:r>
            <a:endParaRPr lang="de-DE" sz="1400" dirty="0">
              <a:latin typeface="Arial"/>
              <a:cs typeface="Arial"/>
            </a:endParaRPr>
          </a:p>
        </p:txBody>
      </p:sp>
      <p:sp>
        <p:nvSpPr>
          <p:cNvPr id="8" name="Textfeld 7"/>
          <p:cNvSpPr txBox="1"/>
          <p:nvPr/>
        </p:nvSpPr>
        <p:spPr>
          <a:xfrm>
            <a:off x="6324573" y="4153787"/>
            <a:ext cx="467360" cy="307777"/>
          </a:xfrm>
          <a:prstGeom prst="rect">
            <a:avLst/>
          </a:prstGeom>
          <a:noFill/>
        </p:spPr>
        <p:txBody>
          <a:bodyPr wrap="square" rtlCol="0">
            <a:spAutoFit/>
          </a:bodyPr>
          <a:lstStyle/>
          <a:p>
            <a:r>
              <a:rPr lang="de-DE" sz="1400" dirty="0" smtClean="0">
                <a:latin typeface="Arial"/>
                <a:cs typeface="Arial"/>
              </a:rPr>
              <a:t>K2</a:t>
            </a:r>
            <a:endParaRPr lang="de-DE" sz="1400" dirty="0">
              <a:latin typeface="Arial"/>
              <a:cs typeface="Arial"/>
            </a:endParaRPr>
          </a:p>
        </p:txBody>
      </p:sp>
      <p:sp>
        <p:nvSpPr>
          <p:cNvPr id="9" name="Textfeld 8"/>
          <p:cNvSpPr txBox="1"/>
          <p:nvPr/>
        </p:nvSpPr>
        <p:spPr>
          <a:xfrm>
            <a:off x="6924013" y="4753227"/>
            <a:ext cx="467360" cy="307777"/>
          </a:xfrm>
          <a:prstGeom prst="rect">
            <a:avLst/>
          </a:prstGeom>
          <a:noFill/>
        </p:spPr>
        <p:txBody>
          <a:bodyPr wrap="square" rtlCol="0">
            <a:spAutoFit/>
          </a:bodyPr>
          <a:lstStyle/>
          <a:p>
            <a:r>
              <a:rPr lang="de-DE" sz="1400" dirty="0" smtClean="0">
                <a:latin typeface="Arial"/>
                <a:cs typeface="Arial"/>
              </a:rPr>
              <a:t>K3</a:t>
            </a:r>
            <a:endParaRPr lang="de-DE" sz="1400" dirty="0">
              <a:latin typeface="Arial"/>
              <a:cs typeface="Arial"/>
            </a:endParaRPr>
          </a:p>
        </p:txBody>
      </p:sp>
      <p:sp>
        <p:nvSpPr>
          <p:cNvPr id="10" name="Textfeld 9"/>
          <p:cNvSpPr txBox="1"/>
          <p:nvPr/>
        </p:nvSpPr>
        <p:spPr>
          <a:xfrm>
            <a:off x="7584413" y="5010204"/>
            <a:ext cx="467360" cy="307777"/>
          </a:xfrm>
          <a:prstGeom prst="rect">
            <a:avLst/>
          </a:prstGeom>
          <a:noFill/>
        </p:spPr>
        <p:txBody>
          <a:bodyPr wrap="square" rtlCol="0">
            <a:spAutoFit/>
          </a:bodyPr>
          <a:lstStyle/>
          <a:p>
            <a:r>
              <a:rPr lang="de-DE" sz="1400" dirty="0" smtClean="0">
                <a:latin typeface="Arial"/>
                <a:cs typeface="Arial"/>
              </a:rPr>
              <a:t>K4</a:t>
            </a:r>
            <a:endParaRPr lang="de-DE" sz="1400" dirty="0">
              <a:latin typeface="Arial"/>
              <a:cs typeface="Arial"/>
            </a:endParaRPr>
          </a:p>
        </p:txBody>
      </p:sp>
      <p:cxnSp>
        <p:nvCxnSpPr>
          <p:cNvPr id="16" name="Gerade Verbindung mit Pfeil 15"/>
          <p:cNvCxnSpPr/>
          <p:nvPr/>
        </p:nvCxnSpPr>
        <p:spPr>
          <a:xfrm flipH="1" flipV="1">
            <a:off x="5656249" y="4343400"/>
            <a:ext cx="1267764" cy="58403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Gerade Verbindung mit Pfeil 17"/>
          <p:cNvCxnSpPr/>
          <p:nvPr/>
        </p:nvCxnSpPr>
        <p:spPr>
          <a:xfrm flipH="1">
            <a:off x="5656249" y="5325164"/>
            <a:ext cx="1928166" cy="49143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6953225" y="4748850"/>
            <a:ext cx="345440" cy="307777"/>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rgbClr val="FF0000"/>
              </a:solidFill>
            </a:endParaRPr>
          </a:p>
        </p:txBody>
      </p:sp>
      <p:sp>
        <p:nvSpPr>
          <p:cNvPr id="14" name="Oval 13"/>
          <p:cNvSpPr/>
          <p:nvPr/>
        </p:nvSpPr>
        <p:spPr>
          <a:xfrm>
            <a:off x="7606005" y="5013010"/>
            <a:ext cx="345440" cy="307777"/>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rgbClr val="FF0000"/>
              </a:solidFill>
            </a:endParaRPr>
          </a:p>
        </p:txBody>
      </p:sp>
      <p:sp>
        <p:nvSpPr>
          <p:cNvPr id="17" name="Titel 1"/>
          <p:cNvSpPr txBox="1">
            <a:spLocks/>
          </p:cNvSpPr>
          <p:nvPr/>
        </p:nvSpPr>
        <p:spPr>
          <a:xfrm>
            <a:off x="-440257" y="168640"/>
            <a:ext cx="7423573" cy="69269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smtClean="0">
                <a:ln>
                  <a:noFill/>
                </a:ln>
                <a:solidFill>
                  <a:schemeClr val="tx1"/>
                </a:solidFill>
                <a:effectLst/>
                <a:uLnTx/>
                <a:uFillTx/>
                <a:latin typeface="Arial"/>
                <a:ea typeface="+mj-ea"/>
                <a:cs typeface="Arial"/>
              </a:rPr>
              <a:t>New </a:t>
            </a:r>
            <a:r>
              <a:rPr lang="de-DE" sz="2400" dirty="0">
                <a:latin typeface="Arial"/>
                <a:ea typeface="+mj-ea"/>
                <a:cs typeface="Arial"/>
              </a:rPr>
              <a:t>o</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bservations</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at</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11°S: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velocities</a:t>
            </a:r>
            <a:endParaRPr kumimoji="0" lang="de-DE" sz="2400" b="0" i="0" u="none" strike="noStrike" kern="1200" cap="none" spc="0" normalizeH="0" baseline="0" noProof="0" dirty="0">
              <a:ln>
                <a:noFill/>
              </a:ln>
              <a:solidFill>
                <a:schemeClr val="tx1"/>
              </a:solidFill>
              <a:effectLst/>
              <a:uLnTx/>
              <a:uFillTx/>
              <a:latin typeface="Arial"/>
              <a:ea typeface="+mj-ea"/>
              <a:cs typeface="Arial"/>
            </a:endParaRPr>
          </a:p>
        </p:txBody>
      </p:sp>
      <p:pic>
        <p:nvPicPr>
          <p:cNvPr id="3" name="Bild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0" y="2592690"/>
            <a:ext cx="5593120" cy="4244873"/>
          </a:xfrm>
          <a:prstGeom prst="rect">
            <a:avLst/>
          </a:prstGeom>
        </p:spPr>
      </p:pic>
      <p:sp>
        <p:nvSpPr>
          <p:cNvPr id="19" name="Titel 1"/>
          <p:cNvSpPr txBox="1">
            <a:spLocks/>
          </p:cNvSpPr>
          <p:nvPr/>
        </p:nvSpPr>
        <p:spPr>
          <a:xfrm>
            <a:off x="322439" y="895202"/>
            <a:ext cx="6522720" cy="1825292"/>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de-DE" b="0" i="0" u="none" strike="noStrike" kern="1200" cap="none" spc="0" normalizeH="0" noProof="0" dirty="0" smtClean="0">
                <a:ln>
                  <a:noFill/>
                </a:ln>
                <a:solidFill>
                  <a:schemeClr val="tx1"/>
                </a:solidFill>
                <a:effectLst/>
                <a:uLnTx/>
                <a:uFillTx/>
                <a:latin typeface="Arial"/>
                <a:ea typeface="+mj-ea"/>
                <a:cs typeface="Arial"/>
              </a:rPr>
              <a:t>2 </a:t>
            </a:r>
            <a:r>
              <a:rPr lang="de-DE" dirty="0" err="1" smtClean="0">
                <a:latin typeface="Arial"/>
                <a:ea typeface="+mj-ea"/>
                <a:cs typeface="Arial"/>
              </a:rPr>
              <a:t>research</a:t>
            </a:r>
            <a:r>
              <a:rPr lang="de-DE" dirty="0" smtClean="0">
                <a:latin typeface="Arial"/>
                <a:ea typeface="+mj-ea"/>
                <a:cs typeface="Arial"/>
              </a:rPr>
              <a:t> </a:t>
            </a:r>
            <a:r>
              <a:rPr lang="de-DE" dirty="0" err="1" smtClean="0">
                <a:latin typeface="Arial"/>
                <a:ea typeface="+mj-ea"/>
                <a:cs typeface="Arial"/>
              </a:rPr>
              <a:t>cruises</a:t>
            </a:r>
            <a:r>
              <a:rPr lang="de-DE" dirty="0" smtClean="0">
                <a:latin typeface="Arial"/>
                <a:ea typeface="+mj-ea"/>
                <a:cs typeface="Arial"/>
              </a:rPr>
              <a:t>:</a:t>
            </a:r>
          </a:p>
          <a:p>
            <a:pPr marL="0" marR="0" lvl="0" indent="0" defTabSz="914400" rtl="0" eaLnBrk="1" fontAlgn="auto" latinLnBrk="0" hangingPunct="1">
              <a:lnSpc>
                <a:spcPct val="100000"/>
              </a:lnSpc>
              <a:spcBef>
                <a:spcPct val="0"/>
              </a:spcBef>
              <a:spcAft>
                <a:spcPts val="0"/>
              </a:spcAft>
              <a:buClrTx/>
              <a:buSzTx/>
              <a:buFontTx/>
              <a:buNone/>
              <a:tabLst/>
              <a:defRPr/>
            </a:pPr>
            <a:r>
              <a:rPr lang="de-DE" noProof="0" dirty="0" smtClean="0">
                <a:latin typeface="Arial"/>
                <a:ea typeface="+mj-ea"/>
                <a:cs typeface="Arial"/>
              </a:rPr>
              <a:t>M98 (</a:t>
            </a:r>
            <a:r>
              <a:rPr lang="de-DE" noProof="0" dirty="0" err="1" smtClean="0">
                <a:latin typeface="Arial"/>
                <a:ea typeface="+mj-ea"/>
                <a:cs typeface="Arial"/>
              </a:rPr>
              <a:t>July</a:t>
            </a:r>
            <a:r>
              <a:rPr lang="de-DE" noProof="0" dirty="0" smtClean="0">
                <a:latin typeface="Arial"/>
                <a:ea typeface="+mj-ea"/>
                <a:cs typeface="Arial"/>
              </a:rPr>
              <a:t> 2013)</a:t>
            </a:r>
          </a:p>
          <a:p>
            <a:pPr marL="0" marR="0" lvl="0" indent="0" defTabSz="914400" rtl="0" eaLnBrk="1" fontAlgn="auto" latinLnBrk="0" hangingPunct="1">
              <a:lnSpc>
                <a:spcPct val="100000"/>
              </a:lnSpc>
              <a:spcBef>
                <a:spcPct val="0"/>
              </a:spcBef>
              <a:spcAft>
                <a:spcPts val="0"/>
              </a:spcAft>
              <a:buClrTx/>
              <a:buSzTx/>
              <a:buFontTx/>
              <a:buNone/>
              <a:tabLst/>
              <a:defRPr/>
            </a:pPr>
            <a:r>
              <a:rPr kumimoji="0" lang="de-DE" b="0" i="0" u="none" strike="noStrike" kern="1200" cap="none" spc="0" normalizeH="0" baseline="0" dirty="0" smtClean="0">
                <a:ln>
                  <a:noFill/>
                </a:ln>
                <a:solidFill>
                  <a:schemeClr val="tx1"/>
                </a:solidFill>
                <a:effectLst/>
                <a:uLnTx/>
                <a:uFillTx/>
                <a:latin typeface="Arial"/>
                <a:ea typeface="+mj-ea"/>
                <a:cs typeface="Arial"/>
              </a:rPr>
              <a:t>M106</a:t>
            </a:r>
            <a:r>
              <a:rPr kumimoji="0" lang="de-DE" b="0" i="0" u="none" strike="noStrike" kern="1200" cap="none" spc="0" normalizeH="0" dirty="0" smtClean="0">
                <a:ln>
                  <a:noFill/>
                </a:ln>
                <a:solidFill>
                  <a:schemeClr val="tx1"/>
                </a:solidFill>
                <a:effectLst/>
                <a:uLnTx/>
                <a:uFillTx/>
                <a:latin typeface="Arial"/>
                <a:ea typeface="+mj-ea"/>
                <a:cs typeface="Arial"/>
              </a:rPr>
              <a:t> (May 2014)</a:t>
            </a:r>
          </a:p>
          <a:p>
            <a:pPr marL="0" marR="0" lvl="0" indent="0" defTabSz="914400" rtl="0" eaLnBrk="1" fontAlgn="auto" latinLnBrk="0" hangingPunct="1">
              <a:lnSpc>
                <a:spcPct val="100000"/>
              </a:lnSpc>
              <a:spcBef>
                <a:spcPct val="0"/>
              </a:spcBef>
              <a:spcAft>
                <a:spcPts val="0"/>
              </a:spcAft>
              <a:buClrTx/>
              <a:buSzTx/>
              <a:buFontTx/>
              <a:buNone/>
              <a:tabLst/>
              <a:defRPr/>
            </a:pPr>
            <a:endParaRPr lang="de-DE" baseline="0" noProof="0" dirty="0">
              <a:latin typeface="Arial"/>
              <a:ea typeface="+mj-ea"/>
              <a:cs typeface="Arial"/>
            </a:endParaRPr>
          </a:p>
          <a:p>
            <a:pPr marL="0" marR="0" lvl="0" indent="0" defTabSz="914400" rtl="0" eaLnBrk="1" fontAlgn="auto" latinLnBrk="0" hangingPunct="1">
              <a:lnSpc>
                <a:spcPct val="100000"/>
              </a:lnSpc>
              <a:spcBef>
                <a:spcPct val="0"/>
              </a:spcBef>
              <a:spcAft>
                <a:spcPts val="0"/>
              </a:spcAft>
              <a:buClrTx/>
              <a:buSzTx/>
              <a:buFontTx/>
              <a:buNone/>
              <a:tabLst/>
              <a:defRPr/>
            </a:pPr>
            <a:r>
              <a:rPr lang="de-DE" noProof="0" dirty="0" err="1" smtClean="0">
                <a:latin typeface="Arial"/>
                <a:ea typeface="+mj-ea"/>
                <a:cs typeface="Arial"/>
              </a:rPr>
              <a:t>redeployment</a:t>
            </a:r>
            <a:r>
              <a:rPr lang="de-DE" noProof="0" dirty="0" smtClean="0">
                <a:latin typeface="Arial"/>
                <a:ea typeface="+mj-ea"/>
                <a:cs typeface="Arial"/>
              </a:rPr>
              <a:t> </a:t>
            </a:r>
            <a:r>
              <a:rPr lang="de-DE" noProof="0" dirty="0" err="1" smtClean="0">
                <a:latin typeface="Arial"/>
                <a:ea typeface="+mj-ea"/>
                <a:cs typeface="Arial"/>
              </a:rPr>
              <a:t>of</a:t>
            </a:r>
            <a:r>
              <a:rPr lang="de-DE" noProof="0" dirty="0" smtClean="0">
                <a:latin typeface="Arial"/>
                <a:ea typeface="+mj-ea"/>
                <a:cs typeface="Arial"/>
              </a:rPr>
              <a:t> </a:t>
            </a:r>
            <a:r>
              <a:rPr lang="de-DE" noProof="0" dirty="0" err="1" smtClean="0">
                <a:latin typeface="Arial"/>
                <a:ea typeface="+mj-ea"/>
                <a:cs typeface="Arial"/>
              </a:rPr>
              <a:t>mooring</a:t>
            </a:r>
            <a:r>
              <a:rPr lang="de-DE" dirty="0">
                <a:latin typeface="Arial"/>
                <a:ea typeface="+mj-ea"/>
                <a:cs typeface="Arial"/>
              </a:rPr>
              <a:t> </a:t>
            </a:r>
            <a:r>
              <a:rPr lang="de-DE" noProof="0" dirty="0" err="1" smtClean="0">
                <a:latin typeface="Arial"/>
                <a:ea typeface="+mj-ea"/>
                <a:cs typeface="Arial"/>
              </a:rPr>
              <a:t>array</a:t>
            </a:r>
            <a:r>
              <a:rPr lang="de-DE" noProof="0" dirty="0" smtClean="0">
                <a:latin typeface="Arial"/>
                <a:ea typeface="+mj-ea"/>
                <a:cs typeface="Arial"/>
              </a:rPr>
              <a:t> in 2013</a:t>
            </a:r>
            <a:endParaRPr kumimoji="0" lang="de-DE" b="0" i="0" u="none" strike="noStrike" kern="1200" cap="none" spc="0" normalizeH="0" baseline="0" noProof="0" dirty="0">
              <a:ln>
                <a:noFill/>
              </a:ln>
              <a:solidFill>
                <a:schemeClr val="tx1"/>
              </a:solidFill>
              <a:effectLst/>
              <a:uLnTx/>
              <a:uFillTx/>
              <a:latin typeface="Arial"/>
              <a:ea typeface="+mj-ea"/>
              <a:cs typeface="Arial"/>
            </a:endParaRPr>
          </a:p>
        </p:txBody>
      </p:sp>
      <p:sp>
        <p:nvSpPr>
          <p:cNvPr id="20" name="Rechteck 19"/>
          <p:cNvSpPr/>
          <p:nvPr/>
        </p:nvSpPr>
        <p:spPr>
          <a:xfrm>
            <a:off x="342899" y="2019301"/>
            <a:ext cx="4165601" cy="406400"/>
          </a:xfrm>
          <a:prstGeom prst="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6" name="Picture 31" descr="E:\vorträge\Paris_LODYC_17_Febr_2005\scheme_JP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5159" y="202506"/>
            <a:ext cx="2260336" cy="1663086"/>
          </a:xfrm>
          <a:prstGeom prst="rect">
            <a:avLst/>
          </a:prstGeom>
          <a:noFill/>
          <a:extLst>
            <a:ext uri="{909E8E84-426E-40DD-AFC4-6F175D3DCCD1}">
              <a14:hiddenFill xmlns:a14="http://schemas.microsoft.com/office/drawing/2010/main">
                <a:solidFill>
                  <a:srgbClr val="FFFFFF"/>
                </a:solidFill>
              </a14:hiddenFill>
            </a:ext>
          </a:extLst>
        </p:spPr>
      </p:pic>
      <p:sp>
        <p:nvSpPr>
          <p:cNvPr id="27" name="Rechteck 26"/>
          <p:cNvSpPr/>
          <p:nvPr/>
        </p:nvSpPr>
        <p:spPr>
          <a:xfrm>
            <a:off x="7889240" y="1231176"/>
            <a:ext cx="701040" cy="374104"/>
          </a:xfrm>
          <a:prstGeom prst="rect">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8" name="Rechteck 27"/>
          <p:cNvSpPr/>
          <p:nvPr/>
        </p:nvSpPr>
        <p:spPr>
          <a:xfrm>
            <a:off x="4343400" y="2560623"/>
            <a:ext cx="1486863" cy="4254886"/>
          </a:xfrm>
          <a:prstGeom prst="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5183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1"/>
          <p:cNvSpPr txBox="1">
            <a:spLocks/>
          </p:cNvSpPr>
          <p:nvPr/>
        </p:nvSpPr>
        <p:spPr>
          <a:xfrm>
            <a:off x="322439" y="895202"/>
            <a:ext cx="6522720" cy="1825292"/>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de-DE" b="0" i="0" u="none" strike="noStrike" kern="1200" cap="none" spc="0" normalizeH="0" noProof="0" dirty="0" smtClean="0">
                <a:ln>
                  <a:noFill/>
                </a:ln>
                <a:solidFill>
                  <a:schemeClr val="tx1"/>
                </a:solidFill>
                <a:effectLst/>
                <a:uLnTx/>
                <a:uFillTx/>
                <a:latin typeface="Arial"/>
                <a:ea typeface="+mj-ea"/>
                <a:cs typeface="Arial"/>
              </a:rPr>
              <a:t>2 </a:t>
            </a:r>
            <a:r>
              <a:rPr lang="de-DE" dirty="0" err="1" smtClean="0">
                <a:latin typeface="Arial"/>
                <a:ea typeface="+mj-ea"/>
                <a:cs typeface="Arial"/>
              </a:rPr>
              <a:t>research</a:t>
            </a:r>
            <a:r>
              <a:rPr lang="de-DE" dirty="0" smtClean="0">
                <a:latin typeface="Arial"/>
                <a:ea typeface="+mj-ea"/>
                <a:cs typeface="Arial"/>
              </a:rPr>
              <a:t> </a:t>
            </a:r>
            <a:r>
              <a:rPr lang="de-DE" dirty="0" err="1" smtClean="0">
                <a:latin typeface="Arial"/>
                <a:ea typeface="+mj-ea"/>
                <a:cs typeface="Arial"/>
              </a:rPr>
              <a:t>cruises</a:t>
            </a:r>
            <a:r>
              <a:rPr lang="de-DE" dirty="0" smtClean="0">
                <a:latin typeface="Arial"/>
                <a:ea typeface="+mj-ea"/>
                <a:cs typeface="Arial"/>
              </a:rPr>
              <a:t>:</a:t>
            </a:r>
          </a:p>
          <a:p>
            <a:pPr marL="0" marR="0" lvl="0" indent="0" defTabSz="914400" rtl="0" eaLnBrk="1" fontAlgn="auto" latinLnBrk="0" hangingPunct="1">
              <a:lnSpc>
                <a:spcPct val="100000"/>
              </a:lnSpc>
              <a:spcBef>
                <a:spcPct val="0"/>
              </a:spcBef>
              <a:spcAft>
                <a:spcPts val="0"/>
              </a:spcAft>
              <a:buClrTx/>
              <a:buSzTx/>
              <a:buFontTx/>
              <a:buNone/>
              <a:tabLst/>
              <a:defRPr/>
            </a:pPr>
            <a:r>
              <a:rPr lang="de-DE" noProof="0" dirty="0" smtClean="0">
                <a:latin typeface="Arial"/>
                <a:ea typeface="+mj-ea"/>
                <a:cs typeface="Arial"/>
              </a:rPr>
              <a:t>M98 (</a:t>
            </a:r>
            <a:r>
              <a:rPr lang="de-DE" noProof="0" dirty="0" err="1" smtClean="0">
                <a:latin typeface="Arial"/>
                <a:ea typeface="+mj-ea"/>
                <a:cs typeface="Arial"/>
              </a:rPr>
              <a:t>July</a:t>
            </a:r>
            <a:r>
              <a:rPr lang="de-DE" noProof="0" dirty="0" smtClean="0">
                <a:latin typeface="Arial"/>
                <a:ea typeface="+mj-ea"/>
                <a:cs typeface="Arial"/>
              </a:rPr>
              <a:t> 2013)</a:t>
            </a:r>
          </a:p>
          <a:p>
            <a:pPr marL="0" marR="0" lvl="0" indent="0" defTabSz="914400" rtl="0" eaLnBrk="1" fontAlgn="auto" latinLnBrk="0" hangingPunct="1">
              <a:lnSpc>
                <a:spcPct val="100000"/>
              </a:lnSpc>
              <a:spcBef>
                <a:spcPct val="0"/>
              </a:spcBef>
              <a:spcAft>
                <a:spcPts val="0"/>
              </a:spcAft>
              <a:buClrTx/>
              <a:buSzTx/>
              <a:buFontTx/>
              <a:buNone/>
              <a:tabLst/>
              <a:defRPr/>
            </a:pPr>
            <a:r>
              <a:rPr kumimoji="0" lang="de-DE" b="0" i="0" u="none" strike="noStrike" kern="1200" cap="none" spc="0" normalizeH="0" baseline="0" dirty="0" smtClean="0">
                <a:ln>
                  <a:noFill/>
                </a:ln>
                <a:solidFill>
                  <a:schemeClr val="tx1"/>
                </a:solidFill>
                <a:effectLst/>
                <a:uLnTx/>
                <a:uFillTx/>
                <a:latin typeface="Arial"/>
                <a:ea typeface="+mj-ea"/>
                <a:cs typeface="Arial"/>
              </a:rPr>
              <a:t>M106</a:t>
            </a:r>
            <a:r>
              <a:rPr kumimoji="0" lang="de-DE" b="0" i="0" u="none" strike="noStrike" kern="1200" cap="none" spc="0" normalizeH="0" dirty="0" smtClean="0">
                <a:ln>
                  <a:noFill/>
                </a:ln>
                <a:solidFill>
                  <a:schemeClr val="tx1"/>
                </a:solidFill>
                <a:effectLst/>
                <a:uLnTx/>
                <a:uFillTx/>
                <a:latin typeface="Arial"/>
                <a:ea typeface="+mj-ea"/>
                <a:cs typeface="Arial"/>
              </a:rPr>
              <a:t> (May 2014)</a:t>
            </a:r>
          </a:p>
          <a:p>
            <a:pPr marL="0" marR="0" lvl="0" indent="0" defTabSz="914400" rtl="0" eaLnBrk="1" fontAlgn="auto" latinLnBrk="0" hangingPunct="1">
              <a:lnSpc>
                <a:spcPct val="100000"/>
              </a:lnSpc>
              <a:spcBef>
                <a:spcPct val="0"/>
              </a:spcBef>
              <a:spcAft>
                <a:spcPts val="0"/>
              </a:spcAft>
              <a:buClrTx/>
              <a:buSzTx/>
              <a:buFontTx/>
              <a:buNone/>
              <a:tabLst/>
              <a:defRPr/>
            </a:pPr>
            <a:endParaRPr lang="de-DE" baseline="0" noProof="0" dirty="0">
              <a:latin typeface="Arial"/>
              <a:ea typeface="+mj-ea"/>
              <a:cs typeface="Arial"/>
            </a:endParaRPr>
          </a:p>
          <a:p>
            <a:pPr marL="0" marR="0" lvl="0" indent="0" defTabSz="914400" rtl="0" eaLnBrk="1" fontAlgn="auto" latinLnBrk="0" hangingPunct="1">
              <a:lnSpc>
                <a:spcPct val="100000"/>
              </a:lnSpc>
              <a:spcBef>
                <a:spcPct val="0"/>
              </a:spcBef>
              <a:spcAft>
                <a:spcPts val="0"/>
              </a:spcAft>
              <a:buClrTx/>
              <a:buSzTx/>
              <a:buFontTx/>
              <a:buNone/>
              <a:tabLst/>
              <a:defRPr/>
            </a:pPr>
            <a:r>
              <a:rPr lang="de-DE" noProof="0" dirty="0" err="1" smtClean="0">
                <a:latin typeface="Arial"/>
                <a:ea typeface="+mj-ea"/>
                <a:cs typeface="Arial"/>
              </a:rPr>
              <a:t>redeployment</a:t>
            </a:r>
            <a:r>
              <a:rPr lang="de-DE" noProof="0" dirty="0" smtClean="0">
                <a:latin typeface="Arial"/>
                <a:ea typeface="+mj-ea"/>
                <a:cs typeface="Arial"/>
              </a:rPr>
              <a:t> </a:t>
            </a:r>
            <a:r>
              <a:rPr lang="de-DE" noProof="0" dirty="0" err="1" smtClean="0">
                <a:latin typeface="Arial"/>
                <a:ea typeface="+mj-ea"/>
                <a:cs typeface="Arial"/>
              </a:rPr>
              <a:t>of</a:t>
            </a:r>
            <a:r>
              <a:rPr lang="de-DE" noProof="0" dirty="0" smtClean="0">
                <a:latin typeface="Arial"/>
                <a:ea typeface="+mj-ea"/>
                <a:cs typeface="Arial"/>
              </a:rPr>
              <a:t> </a:t>
            </a:r>
            <a:r>
              <a:rPr lang="de-DE" noProof="0" dirty="0" err="1" smtClean="0">
                <a:latin typeface="Arial"/>
                <a:ea typeface="+mj-ea"/>
                <a:cs typeface="Arial"/>
              </a:rPr>
              <a:t>mooring</a:t>
            </a:r>
            <a:r>
              <a:rPr lang="de-DE" dirty="0">
                <a:latin typeface="Arial"/>
                <a:ea typeface="+mj-ea"/>
                <a:cs typeface="Arial"/>
              </a:rPr>
              <a:t> </a:t>
            </a:r>
            <a:r>
              <a:rPr lang="de-DE" noProof="0" dirty="0" err="1" smtClean="0">
                <a:latin typeface="Arial"/>
                <a:ea typeface="+mj-ea"/>
                <a:cs typeface="Arial"/>
              </a:rPr>
              <a:t>array</a:t>
            </a:r>
            <a:r>
              <a:rPr lang="de-DE" noProof="0" dirty="0" smtClean="0">
                <a:latin typeface="Arial"/>
                <a:ea typeface="+mj-ea"/>
                <a:cs typeface="Arial"/>
              </a:rPr>
              <a:t> in 2013</a:t>
            </a:r>
            <a:endParaRPr kumimoji="0" lang="de-DE" b="0" i="0" u="none" strike="noStrike" kern="1200" cap="none" spc="0" normalizeH="0" baseline="0" noProof="0" dirty="0">
              <a:ln>
                <a:noFill/>
              </a:ln>
              <a:solidFill>
                <a:schemeClr val="tx1"/>
              </a:solidFill>
              <a:effectLst/>
              <a:uLnTx/>
              <a:uFillTx/>
              <a:latin typeface="Arial"/>
              <a:ea typeface="+mj-ea"/>
              <a:cs typeface="Arial"/>
            </a:endParaRPr>
          </a:p>
        </p:txBody>
      </p:sp>
      <p:pic>
        <p:nvPicPr>
          <p:cNvPr id="6" name="Picture 31" descr="E:\vorträge\Paris_LODYC_17_Febr_2005\scheme_JP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5159" y="202506"/>
            <a:ext cx="2260336" cy="1663086"/>
          </a:xfrm>
          <a:prstGeom prst="rect">
            <a:avLst/>
          </a:prstGeom>
          <a:noFill/>
          <a:extLst>
            <a:ext uri="{909E8E84-426E-40DD-AFC4-6F175D3DCCD1}">
              <a14:hiddenFill xmlns:a14="http://schemas.microsoft.com/office/drawing/2010/main">
                <a:solidFill>
                  <a:srgbClr val="FFFFFF"/>
                </a:solidFill>
              </a14:hiddenFill>
            </a:ext>
          </a:extLst>
        </p:spPr>
      </p:pic>
      <p:sp>
        <p:nvSpPr>
          <p:cNvPr id="14" name="Rechteck 13"/>
          <p:cNvSpPr/>
          <p:nvPr/>
        </p:nvSpPr>
        <p:spPr>
          <a:xfrm>
            <a:off x="7889240" y="1231176"/>
            <a:ext cx="701040" cy="374104"/>
          </a:xfrm>
          <a:prstGeom prst="rect">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itel 1"/>
          <p:cNvSpPr txBox="1">
            <a:spLocks/>
          </p:cNvSpPr>
          <p:nvPr/>
        </p:nvSpPr>
        <p:spPr>
          <a:xfrm>
            <a:off x="152398" y="202506"/>
            <a:ext cx="7423573" cy="69269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smtClean="0">
                <a:ln>
                  <a:noFill/>
                </a:ln>
                <a:solidFill>
                  <a:schemeClr val="tx1"/>
                </a:solidFill>
                <a:effectLst/>
                <a:uLnTx/>
                <a:uFillTx/>
                <a:latin typeface="Arial"/>
                <a:ea typeface="+mj-ea"/>
                <a:cs typeface="Arial"/>
              </a:rPr>
              <a:t>New </a:t>
            </a:r>
            <a:r>
              <a:rPr lang="de-DE" sz="2400" dirty="0">
                <a:latin typeface="Arial"/>
                <a:ea typeface="+mj-ea"/>
                <a:cs typeface="Arial"/>
              </a:rPr>
              <a:t>o</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bservations</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at</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11°S: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hydrography</a:t>
            </a:r>
            <a:endParaRPr kumimoji="0" lang="de-DE" sz="2400" b="0" i="0" u="none" strike="noStrike" kern="1200" cap="none" spc="0" normalizeH="0" baseline="0" noProof="0" dirty="0">
              <a:ln>
                <a:noFill/>
              </a:ln>
              <a:solidFill>
                <a:schemeClr val="tx1"/>
              </a:solidFill>
              <a:effectLst/>
              <a:uLnTx/>
              <a:uFillTx/>
              <a:latin typeface="Arial"/>
              <a:ea typeface="+mj-ea"/>
              <a:cs typeface="Arial"/>
            </a:endParaRPr>
          </a:p>
        </p:txBody>
      </p:sp>
      <p:pic>
        <p:nvPicPr>
          <p:cNvPr id="11" name="Bild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0482" y="31629398"/>
            <a:ext cx="5751193" cy="4250881"/>
          </a:xfrm>
          <a:prstGeom prst="rect">
            <a:avLst/>
          </a:prstGeom>
        </p:spPr>
      </p:pic>
      <p:pic>
        <p:nvPicPr>
          <p:cNvPr id="2" name="Bild 1" descr="sal_diff_11S_p_d_heave_new.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398" y="1938459"/>
            <a:ext cx="4906953" cy="3626879"/>
          </a:xfrm>
          <a:prstGeom prst="rect">
            <a:avLst/>
          </a:prstGeom>
        </p:spPr>
      </p:pic>
      <p:sp>
        <p:nvSpPr>
          <p:cNvPr id="13" name="Textfeld 12"/>
          <p:cNvSpPr txBox="1"/>
          <p:nvPr/>
        </p:nvSpPr>
        <p:spPr>
          <a:xfrm>
            <a:off x="322439" y="5568076"/>
            <a:ext cx="5040423" cy="1412694"/>
          </a:xfrm>
          <a:prstGeom prst="rect">
            <a:avLst/>
          </a:prstGeom>
          <a:noFill/>
        </p:spPr>
        <p:txBody>
          <a:bodyPr wrap="square" rtlCol="0">
            <a:spAutoFit/>
          </a:bodyPr>
          <a:lstStyle/>
          <a:p>
            <a:pPr>
              <a:lnSpc>
                <a:spcPct val="120000"/>
              </a:lnSpc>
            </a:pPr>
            <a:r>
              <a:rPr lang="de-DE" dirty="0">
                <a:latin typeface="Arial"/>
                <a:cs typeface="Arial"/>
              </a:rPr>
              <a:t>A</a:t>
            </a:r>
            <a:r>
              <a:rPr lang="de-DE" dirty="0" smtClean="0">
                <a:latin typeface="Arial"/>
                <a:cs typeface="Arial"/>
              </a:rPr>
              <a:t>verage </a:t>
            </a:r>
            <a:r>
              <a:rPr lang="de-DE" dirty="0" err="1" smtClean="0">
                <a:latin typeface="Arial"/>
                <a:cs typeface="Arial"/>
              </a:rPr>
              <a:t>salinity</a:t>
            </a:r>
            <a:r>
              <a:rPr lang="de-DE" dirty="0" smtClean="0">
                <a:latin typeface="Arial"/>
                <a:cs typeface="Arial"/>
              </a:rPr>
              <a:t> </a:t>
            </a:r>
            <a:r>
              <a:rPr lang="de-DE" dirty="0" err="1" smtClean="0">
                <a:latin typeface="Arial"/>
                <a:cs typeface="Arial"/>
              </a:rPr>
              <a:t>differences</a:t>
            </a:r>
            <a:r>
              <a:rPr lang="de-DE" dirty="0" smtClean="0">
                <a:latin typeface="Arial"/>
                <a:cs typeface="Arial"/>
              </a:rPr>
              <a:t> </a:t>
            </a:r>
            <a:r>
              <a:rPr lang="de-DE" dirty="0" err="1" smtClean="0">
                <a:latin typeface="Arial"/>
                <a:cs typeface="Arial"/>
              </a:rPr>
              <a:t>across</a:t>
            </a:r>
            <a:r>
              <a:rPr lang="de-DE" dirty="0" smtClean="0">
                <a:latin typeface="Arial"/>
                <a:cs typeface="Arial"/>
              </a:rPr>
              <a:t> </a:t>
            </a:r>
            <a:r>
              <a:rPr lang="de-DE" dirty="0" err="1" smtClean="0">
                <a:latin typeface="Arial"/>
                <a:cs typeface="Arial"/>
              </a:rPr>
              <a:t>section</a:t>
            </a:r>
            <a:r>
              <a:rPr lang="de-DE" dirty="0">
                <a:latin typeface="Arial"/>
                <a:cs typeface="Arial"/>
              </a:rPr>
              <a:t>:</a:t>
            </a:r>
            <a:r>
              <a:rPr lang="de-DE" dirty="0" smtClean="0">
                <a:latin typeface="Arial"/>
                <a:cs typeface="Arial"/>
              </a:rPr>
              <a:t> </a:t>
            </a:r>
            <a:endParaRPr lang="de-DE" dirty="0">
              <a:latin typeface="Arial"/>
              <a:cs typeface="Arial"/>
            </a:endParaRPr>
          </a:p>
          <a:p>
            <a:pPr>
              <a:lnSpc>
                <a:spcPct val="120000"/>
              </a:lnSpc>
            </a:pPr>
            <a:r>
              <a:rPr lang="de-DE" dirty="0" err="1" smtClean="0">
                <a:latin typeface="Arial"/>
                <a:cs typeface="Arial"/>
              </a:rPr>
              <a:t>dS</a:t>
            </a:r>
            <a:r>
              <a:rPr lang="de-DE" baseline="-25000" dirty="0" err="1" smtClean="0">
                <a:latin typeface="Arial"/>
                <a:cs typeface="Arial"/>
              </a:rPr>
              <a:t>γ</a:t>
            </a:r>
            <a:r>
              <a:rPr lang="de-DE" dirty="0" smtClean="0">
                <a:latin typeface="Arial"/>
                <a:cs typeface="Arial"/>
              </a:rPr>
              <a:t> (100-600m)  = 0.024 / </a:t>
            </a:r>
            <a:r>
              <a:rPr lang="de-DE" dirty="0" err="1" smtClean="0">
                <a:latin typeface="Arial"/>
                <a:cs typeface="Arial"/>
              </a:rPr>
              <a:t>decade</a:t>
            </a:r>
            <a:r>
              <a:rPr lang="de-DE" dirty="0" smtClean="0">
                <a:latin typeface="Arial"/>
                <a:cs typeface="Arial"/>
              </a:rPr>
              <a:t>	</a:t>
            </a:r>
          </a:p>
          <a:p>
            <a:pPr>
              <a:lnSpc>
                <a:spcPct val="120000"/>
              </a:lnSpc>
            </a:pPr>
            <a:r>
              <a:rPr lang="de-DE" dirty="0" err="1">
                <a:latin typeface="Arial"/>
                <a:cs typeface="Arial"/>
              </a:rPr>
              <a:t>dS</a:t>
            </a:r>
            <a:r>
              <a:rPr lang="de-DE" baseline="-25000" dirty="0" err="1">
                <a:latin typeface="Arial"/>
                <a:cs typeface="Arial"/>
              </a:rPr>
              <a:t>γ</a:t>
            </a:r>
            <a:r>
              <a:rPr lang="de-DE" dirty="0">
                <a:latin typeface="Arial"/>
                <a:cs typeface="Arial"/>
              </a:rPr>
              <a:t> </a:t>
            </a:r>
            <a:r>
              <a:rPr lang="de-DE" dirty="0" smtClean="0">
                <a:latin typeface="Arial"/>
                <a:cs typeface="Arial"/>
              </a:rPr>
              <a:t>(1500-4000m)  = -0.007 / </a:t>
            </a:r>
            <a:r>
              <a:rPr lang="de-DE" dirty="0" err="1" smtClean="0">
                <a:latin typeface="Arial"/>
                <a:cs typeface="Arial"/>
              </a:rPr>
              <a:t>decade</a:t>
            </a:r>
            <a:r>
              <a:rPr lang="de-DE" dirty="0" smtClean="0"/>
              <a:t>									</a:t>
            </a:r>
            <a:endParaRPr lang="de-DE" dirty="0"/>
          </a:p>
        </p:txBody>
      </p:sp>
      <p:pic>
        <p:nvPicPr>
          <p:cNvPr id="15" name="Grafik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74703" y="2797885"/>
            <a:ext cx="372110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feld 15"/>
          <p:cNvSpPr txBox="1"/>
          <p:nvPr/>
        </p:nvSpPr>
        <p:spPr>
          <a:xfrm>
            <a:off x="5174703" y="4927791"/>
            <a:ext cx="3721100" cy="923330"/>
          </a:xfrm>
          <a:prstGeom prst="rect">
            <a:avLst/>
          </a:prstGeom>
          <a:solidFill>
            <a:schemeClr val="bg1"/>
          </a:solidFill>
        </p:spPr>
        <p:txBody>
          <a:bodyPr wrap="square" rtlCol="0">
            <a:spAutoFit/>
          </a:bodyPr>
          <a:lstStyle/>
          <a:p>
            <a:r>
              <a:rPr lang="de-DE" dirty="0" err="1" smtClean="0">
                <a:latin typeface="Arial"/>
                <a:cs typeface="Arial"/>
              </a:rPr>
              <a:t>Biastoch</a:t>
            </a:r>
            <a:r>
              <a:rPr lang="de-DE" dirty="0" smtClean="0">
                <a:latin typeface="Arial"/>
                <a:cs typeface="Arial"/>
              </a:rPr>
              <a:t> et al., 2009:</a:t>
            </a:r>
          </a:p>
          <a:p>
            <a:r>
              <a:rPr lang="de-DE" dirty="0" err="1">
                <a:latin typeface="Arial"/>
                <a:cs typeface="Arial"/>
              </a:rPr>
              <a:t>t</a:t>
            </a:r>
            <a:r>
              <a:rPr lang="de-DE" dirty="0" err="1" smtClean="0">
                <a:latin typeface="Arial"/>
                <a:cs typeface="Arial"/>
              </a:rPr>
              <a:t>rend</a:t>
            </a:r>
            <a:r>
              <a:rPr lang="de-DE" dirty="0" smtClean="0">
                <a:latin typeface="Arial"/>
                <a:cs typeface="Arial"/>
              </a:rPr>
              <a:t>: </a:t>
            </a:r>
            <a:r>
              <a:rPr lang="de-DE" dirty="0" smtClean="0">
                <a:solidFill>
                  <a:srgbClr val="FF0000"/>
                </a:solidFill>
                <a:latin typeface="Arial"/>
                <a:cs typeface="Arial"/>
              </a:rPr>
              <a:t>+0.028 </a:t>
            </a:r>
            <a:r>
              <a:rPr lang="de-DE" dirty="0" err="1" smtClean="0">
                <a:solidFill>
                  <a:srgbClr val="FF0000"/>
                </a:solidFill>
                <a:latin typeface="Arial"/>
                <a:cs typeface="Arial"/>
              </a:rPr>
              <a:t>psu</a:t>
            </a:r>
            <a:r>
              <a:rPr lang="de-DE" dirty="0" smtClean="0">
                <a:solidFill>
                  <a:srgbClr val="FF0000"/>
                </a:solidFill>
                <a:latin typeface="Arial"/>
                <a:cs typeface="Arial"/>
              </a:rPr>
              <a:t> </a:t>
            </a:r>
            <a:r>
              <a:rPr lang="de-DE" dirty="0" smtClean="0">
                <a:latin typeface="Arial"/>
                <a:cs typeface="Arial"/>
              </a:rPr>
              <a:t>/ </a:t>
            </a:r>
            <a:r>
              <a:rPr lang="de-DE" dirty="0" err="1" smtClean="0">
                <a:latin typeface="Arial"/>
                <a:cs typeface="Arial"/>
              </a:rPr>
              <a:t>decade</a:t>
            </a:r>
            <a:endParaRPr lang="de-DE" dirty="0" smtClean="0">
              <a:latin typeface="Arial"/>
              <a:cs typeface="Arial"/>
            </a:endParaRPr>
          </a:p>
          <a:p>
            <a:r>
              <a:rPr lang="de-DE" dirty="0" smtClean="0">
                <a:latin typeface="Arial"/>
                <a:cs typeface="Arial"/>
              </a:rPr>
              <a:t>(100-600m NBUC </a:t>
            </a:r>
            <a:r>
              <a:rPr lang="de-DE" dirty="0" err="1" smtClean="0">
                <a:latin typeface="Arial"/>
                <a:cs typeface="Arial"/>
              </a:rPr>
              <a:t>region</a:t>
            </a:r>
            <a:r>
              <a:rPr lang="de-DE" dirty="0">
                <a:latin typeface="Arial"/>
                <a:cs typeface="Arial"/>
              </a:rPr>
              <a:t>)</a:t>
            </a:r>
          </a:p>
        </p:txBody>
      </p:sp>
      <p:graphicFrame>
        <p:nvGraphicFramePr>
          <p:cNvPr id="3" name="Objekt 2"/>
          <p:cNvGraphicFramePr>
            <a:graphicFrameLocks noChangeAspect="1"/>
          </p:cNvGraphicFramePr>
          <p:nvPr>
            <p:extLst>
              <p:ext uri="{D42A27DB-BD31-4B8C-83A1-F6EECF244321}">
                <p14:modId xmlns:p14="http://schemas.microsoft.com/office/powerpoint/2010/main" val="3557612430"/>
              </p:ext>
            </p:extLst>
          </p:nvPr>
        </p:nvGraphicFramePr>
        <p:xfrm>
          <a:off x="4521200" y="3352800"/>
          <a:ext cx="101600" cy="152400"/>
        </p:xfrm>
        <a:graphic>
          <a:graphicData uri="http://schemas.openxmlformats.org/presentationml/2006/ole">
            <mc:AlternateContent xmlns:mc="http://schemas.openxmlformats.org/markup-compatibility/2006">
              <mc:Choice xmlns:v="urn:schemas-microsoft-com:vml" Requires="v">
                <p:oleObj spid="_x0000_s1104" name="Formel" r:id="rId7" imgW="101600" imgH="152400" progId="Equation.3">
                  <p:embed/>
                </p:oleObj>
              </mc:Choice>
              <mc:Fallback>
                <p:oleObj name="Formel" r:id="rId7" imgW="101600" imgH="152400" progId="Equation.3">
                  <p:embed/>
                  <p:pic>
                    <p:nvPicPr>
                      <p:cNvPr id="0" name=""/>
                      <p:cNvPicPr/>
                      <p:nvPr/>
                    </p:nvPicPr>
                    <p:blipFill>
                      <a:blip r:embed="rId8"/>
                      <a:stretch>
                        <a:fillRect/>
                      </a:stretch>
                    </p:blipFill>
                    <p:spPr>
                      <a:xfrm>
                        <a:off x="4521200" y="3352800"/>
                        <a:ext cx="101600" cy="152400"/>
                      </a:xfrm>
                      <a:prstGeom prst="rect">
                        <a:avLst/>
                      </a:prstGeom>
                    </p:spPr>
                  </p:pic>
                </p:oleObj>
              </mc:Fallback>
            </mc:AlternateContent>
          </a:graphicData>
        </a:graphic>
      </p:graphicFrame>
      <p:graphicFrame>
        <p:nvGraphicFramePr>
          <p:cNvPr id="7" name="Objekt 6"/>
          <p:cNvGraphicFramePr>
            <a:graphicFrameLocks noChangeAspect="1"/>
          </p:cNvGraphicFramePr>
          <p:nvPr>
            <p:extLst>
              <p:ext uri="{D42A27DB-BD31-4B8C-83A1-F6EECF244321}">
                <p14:modId xmlns:p14="http://schemas.microsoft.com/office/powerpoint/2010/main" val="3344319595"/>
              </p:ext>
            </p:extLst>
          </p:nvPr>
        </p:nvGraphicFramePr>
        <p:xfrm>
          <a:off x="4527550" y="3314700"/>
          <a:ext cx="88900" cy="228600"/>
        </p:xfrm>
        <a:graphic>
          <a:graphicData uri="http://schemas.openxmlformats.org/presentationml/2006/ole">
            <mc:AlternateContent xmlns:mc="http://schemas.openxmlformats.org/markup-compatibility/2006">
              <mc:Choice xmlns:v="urn:schemas-microsoft-com:vml" Requires="v">
                <p:oleObj spid="_x0000_s1105" name="Formel" r:id="rId9" imgW="88900" imgH="228600" progId="Equation.3">
                  <p:embed/>
                </p:oleObj>
              </mc:Choice>
              <mc:Fallback>
                <p:oleObj name="Formel" r:id="rId9" imgW="88900" imgH="228600" progId="Equation.3">
                  <p:embed/>
                  <p:pic>
                    <p:nvPicPr>
                      <p:cNvPr id="0" name=""/>
                      <p:cNvPicPr/>
                      <p:nvPr/>
                    </p:nvPicPr>
                    <p:blipFill>
                      <a:blip r:embed="rId10"/>
                      <a:stretch>
                        <a:fillRect/>
                      </a:stretch>
                    </p:blipFill>
                    <p:spPr>
                      <a:xfrm>
                        <a:off x="4527550" y="3314700"/>
                        <a:ext cx="88900" cy="228600"/>
                      </a:xfrm>
                      <a:prstGeom prst="rect">
                        <a:avLst/>
                      </a:prstGeom>
                    </p:spPr>
                  </p:pic>
                </p:oleObj>
              </mc:Fallback>
            </mc:AlternateContent>
          </a:graphicData>
        </a:graphic>
      </p:graphicFrame>
      <p:sp>
        <p:nvSpPr>
          <p:cNvPr id="19" name="Rechteck 18"/>
          <p:cNvSpPr/>
          <p:nvPr/>
        </p:nvSpPr>
        <p:spPr>
          <a:xfrm>
            <a:off x="334429" y="968584"/>
            <a:ext cx="2861738" cy="830583"/>
          </a:xfrm>
          <a:prstGeom prst="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4037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3"/>
          <a:stretch>
            <a:fillRect/>
          </a:stretch>
        </p:blipFill>
        <p:spPr>
          <a:xfrm>
            <a:off x="13512" y="13510"/>
            <a:ext cx="5729980" cy="6858000"/>
          </a:xfrm>
          <a:prstGeom prst="rect">
            <a:avLst/>
          </a:prstGeom>
        </p:spPr>
      </p:pic>
      <p:sp>
        <p:nvSpPr>
          <p:cNvPr id="2" name="Inhaltsplatzhalter 1"/>
          <p:cNvSpPr>
            <a:spLocks noGrp="1"/>
          </p:cNvSpPr>
          <p:nvPr>
            <p:ph idx="1"/>
          </p:nvPr>
        </p:nvSpPr>
        <p:spPr>
          <a:xfrm>
            <a:off x="5743492" y="157170"/>
            <a:ext cx="3088432" cy="6506595"/>
          </a:xfrm>
        </p:spPr>
        <p:txBody>
          <a:bodyPr>
            <a:noAutofit/>
          </a:bodyPr>
          <a:lstStyle/>
          <a:p>
            <a:pPr marL="0" indent="0">
              <a:buNone/>
            </a:pPr>
            <a:r>
              <a:rPr lang="de-DE" sz="2400" dirty="0" smtClean="0">
                <a:latin typeface="Arial"/>
                <a:cs typeface="Arial"/>
              </a:rPr>
              <a:t>AMOC </a:t>
            </a:r>
            <a:r>
              <a:rPr lang="de-DE" sz="2400" dirty="0" err="1" smtClean="0">
                <a:latin typeface="Arial"/>
                <a:cs typeface="Arial"/>
              </a:rPr>
              <a:t>observations</a:t>
            </a:r>
            <a:r>
              <a:rPr lang="de-DE" sz="2400" dirty="0" smtClean="0">
                <a:latin typeface="Arial"/>
                <a:cs typeface="Arial"/>
              </a:rPr>
              <a:t> in </a:t>
            </a:r>
            <a:r>
              <a:rPr lang="de-DE" sz="2400" dirty="0" err="1" smtClean="0">
                <a:latin typeface="Arial"/>
                <a:cs typeface="Arial"/>
              </a:rPr>
              <a:t>the</a:t>
            </a:r>
            <a:r>
              <a:rPr lang="de-DE" sz="2400" dirty="0" smtClean="0">
                <a:latin typeface="Arial"/>
                <a:cs typeface="Arial"/>
              </a:rPr>
              <a:t> North </a:t>
            </a:r>
            <a:r>
              <a:rPr lang="de-DE" sz="2400" dirty="0" err="1" smtClean="0">
                <a:latin typeface="Arial"/>
                <a:cs typeface="Arial"/>
              </a:rPr>
              <a:t>Atlantic</a:t>
            </a:r>
            <a:r>
              <a:rPr lang="de-DE" sz="2400" dirty="0" smtClean="0">
                <a:latin typeface="Arial"/>
                <a:cs typeface="Arial"/>
              </a:rPr>
              <a:t> </a:t>
            </a:r>
            <a:r>
              <a:rPr lang="de-DE" sz="2400" dirty="0" err="1" smtClean="0">
                <a:latin typeface="Arial"/>
                <a:cs typeface="Arial"/>
              </a:rPr>
              <a:t>particularly</a:t>
            </a:r>
            <a:r>
              <a:rPr lang="de-DE" sz="2400" dirty="0" smtClean="0">
                <a:latin typeface="Arial"/>
                <a:cs typeface="Arial"/>
              </a:rPr>
              <a:t> </a:t>
            </a:r>
            <a:r>
              <a:rPr lang="de-DE" sz="2400" dirty="0" err="1" smtClean="0">
                <a:latin typeface="Arial"/>
                <a:cs typeface="Arial"/>
              </a:rPr>
              <a:t>including</a:t>
            </a:r>
            <a:r>
              <a:rPr lang="de-DE" sz="2400" dirty="0" smtClean="0">
                <a:latin typeface="Arial"/>
                <a:cs typeface="Arial"/>
              </a:rPr>
              <a:t> BMBF RACE </a:t>
            </a:r>
            <a:r>
              <a:rPr lang="de-DE" sz="2400" dirty="0" err="1" smtClean="0">
                <a:latin typeface="Arial"/>
                <a:cs typeface="Arial"/>
              </a:rPr>
              <a:t>measurements</a:t>
            </a:r>
            <a:r>
              <a:rPr lang="de-DE" sz="2400" dirty="0" smtClean="0">
                <a:latin typeface="Arial"/>
                <a:cs typeface="Arial"/>
              </a:rPr>
              <a:t> </a:t>
            </a:r>
            <a:r>
              <a:rPr lang="de-DE" sz="2400" dirty="0" err="1" smtClean="0">
                <a:latin typeface="Arial"/>
                <a:cs typeface="Arial"/>
              </a:rPr>
              <a:t>are</a:t>
            </a:r>
            <a:r>
              <a:rPr lang="de-DE" sz="2400" dirty="0" smtClean="0">
                <a:latin typeface="Arial"/>
                <a:cs typeface="Arial"/>
              </a:rPr>
              <a:t> </a:t>
            </a:r>
            <a:r>
              <a:rPr lang="de-DE" sz="2400" dirty="0" err="1" smtClean="0">
                <a:latin typeface="Arial"/>
                <a:cs typeface="Arial"/>
              </a:rPr>
              <a:t>well</a:t>
            </a:r>
            <a:r>
              <a:rPr lang="de-DE" sz="2400" dirty="0" smtClean="0">
                <a:latin typeface="Arial"/>
                <a:cs typeface="Arial"/>
              </a:rPr>
              <a:t> </a:t>
            </a:r>
            <a:r>
              <a:rPr lang="de-DE" sz="2400" dirty="0" err="1" smtClean="0">
                <a:latin typeface="Arial"/>
                <a:cs typeface="Arial"/>
              </a:rPr>
              <a:t>established</a:t>
            </a:r>
            <a:r>
              <a:rPr lang="de-DE" sz="2400" dirty="0" smtClean="0">
                <a:latin typeface="Arial"/>
                <a:cs typeface="Arial"/>
              </a:rPr>
              <a:t>.</a:t>
            </a:r>
          </a:p>
          <a:p>
            <a:pPr marL="0" indent="0">
              <a:buNone/>
            </a:pPr>
            <a:endParaRPr lang="de-DE" sz="2400" dirty="0" smtClean="0">
              <a:latin typeface="Arial"/>
              <a:cs typeface="Arial"/>
            </a:endParaRPr>
          </a:p>
          <a:p>
            <a:pPr marL="0" indent="0">
              <a:buNone/>
            </a:pPr>
            <a:r>
              <a:rPr lang="de-DE" sz="2400" dirty="0" smtClean="0">
                <a:latin typeface="Arial"/>
                <a:cs typeface="Arial"/>
              </a:rPr>
              <a:t>The </a:t>
            </a:r>
            <a:r>
              <a:rPr lang="de-DE" sz="2400" dirty="0" err="1" smtClean="0">
                <a:latin typeface="Arial"/>
                <a:cs typeface="Arial"/>
              </a:rPr>
              <a:t>tropical</a:t>
            </a:r>
            <a:r>
              <a:rPr lang="de-DE" sz="2400" dirty="0" smtClean="0">
                <a:latin typeface="Arial"/>
                <a:cs typeface="Arial"/>
              </a:rPr>
              <a:t> </a:t>
            </a:r>
            <a:r>
              <a:rPr lang="de-DE" sz="2400" dirty="0" err="1" smtClean="0">
                <a:latin typeface="Arial"/>
                <a:cs typeface="Arial"/>
              </a:rPr>
              <a:t>array</a:t>
            </a:r>
            <a:r>
              <a:rPr lang="de-DE" sz="2400" dirty="0" smtClean="0">
                <a:latin typeface="Arial"/>
                <a:cs typeface="Arial"/>
              </a:rPr>
              <a:t> </a:t>
            </a:r>
            <a:r>
              <a:rPr lang="de-DE" sz="2400" dirty="0" err="1" smtClean="0">
                <a:latin typeface="Arial"/>
                <a:cs typeface="Arial"/>
              </a:rPr>
              <a:t>measurements</a:t>
            </a:r>
            <a:r>
              <a:rPr lang="de-DE" sz="2400" dirty="0" smtClean="0">
                <a:latin typeface="Arial"/>
                <a:cs typeface="Arial"/>
              </a:rPr>
              <a:t> will </a:t>
            </a:r>
            <a:r>
              <a:rPr lang="de-DE" sz="2400" dirty="0" err="1" smtClean="0">
                <a:latin typeface="Arial"/>
                <a:cs typeface="Arial"/>
              </a:rPr>
              <a:t>significantly</a:t>
            </a:r>
            <a:r>
              <a:rPr lang="de-DE" sz="2400" dirty="0" smtClean="0">
                <a:latin typeface="Arial"/>
                <a:cs typeface="Arial"/>
              </a:rPr>
              <a:t> </a:t>
            </a:r>
            <a:r>
              <a:rPr lang="de-DE" sz="2400" dirty="0" err="1" smtClean="0">
                <a:latin typeface="Arial"/>
                <a:cs typeface="Arial"/>
              </a:rPr>
              <a:t>contribute</a:t>
            </a:r>
            <a:r>
              <a:rPr lang="de-DE" sz="2400" dirty="0" smtClean="0">
                <a:latin typeface="Arial"/>
                <a:cs typeface="Arial"/>
              </a:rPr>
              <a:t> </a:t>
            </a:r>
            <a:r>
              <a:rPr lang="de-DE" sz="2400" dirty="0" err="1" smtClean="0">
                <a:latin typeface="Arial"/>
                <a:cs typeface="Arial"/>
              </a:rPr>
              <a:t>to</a:t>
            </a:r>
            <a:r>
              <a:rPr lang="de-DE" sz="2400" dirty="0" smtClean="0">
                <a:latin typeface="Arial"/>
                <a:cs typeface="Arial"/>
              </a:rPr>
              <a:t> </a:t>
            </a:r>
            <a:r>
              <a:rPr lang="de-DE" sz="2400" dirty="0" err="1" smtClean="0">
                <a:latin typeface="Arial"/>
                <a:cs typeface="Arial"/>
              </a:rPr>
              <a:t>the</a:t>
            </a:r>
            <a:r>
              <a:rPr lang="de-DE" sz="2400" dirty="0" smtClean="0">
                <a:latin typeface="Arial"/>
                <a:cs typeface="Arial"/>
              </a:rPr>
              <a:t> </a:t>
            </a:r>
            <a:r>
              <a:rPr lang="de-DE" sz="2400" dirty="0" err="1" smtClean="0">
                <a:latin typeface="Arial"/>
                <a:cs typeface="Arial"/>
              </a:rPr>
              <a:t>understanding</a:t>
            </a:r>
            <a:r>
              <a:rPr lang="de-DE" sz="2400" dirty="0" smtClean="0">
                <a:latin typeface="Arial"/>
                <a:cs typeface="Arial"/>
              </a:rPr>
              <a:t> </a:t>
            </a:r>
            <a:r>
              <a:rPr lang="de-DE" sz="2400" dirty="0" err="1" smtClean="0">
                <a:latin typeface="Arial"/>
                <a:cs typeface="Arial"/>
              </a:rPr>
              <a:t>of</a:t>
            </a:r>
            <a:r>
              <a:rPr lang="de-DE" sz="2400" dirty="0" smtClean="0">
                <a:latin typeface="Arial"/>
                <a:cs typeface="Arial"/>
              </a:rPr>
              <a:t> AMOC </a:t>
            </a:r>
            <a:r>
              <a:rPr lang="de-DE" sz="2400" dirty="0" err="1" smtClean="0">
                <a:latin typeface="Arial"/>
                <a:cs typeface="Arial"/>
              </a:rPr>
              <a:t>coherence</a:t>
            </a:r>
            <a:r>
              <a:rPr lang="de-DE" sz="2400" dirty="0" smtClean="0">
                <a:latin typeface="Arial"/>
                <a:cs typeface="Arial"/>
              </a:rPr>
              <a:t> </a:t>
            </a:r>
            <a:r>
              <a:rPr lang="de-DE" sz="2400" dirty="0" err="1" smtClean="0">
                <a:latin typeface="Arial"/>
                <a:cs typeface="Arial"/>
              </a:rPr>
              <a:t>and</a:t>
            </a:r>
            <a:r>
              <a:rPr lang="de-DE" sz="2400" dirty="0" smtClean="0">
                <a:latin typeface="Arial"/>
                <a:cs typeface="Arial"/>
              </a:rPr>
              <a:t> </a:t>
            </a:r>
            <a:r>
              <a:rPr lang="de-DE" sz="2400" dirty="0" err="1" smtClean="0">
                <a:latin typeface="Arial"/>
                <a:cs typeface="Arial"/>
              </a:rPr>
              <a:t>propagation</a:t>
            </a:r>
            <a:r>
              <a:rPr lang="de-DE" sz="2400" dirty="0" smtClean="0">
                <a:latin typeface="Arial"/>
                <a:cs typeface="Arial"/>
              </a:rPr>
              <a:t> </a:t>
            </a:r>
            <a:r>
              <a:rPr lang="de-DE" sz="2400" dirty="0" err="1" smtClean="0">
                <a:latin typeface="Arial"/>
                <a:cs typeface="Arial"/>
              </a:rPr>
              <a:t>of</a:t>
            </a:r>
            <a:r>
              <a:rPr lang="de-DE" sz="2400" dirty="0" smtClean="0">
                <a:latin typeface="Arial"/>
                <a:cs typeface="Arial"/>
              </a:rPr>
              <a:t> </a:t>
            </a:r>
            <a:r>
              <a:rPr lang="de-DE" sz="2400" dirty="0" err="1" smtClean="0">
                <a:latin typeface="Arial"/>
                <a:cs typeface="Arial"/>
              </a:rPr>
              <a:t>signals</a:t>
            </a:r>
            <a:r>
              <a:rPr lang="de-DE" sz="2400" dirty="0" smtClean="0">
                <a:latin typeface="Arial"/>
                <a:cs typeface="Arial"/>
              </a:rPr>
              <a:t> </a:t>
            </a:r>
            <a:r>
              <a:rPr lang="de-DE" sz="2400" dirty="0" err="1" smtClean="0">
                <a:latin typeface="Arial"/>
                <a:cs typeface="Arial"/>
              </a:rPr>
              <a:t>of</a:t>
            </a:r>
            <a:r>
              <a:rPr lang="de-DE" sz="2400" dirty="0" smtClean="0">
                <a:latin typeface="Arial"/>
                <a:cs typeface="Arial"/>
              </a:rPr>
              <a:t> northern </a:t>
            </a:r>
            <a:r>
              <a:rPr lang="de-DE" sz="2400" dirty="0" err="1" smtClean="0">
                <a:latin typeface="Arial"/>
                <a:cs typeface="Arial"/>
              </a:rPr>
              <a:t>and</a:t>
            </a:r>
            <a:r>
              <a:rPr lang="de-DE" sz="2400" dirty="0" smtClean="0">
                <a:latin typeface="Arial"/>
                <a:cs typeface="Arial"/>
              </a:rPr>
              <a:t> southern </a:t>
            </a:r>
            <a:r>
              <a:rPr lang="de-DE" sz="2400" dirty="0" err="1" smtClean="0">
                <a:latin typeface="Arial"/>
                <a:cs typeface="Arial"/>
              </a:rPr>
              <a:t>hemisphere</a:t>
            </a:r>
            <a:r>
              <a:rPr lang="de-DE" sz="2400" dirty="0" smtClean="0">
                <a:latin typeface="Arial"/>
                <a:cs typeface="Arial"/>
              </a:rPr>
              <a:t> </a:t>
            </a:r>
            <a:r>
              <a:rPr lang="de-DE" sz="2400" smtClean="0">
                <a:latin typeface="Arial"/>
                <a:cs typeface="Arial"/>
              </a:rPr>
              <a:t>origin.</a:t>
            </a:r>
            <a:endParaRPr lang="de-DE" sz="2400" dirty="0">
              <a:latin typeface="Arial"/>
              <a:cs typeface="Arial"/>
            </a:endParaRPr>
          </a:p>
        </p:txBody>
      </p:sp>
      <p:sp>
        <p:nvSpPr>
          <p:cNvPr id="3" name="Oval 2"/>
          <p:cNvSpPr/>
          <p:nvPr/>
        </p:nvSpPr>
        <p:spPr>
          <a:xfrm>
            <a:off x="2458720" y="3698240"/>
            <a:ext cx="802640" cy="62992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6" name="Gerade Verbindung 5"/>
          <p:cNvCxnSpPr/>
          <p:nvPr/>
        </p:nvCxnSpPr>
        <p:spPr>
          <a:xfrm>
            <a:off x="2705100" y="4013200"/>
            <a:ext cx="230505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19322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0" y="406392"/>
            <a:ext cx="9144000" cy="69269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smtClean="0">
                <a:ln>
                  <a:noFill/>
                </a:ln>
                <a:solidFill>
                  <a:schemeClr val="tx1"/>
                </a:solidFill>
                <a:effectLst/>
                <a:uLnTx/>
                <a:uFillTx/>
                <a:latin typeface="Arial"/>
                <a:ea typeface="+mj-ea"/>
                <a:cs typeface="Arial"/>
              </a:rPr>
              <a:t>Further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plans</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and</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aims</a:t>
            </a:r>
            <a:endParaRPr kumimoji="0" lang="de-DE" sz="2400" b="0" i="0" u="none" strike="noStrike" kern="1200" cap="none" spc="0" normalizeH="0" baseline="0" noProof="0" dirty="0">
              <a:ln>
                <a:noFill/>
              </a:ln>
              <a:solidFill>
                <a:schemeClr val="tx1"/>
              </a:solidFill>
              <a:effectLst/>
              <a:uLnTx/>
              <a:uFillTx/>
              <a:latin typeface="Arial"/>
              <a:ea typeface="+mj-ea"/>
              <a:cs typeface="Arial"/>
            </a:endParaRPr>
          </a:p>
        </p:txBody>
      </p:sp>
      <p:sp>
        <p:nvSpPr>
          <p:cNvPr id="22" name="Textfeld 21"/>
          <p:cNvSpPr txBox="1"/>
          <p:nvPr/>
        </p:nvSpPr>
        <p:spPr>
          <a:xfrm>
            <a:off x="400541" y="1200687"/>
            <a:ext cx="8263620" cy="1200329"/>
          </a:xfrm>
          <a:prstGeom prst="rect">
            <a:avLst/>
          </a:prstGeom>
          <a:noFill/>
        </p:spPr>
        <p:txBody>
          <a:bodyPr wrap="square" rtlCol="0">
            <a:spAutoFit/>
          </a:bodyPr>
          <a:lstStyle/>
          <a:p>
            <a:pPr marL="742950" lvl="1" indent="-285750">
              <a:buFont typeface="Arial"/>
              <a:buChar char="•"/>
            </a:pPr>
            <a:r>
              <a:rPr lang="de-DE" dirty="0" smtClean="0">
                <a:solidFill>
                  <a:srgbClr val="FF0000"/>
                </a:solidFill>
                <a:latin typeface="Arial"/>
                <a:cs typeface="Arial"/>
              </a:rPr>
              <a:t>2 </a:t>
            </a:r>
            <a:r>
              <a:rPr lang="de-DE" dirty="0" err="1" smtClean="0">
                <a:solidFill>
                  <a:srgbClr val="FF0000"/>
                </a:solidFill>
                <a:latin typeface="Arial"/>
                <a:cs typeface="Arial"/>
              </a:rPr>
              <a:t>research</a:t>
            </a:r>
            <a:r>
              <a:rPr lang="de-DE" dirty="0" smtClean="0">
                <a:solidFill>
                  <a:srgbClr val="FF0000"/>
                </a:solidFill>
                <a:latin typeface="Arial"/>
                <a:cs typeface="Arial"/>
              </a:rPr>
              <a:t> </a:t>
            </a:r>
            <a:r>
              <a:rPr lang="de-DE" dirty="0" err="1" smtClean="0">
                <a:solidFill>
                  <a:srgbClr val="FF0000"/>
                </a:solidFill>
                <a:latin typeface="Arial"/>
                <a:cs typeface="Arial"/>
              </a:rPr>
              <a:t>cruises</a:t>
            </a:r>
            <a:r>
              <a:rPr lang="de-DE" dirty="0" smtClean="0">
                <a:solidFill>
                  <a:srgbClr val="FF0000"/>
                </a:solidFill>
                <a:latin typeface="Arial"/>
                <a:cs typeface="Arial"/>
              </a:rPr>
              <a:t>: September 2015, March 2017</a:t>
            </a:r>
          </a:p>
          <a:p>
            <a:pPr marL="742950" lvl="1" indent="-285750">
              <a:buFont typeface="Arial"/>
              <a:buChar char="•"/>
            </a:pPr>
            <a:r>
              <a:rPr lang="de-DE" dirty="0" err="1">
                <a:solidFill>
                  <a:srgbClr val="FF0000"/>
                </a:solidFill>
                <a:latin typeface="Arial"/>
                <a:cs typeface="Arial"/>
              </a:rPr>
              <a:t>m</a:t>
            </a:r>
            <a:r>
              <a:rPr lang="de-DE" dirty="0" err="1" smtClean="0">
                <a:solidFill>
                  <a:srgbClr val="FF0000"/>
                </a:solidFill>
                <a:latin typeface="Arial"/>
                <a:cs typeface="Arial"/>
              </a:rPr>
              <a:t>ooring</a:t>
            </a:r>
            <a:r>
              <a:rPr lang="de-DE" dirty="0" smtClean="0">
                <a:solidFill>
                  <a:srgbClr val="FF0000"/>
                </a:solidFill>
                <a:latin typeface="Arial"/>
                <a:cs typeface="Arial"/>
              </a:rPr>
              <a:t> </a:t>
            </a:r>
            <a:r>
              <a:rPr lang="de-DE" dirty="0" err="1" smtClean="0">
                <a:solidFill>
                  <a:srgbClr val="FF0000"/>
                </a:solidFill>
                <a:latin typeface="Arial"/>
                <a:cs typeface="Arial"/>
              </a:rPr>
              <a:t>array</a:t>
            </a:r>
            <a:r>
              <a:rPr lang="de-DE" dirty="0" smtClean="0">
                <a:solidFill>
                  <a:srgbClr val="FF0000"/>
                </a:solidFill>
                <a:latin typeface="Arial"/>
                <a:cs typeface="Arial"/>
              </a:rPr>
              <a:t> </a:t>
            </a:r>
            <a:r>
              <a:rPr lang="de-DE" dirty="0" err="1" smtClean="0">
                <a:solidFill>
                  <a:srgbClr val="FF0000"/>
                </a:solidFill>
                <a:latin typeface="Arial"/>
                <a:cs typeface="Arial"/>
              </a:rPr>
              <a:t>at</a:t>
            </a:r>
            <a:r>
              <a:rPr lang="de-DE" dirty="0" smtClean="0">
                <a:solidFill>
                  <a:srgbClr val="FF0000"/>
                </a:solidFill>
                <a:latin typeface="Arial"/>
                <a:cs typeface="Arial"/>
              </a:rPr>
              <a:t> least </a:t>
            </a:r>
            <a:r>
              <a:rPr lang="de-DE" dirty="0" err="1" smtClean="0">
                <a:solidFill>
                  <a:srgbClr val="FF0000"/>
                </a:solidFill>
                <a:latin typeface="Arial"/>
                <a:cs typeface="Arial"/>
              </a:rPr>
              <a:t>until</a:t>
            </a:r>
            <a:r>
              <a:rPr lang="de-DE" dirty="0" smtClean="0">
                <a:solidFill>
                  <a:srgbClr val="FF0000"/>
                </a:solidFill>
                <a:latin typeface="Arial"/>
                <a:cs typeface="Arial"/>
              </a:rPr>
              <a:t> 2017</a:t>
            </a:r>
            <a:endParaRPr lang="de-DE" dirty="0">
              <a:solidFill>
                <a:srgbClr val="FF0000"/>
              </a:solidFill>
              <a:latin typeface="Arial"/>
              <a:cs typeface="Arial"/>
            </a:endParaRPr>
          </a:p>
          <a:p>
            <a:endParaRPr lang="de-DE" dirty="0"/>
          </a:p>
          <a:p>
            <a:pPr marL="285750" indent="-285750">
              <a:buFont typeface="Arial"/>
              <a:buChar char="•"/>
            </a:pPr>
            <a:endParaRPr lang="de-DE" dirty="0" smtClean="0"/>
          </a:p>
        </p:txBody>
      </p:sp>
    </p:spTree>
    <p:extLst>
      <p:ext uri="{BB962C8B-B14F-4D97-AF65-F5344CB8AC3E}">
        <p14:creationId xmlns:p14="http://schemas.microsoft.com/office/powerpoint/2010/main" val="6339007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0" y="406392"/>
            <a:ext cx="9144000" cy="69269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smtClean="0">
                <a:ln>
                  <a:noFill/>
                </a:ln>
                <a:solidFill>
                  <a:schemeClr val="tx1"/>
                </a:solidFill>
                <a:effectLst/>
                <a:uLnTx/>
                <a:uFillTx/>
                <a:latin typeface="Arial"/>
                <a:ea typeface="+mj-ea"/>
                <a:cs typeface="Arial"/>
              </a:rPr>
              <a:t>Further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plans</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and</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aims</a:t>
            </a:r>
            <a:endParaRPr kumimoji="0" lang="de-DE" sz="2400" b="0" i="0" u="none" strike="noStrike" kern="1200" cap="none" spc="0" normalizeH="0" baseline="0" noProof="0" dirty="0">
              <a:ln>
                <a:noFill/>
              </a:ln>
              <a:solidFill>
                <a:schemeClr val="tx1"/>
              </a:solidFill>
              <a:effectLst/>
              <a:uLnTx/>
              <a:uFillTx/>
              <a:latin typeface="Arial"/>
              <a:ea typeface="+mj-ea"/>
              <a:cs typeface="Arial"/>
            </a:endParaRPr>
          </a:p>
        </p:txBody>
      </p:sp>
      <p:sp>
        <p:nvSpPr>
          <p:cNvPr id="22" name="Textfeld 21"/>
          <p:cNvSpPr txBox="1"/>
          <p:nvPr/>
        </p:nvSpPr>
        <p:spPr>
          <a:xfrm>
            <a:off x="400541" y="1200687"/>
            <a:ext cx="8263620" cy="2585323"/>
          </a:xfrm>
          <a:prstGeom prst="rect">
            <a:avLst/>
          </a:prstGeom>
          <a:noFill/>
        </p:spPr>
        <p:txBody>
          <a:bodyPr wrap="square" rtlCol="0">
            <a:spAutoFit/>
          </a:bodyPr>
          <a:lstStyle/>
          <a:p>
            <a:pPr marL="742950" lvl="1" indent="-285750">
              <a:buFont typeface="Arial"/>
              <a:buChar char="•"/>
            </a:pPr>
            <a:r>
              <a:rPr lang="de-DE" dirty="0">
                <a:solidFill>
                  <a:srgbClr val="FF0000"/>
                </a:solidFill>
                <a:latin typeface="Arial"/>
                <a:cs typeface="Arial"/>
              </a:rPr>
              <a:t>2 </a:t>
            </a:r>
            <a:r>
              <a:rPr lang="de-DE" dirty="0" err="1">
                <a:solidFill>
                  <a:srgbClr val="FF0000"/>
                </a:solidFill>
                <a:latin typeface="Arial"/>
                <a:cs typeface="Arial"/>
              </a:rPr>
              <a:t>research</a:t>
            </a:r>
            <a:r>
              <a:rPr lang="de-DE" dirty="0">
                <a:solidFill>
                  <a:srgbClr val="FF0000"/>
                </a:solidFill>
                <a:latin typeface="Arial"/>
                <a:cs typeface="Arial"/>
              </a:rPr>
              <a:t> </a:t>
            </a:r>
            <a:r>
              <a:rPr lang="de-DE" dirty="0" err="1">
                <a:solidFill>
                  <a:srgbClr val="FF0000"/>
                </a:solidFill>
                <a:latin typeface="Arial"/>
                <a:cs typeface="Arial"/>
              </a:rPr>
              <a:t>cruises</a:t>
            </a:r>
            <a:r>
              <a:rPr lang="de-DE" dirty="0">
                <a:solidFill>
                  <a:srgbClr val="FF0000"/>
                </a:solidFill>
                <a:latin typeface="Arial"/>
                <a:cs typeface="Arial"/>
              </a:rPr>
              <a:t>: September 2015, March 2017</a:t>
            </a:r>
          </a:p>
          <a:p>
            <a:pPr marL="742950" lvl="1" indent="-285750">
              <a:buFont typeface="Arial"/>
              <a:buChar char="•"/>
            </a:pPr>
            <a:r>
              <a:rPr lang="de-DE" dirty="0" err="1">
                <a:solidFill>
                  <a:srgbClr val="FF0000"/>
                </a:solidFill>
                <a:latin typeface="Arial"/>
                <a:cs typeface="Arial"/>
              </a:rPr>
              <a:t>mooring</a:t>
            </a:r>
            <a:r>
              <a:rPr lang="de-DE" dirty="0">
                <a:solidFill>
                  <a:srgbClr val="FF0000"/>
                </a:solidFill>
                <a:latin typeface="Arial"/>
                <a:cs typeface="Arial"/>
              </a:rPr>
              <a:t> </a:t>
            </a:r>
            <a:r>
              <a:rPr lang="de-DE" dirty="0" err="1">
                <a:solidFill>
                  <a:srgbClr val="FF0000"/>
                </a:solidFill>
                <a:latin typeface="Arial"/>
                <a:cs typeface="Arial"/>
              </a:rPr>
              <a:t>array</a:t>
            </a:r>
            <a:r>
              <a:rPr lang="de-DE" dirty="0">
                <a:solidFill>
                  <a:srgbClr val="FF0000"/>
                </a:solidFill>
                <a:latin typeface="Arial"/>
                <a:cs typeface="Arial"/>
              </a:rPr>
              <a:t> </a:t>
            </a:r>
            <a:r>
              <a:rPr lang="de-DE" dirty="0" err="1">
                <a:solidFill>
                  <a:srgbClr val="FF0000"/>
                </a:solidFill>
                <a:latin typeface="Arial"/>
                <a:cs typeface="Arial"/>
              </a:rPr>
              <a:t>at</a:t>
            </a:r>
            <a:r>
              <a:rPr lang="de-DE" dirty="0">
                <a:solidFill>
                  <a:srgbClr val="FF0000"/>
                </a:solidFill>
                <a:latin typeface="Arial"/>
                <a:cs typeface="Arial"/>
              </a:rPr>
              <a:t> least </a:t>
            </a:r>
            <a:r>
              <a:rPr lang="de-DE" dirty="0" err="1">
                <a:solidFill>
                  <a:srgbClr val="FF0000"/>
                </a:solidFill>
                <a:latin typeface="Arial"/>
                <a:cs typeface="Arial"/>
              </a:rPr>
              <a:t>until</a:t>
            </a:r>
            <a:r>
              <a:rPr lang="de-DE" dirty="0">
                <a:solidFill>
                  <a:srgbClr val="FF0000"/>
                </a:solidFill>
                <a:latin typeface="Arial"/>
                <a:cs typeface="Arial"/>
              </a:rPr>
              <a:t> 2017</a:t>
            </a:r>
          </a:p>
          <a:p>
            <a:pPr lvl="1"/>
            <a:endParaRPr lang="de-DE" dirty="0" smtClean="0">
              <a:latin typeface="Arial"/>
              <a:cs typeface="Arial"/>
            </a:endParaRPr>
          </a:p>
          <a:p>
            <a:pPr marL="742950" lvl="1" indent="-285750">
              <a:buFont typeface="Arial"/>
              <a:buChar char="•"/>
            </a:pPr>
            <a:r>
              <a:rPr lang="de-DE" dirty="0" err="1" smtClean="0">
                <a:latin typeface="Arial"/>
                <a:cs typeface="Arial"/>
              </a:rPr>
              <a:t>estimate</a:t>
            </a:r>
            <a:r>
              <a:rPr lang="de-DE" dirty="0" smtClean="0">
                <a:latin typeface="Arial"/>
                <a:cs typeface="Arial"/>
              </a:rPr>
              <a:t> </a:t>
            </a:r>
            <a:r>
              <a:rPr lang="de-DE" dirty="0" err="1" smtClean="0">
                <a:latin typeface="Arial"/>
                <a:cs typeface="Arial"/>
              </a:rPr>
              <a:t>the</a:t>
            </a:r>
            <a:r>
              <a:rPr lang="de-DE" dirty="0" smtClean="0">
                <a:latin typeface="Arial"/>
                <a:cs typeface="Arial"/>
              </a:rPr>
              <a:t> </a:t>
            </a:r>
            <a:r>
              <a:rPr lang="de-DE" dirty="0" err="1" smtClean="0">
                <a:latin typeface="Arial"/>
                <a:cs typeface="Arial"/>
              </a:rPr>
              <a:t>northward</a:t>
            </a:r>
            <a:r>
              <a:rPr lang="de-DE" dirty="0" smtClean="0">
                <a:latin typeface="Arial"/>
                <a:cs typeface="Arial"/>
              </a:rPr>
              <a:t> </a:t>
            </a:r>
            <a:r>
              <a:rPr lang="de-DE" dirty="0" err="1" smtClean="0">
                <a:latin typeface="Arial"/>
                <a:cs typeface="Arial"/>
              </a:rPr>
              <a:t>transport</a:t>
            </a:r>
            <a:r>
              <a:rPr lang="de-DE" dirty="0" smtClean="0">
                <a:latin typeface="Arial"/>
                <a:cs typeface="Arial"/>
              </a:rPr>
              <a:t> </a:t>
            </a:r>
            <a:r>
              <a:rPr lang="de-DE" dirty="0" err="1" smtClean="0">
                <a:latin typeface="Arial"/>
                <a:cs typeface="Arial"/>
              </a:rPr>
              <a:t>of</a:t>
            </a:r>
            <a:r>
              <a:rPr lang="de-DE" dirty="0" smtClean="0">
                <a:latin typeface="Arial"/>
                <a:cs typeface="Arial"/>
              </a:rPr>
              <a:t> </a:t>
            </a:r>
            <a:r>
              <a:rPr lang="de-DE" dirty="0" err="1" smtClean="0">
                <a:latin typeface="Arial"/>
                <a:cs typeface="Arial"/>
              </a:rPr>
              <a:t>central</a:t>
            </a:r>
            <a:r>
              <a:rPr lang="de-DE" dirty="0" smtClean="0">
                <a:latin typeface="Arial"/>
                <a:cs typeface="Arial"/>
              </a:rPr>
              <a:t> </a:t>
            </a:r>
            <a:r>
              <a:rPr lang="de-DE" dirty="0" err="1" smtClean="0">
                <a:latin typeface="Arial"/>
                <a:cs typeface="Arial"/>
              </a:rPr>
              <a:t>and</a:t>
            </a:r>
            <a:r>
              <a:rPr lang="de-DE" dirty="0" smtClean="0">
                <a:latin typeface="Arial"/>
                <a:cs typeface="Arial"/>
              </a:rPr>
              <a:t> intermediate </a:t>
            </a:r>
            <a:r>
              <a:rPr lang="de-DE" dirty="0" err="1" smtClean="0">
                <a:latin typeface="Arial"/>
                <a:cs typeface="Arial"/>
              </a:rPr>
              <a:t>water</a:t>
            </a:r>
            <a:r>
              <a:rPr lang="de-DE" dirty="0" smtClean="0">
                <a:latin typeface="Arial"/>
                <a:cs typeface="Arial"/>
              </a:rPr>
              <a:t> </a:t>
            </a:r>
            <a:r>
              <a:rPr lang="de-DE" dirty="0" err="1" smtClean="0">
                <a:latin typeface="Arial"/>
                <a:cs typeface="Arial"/>
              </a:rPr>
              <a:t>within</a:t>
            </a:r>
            <a:r>
              <a:rPr lang="de-DE" dirty="0" smtClean="0">
                <a:latin typeface="Arial"/>
                <a:cs typeface="Arial"/>
              </a:rPr>
              <a:t> </a:t>
            </a:r>
            <a:r>
              <a:rPr lang="de-DE" dirty="0" err="1" smtClean="0">
                <a:latin typeface="Arial"/>
                <a:cs typeface="Arial"/>
              </a:rPr>
              <a:t>the</a:t>
            </a:r>
            <a:r>
              <a:rPr lang="de-DE" dirty="0" smtClean="0">
                <a:latin typeface="Arial"/>
                <a:cs typeface="Arial"/>
              </a:rPr>
              <a:t> NBUC </a:t>
            </a:r>
            <a:r>
              <a:rPr lang="de-DE" dirty="0" err="1" smtClean="0">
                <a:latin typeface="Arial"/>
                <a:cs typeface="Arial"/>
              </a:rPr>
              <a:t>as</a:t>
            </a:r>
            <a:r>
              <a:rPr lang="de-DE" dirty="0" smtClean="0">
                <a:latin typeface="Arial"/>
                <a:cs typeface="Arial"/>
              </a:rPr>
              <a:t> </a:t>
            </a:r>
            <a:r>
              <a:rPr lang="de-DE" dirty="0" err="1" smtClean="0">
                <a:latin typeface="Arial"/>
                <a:cs typeface="Arial"/>
              </a:rPr>
              <a:t>part</a:t>
            </a:r>
            <a:r>
              <a:rPr lang="de-DE" dirty="0" smtClean="0">
                <a:latin typeface="Arial"/>
                <a:cs typeface="Arial"/>
              </a:rPr>
              <a:t> </a:t>
            </a:r>
            <a:r>
              <a:rPr lang="de-DE" dirty="0" err="1" smtClean="0">
                <a:latin typeface="Arial"/>
                <a:cs typeface="Arial"/>
              </a:rPr>
              <a:t>of</a:t>
            </a:r>
            <a:r>
              <a:rPr lang="de-DE" dirty="0" smtClean="0">
                <a:latin typeface="Arial"/>
                <a:cs typeface="Arial"/>
              </a:rPr>
              <a:t> </a:t>
            </a:r>
            <a:r>
              <a:rPr lang="de-DE" dirty="0" err="1" smtClean="0">
                <a:latin typeface="Arial"/>
                <a:cs typeface="Arial"/>
              </a:rPr>
              <a:t>the</a:t>
            </a:r>
            <a:r>
              <a:rPr lang="de-DE" dirty="0" smtClean="0">
                <a:latin typeface="Arial"/>
                <a:cs typeface="Arial"/>
              </a:rPr>
              <a:t> AMOC </a:t>
            </a:r>
            <a:r>
              <a:rPr lang="de-DE" dirty="0" err="1" smtClean="0">
                <a:latin typeface="Arial"/>
                <a:cs typeface="Arial"/>
              </a:rPr>
              <a:t>and</a:t>
            </a:r>
            <a:r>
              <a:rPr lang="de-DE" dirty="0" smtClean="0">
                <a:latin typeface="Arial"/>
                <a:cs typeface="Arial"/>
              </a:rPr>
              <a:t> STC on inter-</a:t>
            </a:r>
            <a:r>
              <a:rPr lang="de-DE" dirty="0" err="1" smtClean="0">
                <a:latin typeface="Arial"/>
                <a:cs typeface="Arial"/>
              </a:rPr>
              <a:t>annual</a:t>
            </a:r>
            <a:r>
              <a:rPr lang="de-DE" dirty="0" smtClean="0">
                <a:latin typeface="Arial"/>
                <a:cs typeface="Arial"/>
              </a:rPr>
              <a:t> </a:t>
            </a:r>
            <a:r>
              <a:rPr lang="de-DE" dirty="0" err="1" smtClean="0">
                <a:latin typeface="Arial"/>
                <a:cs typeface="Arial"/>
              </a:rPr>
              <a:t>to</a:t>
            </a:r>
            <a:r>
              <a:rPr lang="de-DE" dirty="0" smtClean="0">
                <a:latin typeface="Arial"/>
                <a:cs typeface="Arial"/>
              </a:rPr>
              <a:t> </a:t>
            </a:r>
            <a:r>
              <a:rPr lang="de-DE" dirty="0" err="1" smtClean="0">
                <a:latin typeface="Arial"/>
                <a:cs typeface="Arial"/>
              </a:rPr>
              <a:t>decadal</a:t>
            </a:r>
            <a:r>
              <a:rPr lang="de-DE" dirty="0" smtClean="0">
                <a:latin typeface="Arial"/>
                <a:cs typeface="Arial"/>
              </a:rPr>
              <a:t> time </a:t>
            </a:r>
            <a:r>
              <a:rPr lang="de-DE" dirty="0" err="1" smtClean="0">
                <a:latin typeface="Arial"/>
                <a:cs typeface="Arial"/>
              </a:rPr>
              <a:t>scales</a:t>
            </a:r>
            <a:endParaRPr lang="de-DE" dirty="0" smtClean="0">
              <a:latin typeface="Arial"/>
              <a:cs typeface="Arial"/>
            </a:endParaRPr>
          </a:p>
          <a:p>
            <a:pPr marL="742950" lvl="1" indent="-285750">
              <a:buFont typeface="Arial"/>
              <a:buChar char="•"/>
            </a:pPr>
            <a:endParaRPr lang="de-DE" dirty="0">
              <a:latin typeface="Arial"/>
              <a:cs typeface="Arial"/>
            </a:endParaRPr>
          </a:p>
          <a:p>
            <a:endParaRPr lang="de-DE" dirty="0"/>
          </a:p>
          <a:p>
            <a:pPr marL="285750" indent="-285750">
              <a:buFont typeface="Arial"/>
              <a:buChar char="•"/>
            </a:pPr>
            <a:endParaRPr lang="de-DE" dirty="0" smtClean="0"/>
          </a:p>
        </p:txBody>
      </p:sp>
    </p:spTree>
    <p:extLst>
      <p:ext uri="{BB962C8B-B14F-4D97-AF65-F5344CB8AC3E}">
        <p14:creationId xmlns:p14="http://schemas.microsoft.com/office/powerpoint/2010/main" val="39987544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0" y="406392"/>
            <a:ext cx="9144000" cy="69269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smtClean="0">
                <a:ln>
                  <a:noFill/>
                </a:ln>
                <a:solidFill>
                  <a:schemeClr val="tx1"/>
                </a:solidFill>
                <a:effectLst/>
                <a:uLnTx/>
                <a:uFillTx/>
                <a:latin typeface="Arial"/>
                <a:ea typeface="+mj-ea"/>
                <a:cs typeface="Arial"/>
              </a:rPr>
              <a:t>Further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plans</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and</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aims</a:t>
            </a:r>
            <a:endParaRPr kumimoji="0" lang="de-DE" sz="2400" b="0" i="0" u="none" strike="noStrike" kern="1200" cap="none" spc="0" normalizeH="0" baseline="0" noProof="0" dirty="0">
              <a:ln>
                <a:noFill/>
              </a:ln>
              <a:solidFill>
                <a:schemeClr val="tx1"/>
              </a:solidFill>
              <a:effectLst/>
              <a:uLnTx/>
              <a:uFillTx/>
              <a:latin typeface="Arial"/>
              <a:ea typeface="+mj-ea"/>
              <a:cs typeface="Arial"/>
            </a:endParaRPr>
          </a:p>
        </p:txBody>
      </p:sp>
      <p:sp>
        <p:nvSpPr>
          <p:cNvPr id="22" name="Textfeld 21"/>
          <p:cNvSpPr txBox="1"/>
          <p:nvPr/>
        </p:nvSpPr>
        <p:spPr>
          <a:xfrm>
            <a:off x="400541" y="1200687"/>
            <a:ext cx="8263620" cy="3970318"/>
          </a:xfrm>
          <a:prstGeom prst="rect">
            <a:avLst/>
          </a:prstGeom>
          <a:noFill/>
        </p:spPr>
        <p:txBody>
          <a:bodyPr wrap="square" rtlCol="0">
            <a:spAutoFit/>
          </a:bodyPr>
          <a:lstStyle/>
          <a:p>
            <a:pPr marL="742950" lvl="1" indent="-285750">
              <a:buFont typeface="Arial"/>
              <a:buChar char="•"/>
            </a:pPr>
            <a:r>
              <a:rPr lang="de-DE" dirty="0">
                <a:solidFill>
                  <a:srgbClr val="FF0000"/>
                </a:solidFill>
                <a:latin typeface="Arial"/>
                <a:cs typeface="Arial"/>
              </a:rPr>
              <a:t>2 </a:t>
            </a:r>
            <a:r>
              <a:rPr lang="de-DE" dirty="0" err="1">
                <a:solidFill>
                  <a:srgbClr val="FF0000"/>
                </a:solidFill>
                <a:latin typeface="Arial"/>
                <a:cs typeface="Arial"/>
              </a:rPr>
              <a:t>research</a:t>
            </a:r>
            <a:r>
              <a:rPr lang="de-DE" dirty="0">
                <a:solidFill>
                  <a:srgbClr val="FF0000"/>
                </a:solidFill>
                <a:latin typeface="Arial"/>
                <a:cs typeface="Arial"/>
              </a:rPr>
              <a:t> </a:t>
            </a:r>
            <a:r>
              <a:rPr lang="de-DE" dirty="0" err="1">
                <a:solidFill>
                  <a:srgbClr val="FF0000"/>
                </a:solidFill>
                <a:latin typeface="Arial"/>
                <a:cs typeface="Arial"/>
              </a:rPr>
              <a:t>cruises</a:t>
            </a:r>
            <a:r>
              <a:rPr lang="de-DE" dirty="0">
                <a:solidFill>
                  <a:srgbClr val="FF0000"/>
                </a:solidFill>
                <a:latin typeface="Arial"/>
                <a:cs typeface="Arial"/>
              </a:rPr>
              <a:t>: September 2015, March 2017</a:t>
            </a:r>
          </a:p>
          <a:p>
            <a:pPr marL="742950" lvl="1" indent="-285750">
              <a:buFont typeface="Arial"/>
              <a:buChar char="•"/>
            </a:pPr>
            <a:r>
              <a:rPr lang="de-DE" dirty="0" err="1">
                <a:solidFill>
                  <a:srgbClr val="FF0000"/>
                </a:solidFill>
                <a:latin typeface="Arial"/>
                <a:cs typeface="Arial"/>
              </a:rPr>
              <a:t>mooring</a:t>
            </a:r>
            <a:r>
              <a:rPr lang="de-DE" dirty="0">
                <a:solidFill>
                  <a:srgbClr val="FF0000"/>
                </a:solidFill>
                <a:latin typeface="Arial"/>
                <a:cs typeface="Arial"/>
              </a:rPr>
              <a:t> </a:t>
            </a:r>
            <a:r>
              <a:rPr lang="de-DE" dirty="0" err="1">
                <a:solidFill>
                  <a:srgbClr val="FF0000"/>
                </a:solidFill>
                <a:latin typeface="Arial"/>
                <a:cs typeface="Arial"/>
              </a:rPr>
              <a:t>array</a:t>
            </a:r>
            <a:r>
              <a:rPr lang="de-DE" dirty="0">
                <a:solidFill>
                  <a:srgbClr val="FF0000"/>
                </a:solidFill>
                <a:latin typeface="Arial"/>
                <a:cs typeface="Arial"/>
              </a:rPr>
              <a:t> </a:t>
            </a:r>
            <a:r>
              <a:rPr lang="de-DE" dirty="0" err="1">
                <a:solidFill>
                  <a:srgbClr val="FF0000"/>
                </a:solidFill>
                <a:latin typeface="Arial"/>
                <a:cs typeface="Arial"/>
              </a:rPr>
              <a:t>at</a:t>
            </a:r>
            <a:r>
              <a:rPr lang="de-DE" dirty="0">
                <a:solidFill>
                  <a:srgbClr val="FF0000"/>
                </a:solidFill>
                <a:latin typeface="Arial"/>
                <a:cs typeface="Arial"/>
              </a:rPr>
              <a:t> least </a:t>
            </a:r>
            <a:r>
              <a:rPr lang="de-DE" dirty="0" err="1">
                <a:solidFill>
                  <a:srgbClr val="FF0000"/>
                </a:solidFill>
                <a:latin typeface="Arial"/>
                <a:cs typeface="Arial"/>
              </a:rPr>
              <a:t>until</a:t>
            </a:r>
            <a:r>
              <a:rPr lang="de-DE" dirty="0">
                <a:solidFill>
                  <a:srgbClr val="FF0000"/>
                </a:solidFill>
                <a:latin typeface="Arial"/>
                <a:cs typeface="Arial"/>
              </a:rPr>
              <a:t> 2017</a:t>
            </a:r>
          </a:p>
          <a:p>
            <a:pPr lvl="1"/>
            <a:endParaRPr lang="de-DE" dirty="0" smtClean="0">
              <a:latin typeface="Arial"/>
              <a:cs typeface="Arial"/>
            </a:endParaRPr>
          </a:p>
          <a:p>
            <a:pPr marL="742950" lvl="1" indent="-285750">
              <a:buFont typeface="Arial"/>
              <a:buChar char="•"/>
            </a:pPr>
            <a:r>
              <a:rPr lang="de-DE" dirty="0" err="1" smtClean="0">
                <a:latin typeface="Arial"/>
                <a:cs typeface="Arial"/>
              </a:rPr>
              <a:t>estimate</a:t>
            </a:r>
            <a:r>
              <a:rPr lang="de-DE" dirty="0" smtClean="0">
                <a:latin typeface="Arial"/>
                <a:cs typeface="Arial"/>
              </a:rPr>
              <a:t> </a:t>
            </a:r>
            <a:r>
              <a:rPr lang="de-DE" dirty="0" err="1" smtClean="0">
                <a:latin typeface="Arial"/>
                <a:cs typeface="Arial"/>
              </a:rPr>
              <a:t>the</a:t>
            </a:r>
            <a:r>
              <a:rPr lang="de-DE" dirty="0" smtClean="0">
                <a:latin typeface="Arial"/>
                <a:cs typeface="Arial"/>
              </a:rPr>
              <a:t> </a:t>
            </a:r>
            <a:r>
              <a:rPr lang="de-DE" dirty="0" err="1" smtClean="0">
                <a:latin typeface="Arial"/>
                <a:cs typeface="Arial"/>
              </a:rPr>
              <a:t>northward</a:t>
            </a:r>
            <a:r>
              <a:rPr lang="de-DE" dirty="0" smtClean="0">
                <a:latin typeface="Arial"/>
                <a:cs typeface="Arial"/>
              </a:rPr>
              <a:t> </a:t>
            </a:r>
            <a:r>
              <a:rPr lang="de-DE" dirty="0" err="1" smtClean="0">
                <a:latin typeface="Arial"/>
                <a:cs typeface="Arial"/>
              </a:rPr>
              <a:t>transport</a:t>
            </a:r>
            <a:r>
              <a:rPr lang="de-DE" dirty="0" smtClean="0">
                <a:latin typeface="Arial"/>
                <a:cs typeface="Arial"/>
              </a:rPr>
              <a:t> </a:t>
            </a:r>
            <a:r>
              <a:rPr lang="de-DE" dirty="0" err="1" smtClean="0">
                <a:latin typeface="Arial"/>
                <a:cs typeface="Arial"/>
              </a:rPr>
              <a:t>of</a:t>
            </a:r>
            <a:r>
              <a:rPr lang="de-DE" dirty="0" smtClean="0">
                <a:latin typeface="Arial"/>
                <a:cs typeface="Arial"/>
              </a:rPr>
              <a:t> </a:t>
            </a:r>
            <a:r>
              <a:rPr lang="de-DE" dirty="0" err="1" smtClean="0">
                <a:latin typeface="Arial"/>
                <a:cs typeface="Arial"/>
              </a:rPr>
              <a:t>central</a:t>
            </a:r>
            <a:r>
              <a:rPr lang="de-DE" dirty="0" smtClean="0">
                <a:latin typeface="Arial"/>
                <a:cs typeface="Arial"/>
              </a:rPr>
              <a:t> </a:t>
            </a:r>
            <a:r>
              <a:rPr lang="de-DE" dirty="0" err="1" smtClean="0">
                <a:latin typeface="Arial"/>
                <a:cs typeface="Arial"/>
              </a:rPr>
              <a:t>and</a:t>
            </a:r>
            <a:r>
              <a:rPr lang="de-DE" dirty="0" smtClean="0">
                <a:latin typeface="Arial"/>
                <a:cs typeface="Arial"/>
              </a:rPr>
              <a:t> intermediate </a:t>
            </a:r>
            <a:r>
              <a:rPr lang="de-DE" dirty="0" err="1" smtClean="0">
                <a:latin typeface="Arial"/>
                <a:cs typeface="Arial"/>
              </a:rPr>
              <a:t>water</a:t>
            </a:r>
            <a:r>
              <a:rPr lang="de-DE" dirty="0" smtClean="0">
                <a:latin typeface="Arial"/>
                <a:cs typeface="Arial"/>
              </a:rPr>
              <a:t> </a:t>
            </a:r>
            <a:r>
              <a:rPr lang="de-DE" dirty="0" err="1" smtClean="0">
                <a:latin typeface="Arial"/>
                <a:cs typeface="Arial"/>
              </a:rPr>
              <a:t>within</a:t>
            </a:r>
            <a:r>
              <a:rPr lang="de-DE" dirty="0" smtClean="0">
                <a:latin typeface="Arial"/>
                <a:cs typeface="Arial"/>
              </a:rPr>
              <a:t> </a:t>
            </a:r>
            <a:r>
              <a:rPr lang="de-DE" dirty="0" err="1" smtClean="0">
                <a:latin typeface="Arial"/>
                <a:cs typeface="Arial"/>
              </a:rPr>
              <a:t>the</a:t>
            </a:r>
            <a:r>
              <a:rPr lang="de-DE" dirty="0" smtClean="0">
                <a:latin typeface="Arial"/>
                <a:cs typeface="Arial"/>
              </a:rPr>
              <a:t> NBUC </a:t>
            </a:r>
            <a:r>
              <a:rPr lang="de-DE" dirty="0" err="1" smtClean="0">
                <a:latin typeface="Arial"/>
                <a:cs typeface="Arial"/>
              </a:rPr>
              <a:t>as</a:t>
            </a:r>
            <a:r>
              <a:rPr lang="de-DE" dirty="0" smtClean="0">
                <a:latin typeface="Arial"/>
                <a:cs typeface="Arial"/>
              </a:rPr>
              <a:t> </a:t>
            </a:r>
            <a:r>
              <a:rPr lang="de-DE" dirty="0" err="1" smtClean="0">
                <a:latin typeface="Arial"/>
                <a:cs typeface="Arial"/>
              </a:rPr>
              <a:t>part</a:t>
            </a:r>
            <a:r>
              <a:rPr lang="de-DE" dirty="0" smtClean="0">
                <a:latin typeface="Arial"/>
                <a:cs typeface="Arial"/>
              </a:rPr>
              <a:t> </a:t>
            </a:r>
            <a:r>
              <a:rPr lang="de-DE" dirty="0" err="1" smtClean="0">
                <a:latin typeface="Arial"/>
                <a:cs typeface="Arial"/>
              </a:rPr>
              <a:t>of</a:t>
            </a:r>
            <a:r>
              <a:rPr lang="de-DE" dirty="0" smtClean="0">
                <a:latin typeface="Arial"/>
                <a:cs typeface="Arial"/>
              </a:rPr>
              <a:t> </a:t>
            </a:r>
            <a:r>
              <a:rPr lang="de-DE" dirty="0" err="1" smtClean="0">
                <a:latin typeface="Arial"/>
                <a:cs typeface="Arial"/>
              </a:rPr>
              <a:t>the</a:t>
            </a:r>
            <a:r>
              <a:rPr lang="de-DE" dirty="0" smtClean="0">
                <a:latin typeface="Arial"/>
                <a:cs typeface="Arial"/>
              </a:rPr>
              <a:t> AMOC </a:t>
            </a:r>
            <a:r>
              <a:rPr lang="de-DE" dirty="0" err="1" smtClean="0">
                <a:latin typeface="Arial"/>
                <a:cs typeface="Arial"/>
              </a:rPr>
              <a:t>and</a:t>
            </a:r>
            <a:r>
              <a:rPr lang="de-DE" dirty="0" smtClean="0">
                <a:latin typeface="Arial"/>
                <a:cs typeface="Arial"/>
              </a:rPr>
              <a:t> STC on inter-</a:t>
            </a:r>
            <a:r>
              <a:rPr lang="de-DE" dirty="0" err="1" smtClean="0">
                <a:latin typeface="Arial"/>
                <a:cs typeface="Arial"/>
              </a:rPr>
              <a:t>annual</a:t>
            </a:r>
            <a:r>
              <a:rPr lang="de-DE" dirty="0" smtClean="0">
                <a:latin typeface="Arial"/>
                <a:cs typeface="Arial"/>
              </a:rPr>
              <a:t> </a:t>
            </a:r>
            <a:r>
              <a:rPr lang="de-DE" dirty="0" err="1" smtClean="0">
                <a:latin typeface="Arial"/>
                <a:cs typeface="Arial"/>
              </a:rPr>
              <a:t>to</a:t>
            </a:r>
            <a:r>
              <a:rPr lang="de-DE" dirty="0" smtClean="0">
                <a:latin typeface="Arial"/>
                <a:cs typeface="Arial"/>
              </a:rPr>
              <a:t> </a:t>
            </a:r>
            <a:r>
              <a:rPr lang="de-DE" dirty="0" err="1" smtClean="0">
                <a:latin typeface="Arial"/>
                <a:cs typeface="Arial"/>
              </a:rPr>
              <a:t>decadal</a:t>
            </a:r>
            <a:r>
              <a:rPr lang="de-DE" dirty="0" smtClean="0">
                <a:latin typeface="Arial"/>
                <a:cs typeface="Arial"/>
              </a:rPr>
              <a:t> time </a:t>
            </a:r>
            <a:r>
              <a:rPr lang="de-DE" dirty="0" err="1" smtClean="0">
                <a:latin typeface="Arial"/>
                <a:cs typeface="Arial"/>
              </a:rPr>
              <a:t>scales</a:t>
            </a:r>
            <a:endParaRPr lang="de-DE" dirty="0" smtClean="0">
              <a:latin typeface="Arial"/>
              <a:cs typeface="Arial"/>
            </a:endParaRPr>
          </a:p>
          <a:p>
            <a:pPr marL="742950" lvl="1" indent="-285750">
              <a:buFont typeface="Arial"/>
              <a:buChar char="•"/>
            </a:pPr>
            <a:endParaRPr lang="de-DE" dirty="0">
              <a:latin typeface="Arial"/>
              <a:cs typeface="Arial"/>
            </a:endParaRPr>
          </a:p>
          <a:p>
            <a:pPr marL="742950" lvl="1" indent="-285750">
              <a:buFont typeface="Arial"/>
              <a:buChar char="•"/>
            </a:pPr>
            <a:r>
              <a:rPr lang="de-DE" dirty="0" err="1" smtClean="0">
                <a:latin typeface="Arial"/>
                <a:cs typeface="Arial"/>
              </a:rPr>
              <a:t>analyze</a:t>
            </a:r>
            <a:r>
              <a:rPr lang="de-DE" dirty="0" smtClean="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connection</a:t>
            </a:r>
            <a:r>
              <a:rPr lang="de-DE" dirty="0">
                <a:latin typeface="Arial"/>
                <a:cs typeface="Arial"/>
              </a:rPr>
              <a:t> </a:t>
            </a:r>
            <a:r>
              <a:rPr lang="de-DE" dirty="0" err="1">
                <a:latin typeface="Arial"/>
                <a:cs typeface="Arial"/>
              </a:rPr>
              <a:t>between</a:t>
            </a:r>
            <a:r>
              <a:rPr lang="de-DE" dirty="0">
                <a:latin typeface="Arial"/>
                <a:cs typeface="Arial"/>
              </a:rPr>
              <a:t> </a:t>
            </a:r>
            <a:r>
              <a:rPr lang="de-DE" dirty="0" err="1">
                <a:latin typeface="Arial"/>
                <a:cs typeface="Arial"/>
              </a:rPr>
              <a:t>transport</a:t>
            </a:r>
            <a:r>
              <a:rPr lang="de-DE" dirty="0">
                <a:latin typeface="Arial"/>
                <a:cs typeface="Arial"/>
              </a:rPr>
              <a:t> </a:t>
            </a:r>
            <a:r>
              <a:rPr lang="de-DE" dirty="0" err="1">
                <a:latin typeface="Arial"/>
                <a:cs typeface="Arial"/>
              </a:rPr>
              <a:t>variations</a:t>
            </a:r>
            <a:r>
              <a:rPr lang="de-DE" dirty="0">
                <a:latin typeface="Arial"/>
                <a:cs typeface="Arial"/>
              </a:rPr>
              <a:t> in </a:t>
            </a:r>
            <a:r>
              <a:rPr lang="de-DE" dirty="0" err="1">
                <a:latin typeface="Arial"/>
                <a:cs typeface="Arial"/>
              </a:rPr>
              <a:t>the</a:t>
            </a:r>
            <a:r>
              <a:rPr lang="de-DE" dirty="0">
                <a:latin typeface="Arial"/>
                <a:cs typeface="Arial"/>
              </a:rPr>
              <a:t> western </a:t>
            </a:r>
            <a:r>
              <a:rPr lang="de-DE" dirty="0" err="1" smtClean="0">
                <a:latin typeface="Arial"/>
                <a:cs typeface="Arial"/>
              </a:rPr>
              <a:t>boundary</a:t>
            </a:r>
            <a:r>
              <a:rPr lang="de-DE" dirty="0" smtClean="0">
                <a:latin typeface="Arial"/>
                <a:cs typeface="Arial"/>
              </a:rPr>
              <a:t> </a:t>
            </a:r>
            <a:r>
              <a:rPr lang="de-DE" dirty="0" err="1">
                <a:latin typeface="Arial"/>
                <a:cs typeface="Arial"/>
              </a:rPr>
              <a:t>current</a:t>
            </a:r>
            <a:r>
              <a:rPr lang="de-DE" dirty="0">
                <a:latin typeface="Arial"/>
                <a:cs typeface="Arial"/>
              </a:rPr>
              <a:t> </a:t>
            </a:r>
            <a:r>
              <a:rPr lang="de-DE" dirty="0" err="1">
                <a:latin typeface="Arial"/>
                <a:cs typeface="Arial"/>
              </a:rPr>
              <a:t>system</a:t>
            </a:r>
            <a:r>
              <a:rPr lang="de-DE" dirty="0">
                <a:latin typeface="Arial"/>
                <a:cs typeface="Arial"/>
              </a:rPr>
              <a:t> </a:t>
            </a:r>
            <a:r>
              <a:rPr lang="de-DE" dirty="0" err="1">
                <a:latin typeface="Arial"/>
                <a:cs typeface="Arial"/>
              </a:rPr>
              <a:t>of</a:t>
            </a:r>
            <a:r>
              <a:rPr lang="de-DE" dirty="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tropical</a:t>
            </a:r>
            <a:r>
              <a:rPr lang="de-DE" dirty="0">
                <a:latin typeface="Arial"/>
                <a:cs typeface="Arial"/>
              </a:rPr>
              <a:t> South </a:t>
            </a:r>
            <a:r>
              <a:rPr lang="de-DE" dirty="0" err="1">
                <a:latin typeface="Arial"/>
                <a:cs typeface="Arial"/>
              </a:rPr>
              <a:t>Atlantic</a:t>
            </a:r>
            <a:r>
              <a:rPr lang="de-DE" dirty="0">
                <a:latin typeface="Arial"/>
                <a:cs typeface="Arial"/>
              </a:rPr>
              <a:t> (warm </a:t>
            </a:r>
            <a:r>
              <a:rPr lang="de-DE" dirty="0" err="1">
                <a:latin typeface="Arial"/>
                <a:cs typeface="Arial"/>
              </a:rPr>
              <a:t>and</a:t>
            </a:r>
            <a:r>
              <a:rPr lang="de-DE" dirty="0">
                <a:latin typeface="Arial"/>
                <a:cs typeface="Arial"/>
              </a:rPr>
              <a:t> </a:t>
            </a:r>
            <a:r>
              <a:rPr lang="de-DE" dirty="0" err="1">
                <a:latin typeface="Arial"/>
                <a:cs typeface="Arial"/>
              </a:rPr>
              <a:t>cold</a:t>
            </a:r>
            <a:r>
              <a:rPr lang="de-DE" dirty="0">
                <a:latin typeface="Arial"/>
                <a:cs typeface="Arial"/>
              </a:rPr>
              <a:t> </a:t>
            </a:r>
            <a:r>
              <a:rPr lang="de-DE" dirty="0" err="1">
                <a:latin typeface="Arial"/>
                <a:cs typeface="Arial"/>
              </a:rPr>
              <a:t>water</a:t>
            </a:r>
            <a:r>
              <a:rPr lang="de-DE" dirty="0">
                <a:latin typeface="Arial"/>
                <a:cs typeface="Arial"/>
              </a:rPr>
              <a:t> route) </a:t>
            </a:r>
            <a:r>
              <a:rPr lang="de-DE" dirty="0" err="1">
                <a:latin typeface="Arial"/>
                <a:cs typeface="Arial"/>
              </a:rPr>
              <a:t>and</a:t>
            </a:r>
            <a:r>
              <a:rPr lang="de-DE" dirty="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variability</a:t>
            </a:r>
            <a:r>
              <a:rPr lang="de-DE" dirty="0">
                <a:latin typeface="Arial"/>
                <a:cs typeface="Arial"/>
              </a:rPr>
              <a:t> </a:t>
            </a:r>
            <a:r>
              <a:rPr lang="de-DE" dirty="0" err="1">
                <a:latin typeface="Arial"/>
                <a:cs typeface="Arial"/>
              </a:rPr>
              <a:t>of</a:t>
            </a:r>
            <a:r>
              <a:rPr lang="de-DE" dirty="0">
                <a:latin typeface="Arial"/>
                <a:cs typeface="Arial"/>
              </a:rPr>
              <a:t> </a:t>
            </a:r>
            <a:r>
              <a:rPr lang="de-DE" dirty="0" err="1">
                <a:latin typeface="Arial"/>
                <a:cs typeface="Arial"/>
              </a:rPr>
              <a:t>the</a:t>
            </a:r>
            <a:r>
              <a:rPr lang="de-DE" dirty="0">
                <a:latin typeface="Arial"/>
                <a:cs typeface="Arial"/>
              </a:rPr>
              <a:t> subpolar North </a:t>
            </a:r>
            <a:r>
              <a:rPr lang="de-DE" dirty="0" err="1">
                <a:latin typeface="Arial"/>
                <a:cs typeface="Arial"/>
              </a:rPr>
              <a:t>Atlantic</a:t>
            </a:r>
            <a:r>
              <a:rPr lang="de-DE" dirty="0">
                <a:latin typeface="Arial"/>
                <a:cs typeface="Arial"/>
              </a:rPr>
              <a:t> </a:t>
            </a:r>
            <a:r>
              <a:rPr lang="de-DE" dirty="0" err="1">
                <a:latin typeface="Arial"/>
                <a:cs typeface="Arial"/>
              </a:rPr>
              <a:t>with</a:t>
            </a:r>
            <a:r>
              <a:rPr lang="de-DE" dirty="0">
                <a:latin typeface="Arial"/>
                <a:cs typeface="Arial"/>
              </a:rPr>
              <a:t> </a:t>
            </a:r>
            <a:r>
              <a:rPr lang="de-DE" dirty="0" err="1">
                <a:latin typeface="Arial"/>
                <a:cs typeface="Arial"/>
              </a:rPr>
              <a:t>respect</a:t>
            </a:r>
            <a:r>
              <a:rPr lang="de-DE" dirty="0">
                <a:latin typeface="Arial"/>
                <a:cs typeface="Arial"/>
              </a:rPr>
              <a:t> </a:t>
            </a:r>
            <a:r>
              <a:rPr lang="de-DE" dirty="0" err="1">
                <a:latin typeface="Arial"/>
                <a:cs typeface="Arial"/>
              </a:rPr>
              <a:t>to</a:t>
            </a:r>
            <a:r>
              <a:rPr lang="de-DE" dirty="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signal</a:t>
            </a:r>
            <a:r>
              <a:rPr lang="de-DE" dirty="0">
                <a:latin typeface="Arial"/>
                <a:cs typeface="Arial"/>
              </a:rPr>
              <a:t> </a:t>
            </a:r>
            <a:r>
              <a:rPr lang="de-DE" dirty="0" err="1">
                <a:latin typeface="Arial"/>
                <a:cs typeface="Arial"/>
              </a:rPr>
              <a:t>propagation</a:t>
            </a:r>
            <a:r>
              <a:rPr lang="de-DE" dirty="0">
                <a:latin typeface="Arial"/>
                <a:cs typeface="Arial"/>
              </a:rPr>
              <a:t> </a:t>
            </a:r>
            <a:r>
              <a:rPr lang="de-DE" dirty="0" err="1">
                <a:latin typeface="Arial"/>
                <a:cs typeface="Arial"/>
              </a:rPr>
              <a:t>within</a:t>
            </a:r>
            <a:r>
              <a:rPr lang="de-DE" dirty="0">
                <a:latin typeface="Arial"/>
                <a:cs typeface="Arial"/>
              </a:rPr>
              <a:t> </a:t>
            </a:r>
            <a:r>
              <a:rPr lang="de-DE" dirty="0" err="1">
                <a:latin typeface="Arial"/>
                <a:cs typeface="Arial"/>
              </a:rPr>
              <a:t>the</a:t>
            </a:r>
            <a:r>
              <a:rPr lang="de-DE" dirty="0">
                <a:latin typeface="Arial"/>
                <a:cs typeface="Arial"/>
              </a:rPr>
              <a:t> </a:t>
            </a:r>
            <a:r>
              <a:rPr lang="de-DE" dirty="0" smtClean="0">
                <a:latin typeface="Arial"/>
                <a:cs typeface="Arial"/>
              </a:rPr>
              <a:t>AMOC</a:t>
            </a:r>
          </a:p>
          <a:p>
            <a:pPr lvl="1"/>
            <a:endParaRPr lang="de-DE" dirty="0">
              <a:latin typeface="Arial"/>
              <a:cs typeface="Arial"/>
            </a:endParaRPr>
          </a:p>
          <a:p>
            <a:endParaRPr lang="de-DE" dirty="0"/>
          </a:p>
          <a:p>
            <a:pPr marL="285750" indent="-285750">
              <a:buFont typeface="Arial"/>
              <a:buChar char="•"/>
            </a:pPr>
            <a:endParaRPr lang="de-DE" dirty="0" smtClean="0"/>
          </a:p>
        </p:txBody>
      </p:sp>
    </p:spTree>
    <p:extLst>
      <p:ext uri="{BB962C8B-B14F-4D97-AF65-F5344CB8AC3E}">
        <p14:creationId xmlns:p14="http://schemas.microsoft.com/office/powerpoint/2010/main" val="8591426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330" y="2358332"/>
            <a:ext cx="6537525" cy="5051723"/>
          </a:xfrm>
          <a:prstGeom prst="rect">
            <a:avLst/>
          </a:prstGeom>
        </p:spPr>
      </p:pic>
      <p:sp>
        <p:nvSpPr>
          <p:cNvPr id="3" name="Titel 1"/>
          <p:cNvSpPr txBox="1">
            <a:spLocks/>
          </p:cNvSpPr>
          <p:nvPr/>
        </p:nvSpPr>
        <p:spPr>
          <a:xfrm>
            <a:off x="0" y="278500"/>
            <a:ext cx="9144000" cy="69269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smtClean="0">
                <a:ln>
                  <a:noFill/>
                </a:ln>
                <a:solidFill>
                  <a:schemeClr val="tx1"/>
                </a:solidFill>
                <a:effectLst/>
                <a:uLnTx/>
                <a:uFillTx/>
                <a:latin typeface="Arial"/>
                <a:ea typeface="+mj-ea"/>
                <a:cs typeface="Arial"/>
              </a:rPr>
              <a:t>Tropical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Atlantic</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Variability</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(TAV)</a:t>
            </a:r>
            <a:endParaRPr kumimoji="0" lang="de-DE" sz="2400" b="0" i="0" u="none" strike="noStrike" kern="1200" cap="none" spc="0" normalizeH="0" baseline="0" noProof="0" dirty="0">
              <a:ln>
                <a:noFill/>
              </a:ln>
              <a:solidFill>
                <a:schemeClr val="tx1"/>
              </a:solidFill>
              <a:effectLst/>
              <a:uLnTx/>
              <a:uFillTx/>
              <a:latin typeface="Arial"/>
              <a:ea typeface="+mj-ea"/>
              <a:cs typeface="Arial"/>
            </a:endParaRPr>
          </a:p>
        </p:txBody>
      </p:sp>
      <p:sp>
        <p:nvSpPr>
          <p:cNvPr id="6" name="Textfeld 5"/>
          <p:cNvSpPr txBox="1"/>
          <p:nvPr/>
        </p:nvSpPr>
        <p:spPr>
          <a:xfrm>
            <a:off x="690742" y="971196"/>
            <a:ext cx="7575901" cy="2862322"/>
          </a:xfrm>
          <a:prstGeom prst="rect">
            <a:avLst/>
          </a:prstGeom>
          <a:noFill/>
        </p:spPr>
        <p:txBody>
          <a:bodyPr wrap="square" rtlCol="0">
            <a:spAutoFit/>
          </a:bodyPr>
          <a:lstStyle/>
          <a:p>
            <a:r>
              <a:rPr lang="de-DE" sz="2000" dirty="0" smtClean="0">
                <a:latin typeface="Arial"/>
                <a:cs typeface="Arial"/>
              </a:rPr>
              <a:t>TAV </a:t>
            </a:r>
            <a:r>
              <a:rPr lang="de-DE" sz="2000" dirty="0" err="1" smtClean="0">
                <a:latin typeface="Arial"/>
                <a:cs typeface="Arial"/>
              </a:rPr>
              <a:t>comprised</a:t>
            </a:r>
            <a:r>
              <a:rPr lang="de-DE" sz="2000" dirty="0" smtClean="0">
                <a:latin typeface="Arial"/>
                <a:cs typeface="Arial"/>
              </a:rPr>
              <a:t> </a:t>
            </a:r>
            <a:r>
              <a:rPr lang="de-DE" sz="2000" dirty="0" err="1" smtClean="0">
                <a:latin typeface="Arial"/>
                <a:cs typeface="Arial"/>
              </a:rPr>
              <a:t>of</a:t>
            </a:r>
            <a:r>
              <a:rPr lang="de-DE" sz="2000" dirty="0" smtClean="0">
                <a:latin typeface="Arial"/>
                <a:cs typeface="Arial"/>
              </a:rPr>
              <a:t> 2 dominant </a:t>
            </a:r>
            <a:r>
              <a:rPr lang="de-DE" sz="2000" dirty="0" err="1" smtClean="0">
                <a:latin typeface="Arial"/>
                <a:cs typeface="Arial"/>
              </a:rPr>
              <a:t>climate</a:t>
            </a:r>
            <a:r>
              <a:rPr lang="de-DE" sz="2000" dirty="0" smtClean="0">
                <a:latin typeface="Arial"/>
                <a:cs typeface="Arial"/>
              </a:rPr>
              <a:t> </a:t>
            </a:r>
            <a:r>
              <a:rPr lang="de-DE" sz="2000" dirty="0" err="1" smtClean="0">
                <a:latin typeface="Arial"/>
                <a:cs typeface="Arial"/>
              </a:rPr>
              <a:t>phenomena</a:t>
            </a:r>
            <a:r>
              <a:rPr lang="de-DE" sz="2000" dirty="0" smtClean="0">
                <a:latin typeface="Arial"/>
                <a:cs typeface="Arial"/>
              </a:rPr>
              <a:t>:</a:t>
            </a:r>
          </a:p>
          <a:p>
            <a:endParaRPr lang="de-DE" sz="2000" dirty="0" smtClean="0">
              <a:latin typeface="Arial"/>
              <a:cs typeface="Arial"/>
            </a:endParaRPr>
          </a:p>
          <a:p>
            <a:r>
              <a:rPr lang="de-DE" sz="2000" dirty="0" smtClean="0">
                <a:latin typeface="Arial"/>
                <a:cs typeface="Arial"/>
              </a:rPr>
              <a:t>- </a:t>
            </a:r>
            <a:r>
              <a:rPr lang="de-DE" sz="2000" dirty="0" err="1" smtClean="0">
                <a:latin typeface="Arial"/>
                <a:cs typeface="Arial"/>
              </a:rPr>
              <a:t>Merdional</a:t>
            </a:r>
            <a:r>
              <a:rPr lang="de-DE" sz="2000" dirty="0" smtClean="0">
                <a:latin typeface="Arial"/>
                <a:cs typeface="Arial"/>
              </a:rPr>
              <a:t> </a:t>
            </a:r>
            <a:r>
              <a:rPr lang="de-DE" sz="2000" dirty="0" err="1" smtClean="0">
                <a:latin typeface="Arial"/>
                <a:cs typeface="Arial"/>
              </a:rPr>
              <a:t>mode</a:t>
            </a:r>
            <a:r>
              <a:rPr lang="de-DE" sz="2000" dirty="0" smtClean="0">
                <a:latin typeface="Arial"/>
                <a:cs typeface="Arial"/>
              </a:rPr>
              <a:t> (</a:t>
            </a:r>
            <a:r>
              <a:rPr lang="de-DE" sz="2000" dirty="0" err="1" smtClean="0">
                <a:latin typeface="Arial"/>
                <a:cs typeface="Arial"/>
              </a:rPr>
              <a:t>across</a:t>
            </a:r>
            <a:r>
              <a:rPr lang="de-DE" sz="2000" dirty="0" smtClean="0">
                <a:latin typeface="Arial"/>
                <a:cs typeface="Arial"/>
              </a:rPr>
              <a:t> </a:t>
            </a:r>
            <a:r>
              <a:rPr lang="de-DE" sz="2000" dirty="0" err="1" smtClean="0">
                <a:latin typeface="Arial"/>
                <a:cs typeface="Arial"/>
              </a:rPr>
              <a:t>equatorial</a:t>
            </a:r>
            <a:r>
              <a:rPr lang="de-DE" sz="2000" dirty="0" smtClean="0">
                <a:latin typeface="Arial"/>
                <a:cs typeface="Arial"/>
              </a:rPr>
              <a:t> SST </a:t>
            </a:r>
            <a:r>
              <a:rPr lang="de-DE" sz="2000" dirty="0" err="1" smtClean="0">
                <a:latin typeface="Arial"/>
                <a:cs typeface="Arial"/>
              </a:rPr>
              <a:t>anomaly</a:t>
            </a:r>
            <a:r>
              <a:rPr lang="de-DE" sz="2000" dirty="0" smtClean="0">
                <a:latin typeface="Arial"/>
                <a:cs typeface="Arial"/>
              </a:rPr>
              <a:t> </a:t>
            </a:r>
            <a:r>
              <a:rPr lang="de-DE" sz="2000" dirty="0" err="1" smtClean="0">
                <a:latin typeface="Arial"/>
                <a:cs typeface="Arial"/>
              </a:rPr>
              <a:t>pattern</a:t>
            </a:r>
            <a:r>
              <a:rPr lang="de-DE" sz="2000" dirty="0" smtClean="0">
                <a:latin typeface="Arial"/>
                <a:cs typeface="Arial"/>
              </a:rPr>
              <a:t>)</a:t>
            </a:r>
          </a:p>
          <a:p>
            <a:r>
              <a:rPr lang="de-DE" sz="2000" dirty="0" smtClean="0">
                <a:latin typeface="Arial"/>
                <a:cs typeface="Arial"/>
              </a:rPr>
              <a:t>- Zonal </a:t>
            </a:r>
            <a:r>
              <a:rPr lang="de-DE" sz="2000" dirty="0" err="1" smtClean="0">
                <a:latin typeface="Arial"/>
                <a:cs typeface="Arial"/>
              </a:rPr>
              <a:t>mode</a:t>
            </a:r>
            <a:r>
              <a:rPr lang="de-DE" sz="2000" dirty="0" smtClean="0">
                <a:latin typeface="Arial"/>
                <a:cs typeface="Arial"/>
              </a:rPr>
              <a:t> (</a:t>
            </a:r>
            <a:r>
              <a:rPr lang="de-DE" sz="2000" dirty="0" err="1" smtClean="0">
                <a:latin typeface="Arial"/>
                <a:cs typeface="Arial"/>
              </a:rPr>
              <a:t>along</a:t>
            </a:r>
            <a:r>
              <a:rPr lang="de-DE" sz="2000" dirty="0" smtClean="0">
                <a:latin typeface="Arial"/>
                <a:cs typeface="Arial"/>
              </a:rPr>
              <a:t> </a:t>
            </a:r>
            <a:r>
              <a:rPr lang="de-DE" sz="2000" dirty="0" err="1" smtClean="0">
                <a:latin typeface="Arial"/>
                <a:cs typeface="Arial"/>
              </a:rPr>
              <a:t>equatorial</a:t>
            </a:r>
            <a:r>
              <a:rPr lang="de-DE" sz="2000" dirty="0" smtClean="0">
                <a:latin typeface="Arial"/>
                <a:cs typeface="Arial"/>
              </a:rPr>
              <a:t> SST </a:t>
            </a:r>
            <a:r>
              <a:rPr lang="de-DE" sz="2000" dirty="0" err="1" smtClean="0">
                <a:latin typeface="Arial"/>
                <a:cs typeface="Arial"/>
              </a:rPr>
              <a:t>anomaly</a:t>
            </a:r>
            <a:r>
              <a:rPr lang="de-DE" sz="2000" dirty="0" smtClean="0">
                <a:latin typeface="Arial"/>
                <a:cs typeface="Arial"/>
              </a:rPr>
              <a:t> </a:t>
            </a:r>
            <a:r>
              <a:rPr lang="de-DE" sz="2000" dirty="0" err="1" smtClean="0">
                <a:latin typeface="Arial"/>
                <a:cs typeface="Arial"/>
              </a:rPr>
              <a:t>pattern</a:t>
            </a:r>
            <a:r>
              <a:rPr lang="de-DE" sz="2000" dirty="0">
                <a:latin typeface="Arial"/>
                <a:cs typeface="Arial"/>
              </a:rPr>
              <a:t>)</a:t>
            </a:r>
            <a:r>
              <a:rPr lang="de-DE" sz="2000" dirty="0" smtClean="0">
                <a:latin typeface="Arial"/>
                <a:cs typeface="Arial"/>
              </a:rPr>
              <a:t> </a:t>
            </a:r>
          </a:p>
          <a:p>
            <a:endParaRPr lang="de-DE" sz="2000" dirty="0" smtClean="0">
              <a:latin typeface="Arial"/>
              <a:cs typeface="Arial"/>
            </a:endParaRPr>
          </a:p>
          <a:p>
            <a:r>
              <a:rPr lang="de-DE" sz="2000" dirty="0" smtClean="0">
                <a:latin typeface="Arial"/>
                <a:cs typeface="Arial"/>
              </a:rPr>
              <a:t>SST </a:t>
            </a:r>
            <a:r>
              <a:rPr lang="de-DE" sz="2000" dirty="0" err="1" smtClean="0">
                <a:latin typeface="Arial"/>
                <a:cs typeface="Arial"/>
              </a:rPr>
              <a:t>anomaly</a:t>
            </a:r>
            <a:r>
              <a:rPr lang="de-DE" sz="2000" dirty="0" smtClean="0">
                <a:latin typeface="Arial"/>
                <a:cs typeface="Arial"/>
              </a:rPr>
              <a:t> </a:t>
            </a:r>
            <a:r>
              <a:rPr lang="de-DE" sz="2000" dirty="0" err="1" smtClean="0">
                <a:latin typeface="Arial"/>
                <a:cs typeface="Arial"/>
              </a:rPr>
              <a:t>patterns</a:t>
            </a:r>
            <a:r>
              <a:rPr lang="de-DE" sz="2000" dirty="0" smtClean="0">
                <a:latin typeface="Arial"/>
                <a:cs typeface="Arial"/>
              </a:rPr>
              <a:t> </a:t>
            </a:r>
            <a:r>
              <a:rPr lang="de-DE" sz="2000" dirty="0" err="1" smtClean="0">
                <a:latin typeface="Arial"/>
                <a:cs typeface="Arial"/>
              </a:rPr>
              <a:t>related</a:t>
            </a:r>
            <a:r>
              <a:rPr lang="de-DE" sz="2000" dirty="0" smtClean="0">
                <a:latin typeface="Arial"/>
                <a:cs typeface="Arial"/>
              </a:rPr>
              <a:t> </a:t>
            </a:r>
            <a:r>
              <a:rPr lang="de-DE" sz="2000" dirty="0" err="1" smtClean="0">
                <a:latin typeface="Arial"/>
                <a:cs typeface="Arial"/>
              </a:rPr>
              <a:t>to</a:t>
            </a:r>
            <a:r>
              <a:rPr lang="de-DE" sz="2000" dirty="0" smtClean="0">
                <a:latin typeface="Arial"/>
                <a:cs typeface="Arial"/>
              </a:rPr>
              <a:t> </a:t>
            </a:r>
            <a:r>
              <a:rPr lang="de-DE" sz="2000" dirty="0" err="1" smtClean="0">
                <a:latin typeface="Arial"/>
                <a:cs typeface="Arial"/>
              </a:rPr>
              <a:t>rainfall</a:t>
            </a:r>
            <a:r>
              <a:rPr lang="de-DE" sz="2000" dirty="0" smtClean="0">
                <a:latin typeface="Arial"/>
                <a:cs typeface="Arial"/>
              </a:rPr>
              <a:t> </a:t>
            </a:r>
            <a:r>
              <a:rPr lang="de-DE" sz="2000" dirty="0" err="1" smtClean="0">
                <a:latin typeface="Arial"/>
                <a:cs typeface="Arial"/>
              </a:rPr>
              <a:t>anomalies</a:t>
            </a:r>
            <a:r>
              <a:rPr lang="de-DE" sz="2000" dirty="0" smtClean="0">
                <a:latin typeface="Arial"/>
                <a:cs typeface="Arial"/>
              </a:rPr>
              <a:t> </a:t>
            </a:r>
            <a:r>
              <a:rPr lang="de-DE" sz="2000" dirty="0" err="1" smtClean="0">
                <a:latin typeface="Arial"/>
                <a:cs typeface="Arial"/>
              </a:rPr>
              <a:t>over</a:t>
            </a:r>
            <a:r>
              <a:rPr lang="de-DE" sz="2000" dirty="0" smtClean="0">
                <a:latin typeface="Arial"/>
                <a:cs typeface="Arial"/>
              </a:rPr>
              <a:t> </a:t>
            </a:r>
            <a:r>
              <a:rPr lang="de-DE" sz="2000" dirty="0" err="1" smtClean="0">
                <a:latin typeface="Arial"/>
                <a:cs typeface="Arial"/>
              </a:rPr>
              <a:t>adjacent</a:t>
            </a:r>
            <a:r>
              <a:rPr lang="de-DE" sz="2000" dirty="0" smtClean="0">
                <a:latin typeface="Arial"/>
                <a:cs typeface="Arial"/>
              </a:rPr>
              <a:t> </a:t>
            </a:r>
            <a:r>
              <a:rPr lang="de-DE" sz="2000" dirty="0" err="1" smtClean="0">
                <a:latin typeface="Arial"/>
                <a:cs typeface="Arial"/>
              </a:rPr>
              <a:t>continents</a:t>
            </a:r>
            <a:r>
              <a:rPr lang="de-DE" sz="2000" dirty="0" smtClean="0">
                <a:latin typeface="Arial"/>
                <a:cs typeface="Arial"/>
              </a:rPr>
              <a:t> on inter-</a:t>
            </a:r>
            <a:r>
              <a:rPr lang="de-DE" sz="2000" dirty="0" err="1" smtClean="0">
                <a:latin typeface="Arial"/>
                <a:cs typeface="Arial"/>
              </a:rPr>
              <a:t>annual</a:t>
            </a:r>
            <a:r>
              <a:rPr lang="de-DE" sz="2000" dirty="0" smtClean="0">
                <a:latin typeface="Arial"/>
                <a:cs typeface="Arial"/>
              </a:rPr>
              <a:t> time </a:t>
            </a:r>
            <a:r>
              <a:rPr lang="de-DE" sz="2000" dirty="0" err="1" smtClean="0">
                <a:latin typeface="Arial"/>
                <a:cs typeface="Arial"/>
              </a:rPr>
              <a:t>scales</a:t>
            </a:r>
            <a:endParaRPr lang="de-DE" sz="2000" dirty="0">
              <a:latin typeface="Arial"/>
              <a:cs typeface="Arial"/>
            </a:endParaRPr>
          </a:p>
          <a:p>
            <a:endParaRPr lang="de-DE" sz="2000" dirty="0" smtClean="0">
              <a:latin typeface="Arial"/>
              <a:cs typeface="Arial"/>
            </a:endParaRPr>
          </a:p>
          <a:p>
            <a:endParaRPr lang="de-DE" sz="2000" dirty="0" smtClean="0">
              <a:latin typeface="Arial"/>
              <a:cs typeface="Arial"/>
            </a:endParaRPr>
          </a:p>
        </p:txBody>
      </p:sp>
      <p:pic>
        <p:nvPicPr>
          <p:cNvPr id="8"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0666" y="3029569"/>
            <a:ext cx="3116858" cy="3311999"/>
          </a:xfrm>
          <a:prstGeom prst="rect">
            <a:avLst/>
          </a:prstGeom>
        </p:spPr>
      </p:pic>
      <p:sp>
        <p:nvSpPr>
          <p:cNvPr id="9" name="Rechteck 8"/>
          <p:cNvSpPr/>
          <p:nvPr/>
        </p:nvSpPr>
        <p:spPr>
          <a:xfrm>
            <a:off x="3342307" y="4667619"/>
            <a:ext cx="267385" cy="20051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rgbClr val="FF0000"/>
              </a:solidFill>
            </a:endParaRPr>
          </a:p>
        </p:txBody>
      </p:sp>
    </p:spTree>
    <p:extLst>
      <p:ext uri="{BB962C8B-B14F-4D97-AF65-F5344CB8AC3E}">
        <p14:creationId xmlns:p14="http://schemas.microsoft.com/office/powerpoint/2010/main" val="233011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0" y="406392"/>
            <a:ext cx="9144000" cy="69269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smtClean="0">
                <a:ln>
                  <a:noFill/>
                </a:ln>
                <a:solidFill>
                  <a:schemeClr val="tx1"/>
                </a:solidFill>
                <a:effectLst/>
                <a:uLnTx/>
                <a:uFillTx/>
                <a:latin typeface="Arial"/>
                <a:ea typeface="+mj-ea"/>
                <a:cs typeface="Arial"/>
              </a:rPr>
              <a:t>Further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plans</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and</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aims</a:t>
            </a:r>
            <a:endParaRPr kumimoji="0" lang="de-DE" sz="2400" b="0" i="0" u="none" strike="noStrike" kern="1200" cap="none" spc="0" normalizeH="0" baseline="0" noProof="0" dirty="0">
              <a:ln>
                <a:noFill/>
              </a:ln>
              <a:solidFill>
                <a:schemeClr val="tx1"/>
              </a:solidFill>
              <a:effectLst/>
              <a:uLnTx/>
              <a:uFillTx/>
              <a:latin typeface="Arial"/>
              <a:ea typeface="+mj-ea"/>
              <a:cs typeface="Arial"/>
            </a:endParaRPr>
          </a:p>
        </p:txBody>
      </p:sp>
      <p:sp>
        <p:nvSpPr>
          <p:cNvPr id="22" name="Textfeld 21"/>
          <p:cNvSpPr txBox="1"/>
          <p:nvPr/>
        </p:nvSpPr>
        <p:spPr>
          <a:xfrm>
            <a:off x="400541" y="1200687"/>
            <a:ext cx="8263620" cy="5078314"/>
          </a:xfrm>
          <a:prstGeom prst="rect">
            <a:avLst/>
          </a:prstGeom>
          <a:noFill/>
        </p:spPr>
        <p:txBody>
          <a:bodyPr wrap="square" rtlCol="0">
            <a:spAutoFit/>
          </a:bodyPr>
          <a:lstStyle/>
          <a:p>
            <a:pPr marL="742950" lvl="1" indent="-285750">
              <a:buFont typeface="Arial"/>
              <a:buChar char="•"/>
            </a:pPr>
            <a:r>
              <a:rPr lang="de-DE" dirty="0">
                <a:solidFill>
                  <a:srgbClr val="FF0000"/>
                </a:solidFill>
                <a:latin typeface="Arial"/>
                <a:cs typeface="Arial"/>
              </a:rPr>
              <a:t>2 </a:t>
            </a:r>
            <a:r>
              <a:rPr lang="de-DE" dirty="0" err="1">
                <a:solidFill>
                  <a:srgbClr val="FF0000"/>
                </a:solidFill>
                <a:latin typeface="Arial"/>
                <a:cs typeface="Arial"/>
              </a:rPr>
              <a:t>research</a:t>
            </a:r>
            <a:r>
              <a:rPr lang="de-DE" dirty="0">
                <a:solidFill>
                  <a:srgbClr val="FF0000"/>
                </a:solidFill>
                <a:latin typeface="Arial"/>
                <a:cs typeface="Arial"/>
              </a:rPr>
              <a:t> </a:t>
            </a:r>
            <a:r>
              <a:rPr lang="de-DE" dirty="0" err="1">
                <a:solidFill>
                  <a:srgbClr val="FF0000"/>
                </a:solidFill>
                <a:latin typeface="Arial"/>
                <a:cs typeface="Arial"/>
              </a:rPr>
              <a:t>cruises</a:t>
            </a:r>
            <a:r>
              <a:rPr lang="de-DE" dirty="0">
                <a:solidFill>
                  <a:srgbClr val="FF0000"/>
                </a:solidFill>
                <a:latin typeface="Arial"/>
                <a:cs typeface="Arial"/>
              </a:rPr>
              <a:t>: September 2015, March 2017</a:t>
            </a:r>
          </a:p>
          <a:p>
            <a:pPr marL="742950" lvl="1" indent="-285750">
              <a:buFont typeface="Arial"/>
              <a:buChar char="•"/>
            </a:pPr>
            <a:r>
              <a:rPr lang="de-DE" dirty="0" err="1">
                <a:solidFill>
                  <a:srgbClr val="FF0000"/>
                </a:solidFill>
                <a:latin typeface="Arial"/>
                <a:cs typeface="Arial"/>
              </a:rPr>
              <a:t>mooring</a:t>
            </a:r>
            <a:r>
              <a:rPr lang="de-DE" dirty="0">
                <a:solidFill>
                  <a:srgbClr val="FF0000"/>
                </a:solidFill>
                <a:latin typeface="Arial"/>
                <a:cs typeface="Arial"/>
              </a:rPr>
              <a:t> </a:t>
            </a:r>
            <a:r>
              <a:rPr lang="de-DE" dirty="0" err="1">
                <a:solidFill>
                  <a:srgbClr val="FF0000"/>
                </a:solidFill>
                <a:latin typeface="Arial"/>
                <a:cs typeface="Arial"/>
              </a:rPr>
              <a:t>array</a:t>
            </a:r>
            <a:r>
              <a:rPr lang="de-DE" dirty="0">
                <a:solidFill>
                  <a:srgbClr val="FF0000"/>
                </a:solidFill>
                <a:latin typeface="Arial"/>
                <a:cs typeface="Arial"/>
              </a:rPr>
              <a:t> </a:t>
            </a:r>
            <a:r>
              <a:rPr lang="de-DE" dirty="0" err="1">
                <a:solidFill>
                  <a:srgbClr val="FF0000"/>
                </a:solidFill>
                <a:latin typeface="Arial"/>
                <a:cs typeface="Arial"/>
              </a:rPr>
              <a:t>at</a:t>
            </a:r>
            <a:r>
              <a:rPr lang="de-DE" dirty="0">
                <a:solidFill>
                  <a:srgbClr val="FF0000"/>
                </a:solidFill>
                <a:latin typeface="Arial"/>
                <a:cs typeface="Arial"/>
              </a:rPr>
              <a:t> least </a:t>
            </a:r>
            <a:r>
              <a:rPr lang="de-DE" dirty="0" err="1">
                <a:solidFill>
                  <a:srgbClr val="FF0000"/>
                </a:solidFill>
                <a:latin typeface="Arial"/>
                <a:cs typeface="Arial"/>
              </a:rPr>
              <a:t>until</a:t>
            </a:r>
            <a:r>
              <a:rPr lang="de-DE" dirty="0">
                <a:solidFill>
                  <a:srgbClr val="FF0000"/>
                </a:solidFill>
                <a:latin typeface="Arial"/>
                <a:cs typeface="Arial"/>
              </a:rPr>
              <a:t> 2017</a:t>
            </a:r>
          </a:p>
          <a:p>
            <a:pPr lvl="1"/>
            <a:endParaRPr lang="de-DE" dirty="0" smtClean="0">
              <a:latin typeface="Arial"/>
              <a:cs typeface="Arial"/>
            </a:endParaRPr>
          </a:p>
          <a:p>
            <a:pPr marL="742950" lvl="1" indent="-285750">
              <a:buFont typeface="Arial"/>
              <a:buChar char="•"/>
            </a:pPr>
            <a:r>
              <a:rPr lang="de-DE" dirty="0" err="1" smtClean="0">
                <a:latin typeface="Arial"/>
                <a:cs typeface="Arial"/>
              </a:rPr>
              <a:t>estimate</a:t>
            </a:r>
            <a:r>
              <a:rPr lang="de-DE" dirty="0" smtClean="0">
                <a:latin typeface="Arial"/>
                <a:cs typeface="Arial"/>
              </a:rPr>
              <a:t> </a:t>
            </a:r>
            <a:r>
              <a:rPr lang="de-DE" dirty="0" err="1" smtClean="0">
                <a:latin typeface="Arial"/>
                <a:cs typeface="Arial"/>
              </a:rPr>
              <a:t>the</a:t>
            </a:r>
            <a:r>
              <a:rPr lang="de-DE" dirty="0" smtClean="0">
                <a:latin typeface="Arial"/>
                <a:cs typeface="Arial"/>
              </a:rPr>
              <a:t> </a:t>
            </a:r>
            <a:r>
              <a:rPr lang="de-DE" dirty="0" err="1" smtClean="0">
                <a:latin typeface="Arial"/>
                <a:cs typeface="Arial"/>
              </a:rPr>
              <a:t>northward</a:t>
            </a:r>
            <a:r>
              <a:rPr lang="de-DE" dirty="0" smtClean="0">
                <a:latin typeface="Arial"/>
                <a:cs typeface="Arial"/>
              </a:rPr>
              <a:t> </a:t>
            </a:r>
            <a:r>
              <a:rPr lang="de-DE" dirty="0" err="1" smtClean="0">
                <a:latin typeface="Arial"/>
                <a:cs typeface="Arial"/>
              </a:rPr>
              <a:t>transport</a:t>
            </a:r>
            <a:r>
              <a:rPr lang="de-DE" dirty="0" smtClean="0">
                <a:latin typeface="Arial"/>
                <a:cs typeface="Arial"/>
              </a:rPr>
              <a:t> </a:t>
            </a:r>
            <a:r>
              <a:rPr lang="de-DE" dirty="0" err="1" smtClean="0">
                <a:latin typeface="Arial"/>
                <a:cs typeface="Arial"/>
              </a:rPr>
              <a:t>of</a:t>
            </a:r>
            <a:r>
              <a:rPr lang="de-DE" dirty="0" smtClean="0">
                <a:latin typeface="Arial"/>
                <a:cs typeface="Arial"/>
              </a:rPr>
              <a:t> </a:t>
            </a:r>
            <a:r>
              <a:rPr lang="de-DE" dirty="0" err="1" smtClean="0">
                <a:latin typeface="Arial"/>
                <a:cs typeface="Arial"/>
              </a:rPr>
              <a:t>central</a:t>
            </a:r>
            <a:r>
              <a:rPr lang="de-DE" dirty="0" smtClean="0">
                <a:latin typeface="Arial"/>
                <a:cs typeface="Arial"/>
              </a:rPr>
              <a:t> </a:t>
            </a:r>
            <a:r>
              <a:rPr lang="de-DE" dirty="0" err="1" smtClean="0">
                <a:latin typeface="Arial"/>
                <a:cs typeface="Arial"/>
              </a:rPr>
              <a:t>and</a:t>
            </a:r>
            <a:r>
              <a:rPr lang="de-DE" dirty="0" smtClean="0">
                <a:latin typeface="Arial"/>
                <a:cs typeface="Arial"/>
              </a:rPr>
              <a:t> intermediate </a:t>
            </a:r>
            <a:r>
              <a:rPr lang="de-DE" dirty="0" err="1" smtClean="0">
                <a:latin typeface="Arial"/>
                <a:cs typeface="Arial"/>
              </a:rPr>
              <a:t>water</a:t>
            </a:r>
            <a:r>
              <a:rPr lang="de-DE" dirty="0" smtClean="0">
                <a:latin typeface="Arial"/>
                <a:cs typeface="Arial"/>
              </a:rPr>
              <a:t> </a:t>
            </a:r>
            <a:r>
              <a:rPr lang="de-DE" dirty="0" err="1" smtClean="0">
                <a:latin typeface="Arial"/>
                <a:cs typeface="Arial"/>
              </a:rPr>
              <a:t>within</a:t>
            </a:r>
            <a:r>
              <a:rPr lang="de-DE" dirty="0" smtClean="0">
                <a:latin typeface="Arial"/>
                <a:cs typeface="Arial"/>
              </a:rPr>
              <a:t> </a:t>
            </a:r>
            <a:r>
              <a:rPr lang="de-DE" dirty="0" err="1" smtClean="0">
                <a:latin typeface="Arial"/>
                <a:cs typeface="Arial"/>
              </a:rPr>
              <a:t>the</a:t>
            </a:r>
            <a:r>
              <a:rPr lang="de-DE" dirty="0" smtClean="0">
                <a:latin typeface="Arial"/>
                <a:cs typeface="Arial"/>
              </a:rPr>
              <a:t> NBUC </a:t>
            </a:r>
            <a:r>
              <a:rPr lang="de-DE" dirty="0" err="1" smtClean="0">
                <a:latin typeface="Arial"/>
                <a:cs typeface="Arial"/>
              </a:rPr>
              <a:t>as</a:t>
            </a:r>
            <a:r>
              <a:rPr lang="de-DE" dirty="0" smtClean="0">
                <a:latin typeface="Arial"/>
                <a:cs typeface="Arial"/>
              </a:rPr>
              <a:t> </a:t>
            </a:r>
            <a:r>
              <a:rPr lang="de-DE" dirty="0" err="1" smtClean="0">
                <a:latin typeface="Arial"/>
                <a:cs typeface="Arial"/>
              </a:rPr>
              <a:t>part</a:t>
            </a:r>
            <a:r>
              <a:rPr lang="de-DE" dirty="0" smtClean="0">
                <a:latin typeface="Arial"/>
                <a:cs typeface="Arial"/>
              </a:rPr>
              <a:t> </a:t>
            </a:r>
            <a:r>
              <a:rPr lang="de-DE" dirty="0" err="1" smtClean="0">
                <a:latin typeface="Arial"/>
                <a:cs typeface="Arial"/>
              </a:rPr>
              <a:t>of</a:t>
            </a:r>
            <a:r>
              <a:rPr lang="de-DE" dirty="0" smtClean="0">
                <a:latin typeface="Arial"/>
                <a:cs typeface="Arial"/>
              </a:rPr>
              <a:t> </a:t>
            </a:r>
            <a:r>
              <a:rPr lang="de-DE" dirty="0" err="1" smtClean="0">
                <a:latin typeface="Arial"/>
                <a:cs typeface="Arial"/>
              </a:rPr>
              <a:t>the</a:t>
            </a:r>
            <a:r>
              <a:rPr lang="de-DE" dirty="0" smtClean="0">
                <a:latin typeface="Arial"/>
                <a:cs typeface="Arial"/>
              </a:rPr>
              <a:t> AMOC </a:t>
            </a:r>
            <a:r>
              <a:rPr lang="de-DE" dirty="0" err="1" smtClean="0">
                <a:latin typeface="Arial"/>
                <a:cs typeface="Arial"/>
              </a:rPr>
              <a:t>and</a:t>
            </a:r>
            <a:r>
              <a:rPr lang="de-DE" dirty="0" smtClean="0">
                <a:latin typeface="Arial"/>
                <a:cs typeface="Arial"/>
              </a:rPr>
              <a:t> STC on inter-</a:t>
            </a:r>
            <a:r>
              <a:rPr lang="de-DE" dirty="0" err="1" smtClean="0">
                <a:latin typeface="Arial"/>
                <a:cs typeface="Arial"/>
              </a:rPr>
              <a:t>annual</a:t>
            </a:r>
            <a:r>
              <a:rPr lang="de-DE" dirty="0" smtClean="0">
                <a:latin typeface="Arial"/>
                <a:cs typeface="Arial"/>
              </a:rPr>
              <a:t> </a:t>
            </a:r>
            <a:r>
              <a:rPr lang="de-DE" dirty="0" err="1" smtClean="0">
                <a:latin typeface="Arial"/>
                <a:cs typeface="Arial"/>
              </a:rPr>
              <a:t>to</a:t>
            </a:r>
            <a:r>
              <a:rPr lang="de-DE" dirty="0" smtClean="0">
                <a:latin typeface="Arial"/>
                <a:cs typeface="Arial"/>
              </a:rPr>
              <a:t> </a:t>
            </a:r>
            <a:r>
              <a:rPr lang="de-DE" dirty="0" err="1" smtClean="0">
                <a:latin typeface="Arial"/>
                <a:cs typeface="Arial"/>
              </a:rPr>
              <a:t>decadal</a:t>
            </a:r>
            <a:r>
              <a:rPr lang="de-DE" dirty="0" smtClean="0">
                <a:latin typeface="Arial"/>
                <a:cs typeface="Arial"/>
              </a:rPr>
              <a:t> time </a:t>
            </a:r>
            <a:r>
              <a:rPr lang="de-DE" dirty="0" err="1" smtClean="0">
                <a:latin typeface="Arial"/>
                <a:cs typeface="Arial"/>
              </a:rPr>
              <a:t>scales</a:t>
            </a:r>
            <a:endParaRPr lang="de-DE" dirty="0" smtClean="0">
              <a:latin typeface="Arial"/>
              <a:cs typeface="Arial"/>
            </a:endParaRPr>
          </a:p>
          <a:p>
            <a:pPr marL="742950" lvl="1" indent="-285750">
              <a:buFont typeface="Arial"/>
              <a:buChar char="•"/>
            </a:pPr>
            <a:endParaRPr lang="de-DE" dirty="0">
              <a:latin typeface="Arial"/>
              <a:cs typeface="Arial"/>
            </a:endParaRPr>
          </a:p>
          <a:p>
            <a:pPr marL="742950" lvl="1" indent="-285750">
              <a:buFont typeface="Arial"/>
              <a:buChar char="•"/>
            </a:pPr>
            <a:r>
              <a:rPr lang="de-DE" dirty="0" err="1" smtClean="0">
                <a:latin typeface="Arial"/>
                <a:cs typeface="Arial"/>
              </a:rPr>
              <a:t>analyze</a:t>
            </a:r>
            <a:r>
              <a:rPr lang="de-DE" dirty="0" smtClean="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connection</a:t>
            </a:r>
            <a:r>
              <a:rPr lang="de-DE" dirty="0">
                <a:latin typeface="Arial"/>
                <a:cs typeface="Arial"/>
              </a:rPr>
              <a:t> </a:t>
            </a:r>
            <a:r>
              <a:rPr lang="de-DE" dirty="0" err="1">
                <a:latin typeface="Arial"/>
                <a:cs typeface="Arial"/>
              </a:rPr>
              <a:t>between</a:t>
            </a:r>
            <a:r>
              <a:rPr lang="de-DE" dirty="0">
                <a:latin typeface="Arial"/>
                <a:cs typeface="Arial"/>
              </a:rPr>
              <a:t> </a:t>
            </a:r>
            <a:r>
              <a:rPr lang="de-DE" dirty="0" err="1">
                <a:latin typeface="Arial"/>
                <a:cs typeface="Arial"/>
              </a:rPr>
              <a:t>transport</a:t>
            </a:r>
            <a:r>
              <a:rPr lang="de-DE" dirty="0">
                <a:latin typeface="Arial"/>
                <a:cs typeface="Arial"/>
              </a:rPr>
              <a:t> </a:t>
            </a:r>
            <a:r>
              <a:rPr lang="de-DE" dirty="0" err="1">
                <a:latin typeface="Arial"/>
                <a:cs typeface="Arial"/>
              </a:rPr>
              <a:t>variations</a:t>
            </a:r>
            <a:r>
              <a:rPr lang="de-DE" dirty="0">
                <a:latin typeface="Arial"/>
                <a:cs typeface="Arial"/>
              </a:rPr>
              <a:t> in </a:t>
            </a:r>
            <a:r>
              <a:rPr lang="de-DE" dirty="0" err="1">
                <a:latin typeface="Arial"/>
                <a:cs typeface="Arial"/>
              </a:rPr>
              <a:t>the</a:t>
            </a:r>
            <a:r>
              <a:rPr lang="de-DE" dirty="0">
                <a:latin typeface="Arial"/>
                <a:cs typeface="Arial"/>
              </a:rPr>
              <a:t> western </a:t>
            </a:r>
            <a:r>
              <a:rPr lang="de-DE" dirty="0" err="1" smtClean="0">
                <a:latin typeface="Arial"/>
                <a:cs typeface="Arial"/>
              </a:rPr>
              <a:t>boundary</a:t>
            </a:r>
            <a:r>
              <a:rPr lang="de-DE" dirty="0" smtClean="0">
                <a:latin typeface="Arial"/>
                <a:cs typeface="Arial"/>
              </a:rPr>
              <a:t> </a:t>
            </a:r>
            <a:r>
              <a:rPr lang="de-DE" dirty="0" err="1">
                <a:latin typeface="Arial"/>
                <a:cs typeface="Arial"/>
              </a:rPr>
              <a:t>current</a:t>
            </a:r>
            <a:r>
              <a:rPr lang="de-DE" dirty="0">
                <a:latin typeface="Arial"/>
                <a:cs typeface="Arial"/>
              </a:rPr>
              <a:t> </a:t>
            </a:r>
            <a:r>
              <a:rPr lang="de-DE" dirty="0" err="1">
                <a:latin typeface="Arial"/>
                <a:cs typeface="Arial"/>
              </a:rPr>
              <a:t>system</a:t>
            </a:r>
            <a:r>
              <a:rPr lang="de-DE" dirty="0">
                <a:latin typeface="Arial"/>
                <a:cs typeface="Arial"/>
              </a:rPr>
              <a:t> </a:t>
            </a:r>
            <a:r>
              <a:rPr lang="de-DE" dirty="0" err="1">
                <a:latin typeface="Arial"/>
                <a:cs typeface="Arial"/>
              </a:rPr>
              <a:t>of</a:t>
            </a:r>
            <a:r>
              <a:rPr lang="de-DE" dirty="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tropical</a:t>
            </a:r>
            <a:r>
              <a:rPr lang="de-DE" dirty="0">
                <a:latin typeface="Arial"/>
                <a:cs typeface="Arial"/>
              </a:rPr>
              <a:t> South </a:t>
            </a:r>
            <a:r>
              <a:rPr lang="de-DE" dirty="0" err="1">
                <a:latin typeface="Arial"/>
                <a:cs typeface="Arial"/>
              </a:rPr>
              <a:t>Atlantic</a:t>
            </a:r>
            <a:r>
              <a:rPr lang="de-DE" dirty="0">
                <a:latin typeface="Arial"/>
                <a:cs typeface="Arial"/>
              </a:rPr>
              <a:t> (warm </a:t>
            </a:r>
            <a:r>
              <a:rPr lang="de-DE" dirty="0" err="1">
                <a:latin typeface="Arial"/>
                <a:cs typeface="Arial"/>
              </a:rPr>
              <a:t>and</a:t>
            </a:r>
            <a:r>
              <a:rPr lang="de-DE" dirty="0">
                <a:latin typeface="Arial"/>
                <a:cs typeface="Arial"/>
              </a:rPr>
              <a:t> </a:t>
            </a:r>
            <a:r>
              <a:rPr lang="de-DE" dirty="0" err="1">
                <a:latin typeface="Arial"/>
                <a:cs typeface="Arial"/>
              </a:rPr>
              <a:t>cold</a:t>
            </a:r>
            <a:r>
              <a:rPr lang="de-DE" dirty="0">
                <a:latin typeface="Arial"/>
                <a:cs typeface="Arial"/>
              </a:rPr>
              <a:t> </a:t>
            </a:r>
            <a:r>
              <a:rPr lang="de-DE" dirty="0" err="1">
                <a:latin typeface="Arial"/>
                <a:cs typeface="Arial"/>
              </a:rPr>
              <a:t>water</a:t>
            </a:r>
            <a:r>
              <a:rPr lang="de-DE" dirty="0">
                <a:latin typeface="Arial"/>
                <a:cs typeface="Arial"/>
              </a:rPr>
              <a:t> route) </a:t>
            </a:r>
            <a:r>
              <a:rPr lang="de-DE" dirty="0" err="1">
                <a:latin typeface="Arial"/>
                <a:cs typeface="Arial"/>
              </a:rPr>
              <a:t>and</a:t>
            </a:r>
            <a:r>
              <a:rPr lang="de-DE" dirty="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variability</a:t>
            </a:r>
            <a:r>
              <a:rPr lang="de-DE" dirty="0">
                <a:latin typeface="Arial"/>
                <a:cs typeface="Arial"/>
              </a:rPr>
              <a:t> </a:t>
            </a:r>
            <a:r>
              <a:rPr lang="de-DE" dirty="0" err="1">
                <a:latin typeface="Arial"/>
                <a:cs typeface="Arial"/>
              </a:rPr>
              <a:t>of</a:t>
            </a:r>
            <a:r>
              <a:rPr lang="de-DE" dirty="0">
                <a:latin typeface="Arial"/>
                <a:cs typeface="Arial"/>
              </a:rPr>
              <a:t> </a:t>
            </a:r>
            <a:r>
              <a:rPr lang="de-DE" dirty="0" err="1">
                <a:latin typeface="Arial"/>
                <a:cs typeface="Arial"/>
              </a:rPr>
              <a:t>the</a:t>
            </a:r>
            <a:r>
              <a:rPr lang="de-DE" dirty="0">
                <a:latin typeface="Arial"/>
                <a:cs typeface="Arial"/>
              </a:rPr>
              <a:t> subpolar North </a:t>
            </a:r>
            <a:r>
              <a:rPr lang="de-DE" dirty="0" err="1">
                <a:latin typeface="Arial"/>
                <a:cs typeface="Arial"/>
              </a:rPr>
              <a:t>Atlantic</a:t>
            </a:r>
            <a:r>
              <a:rPr lang="de-DE" dirty="0">
                <a:latin typeface="Arial"/>
                <a:cs typeface="Arial"/>
              </a:rPr>
              <a:t> </a:t>
            </a:r>
            <a:r>
              <a:rPr lang="de-DE" dirty="0" err="1">
                <a:latin typeface="Arial"/>
                <a:cs typeface="Arial"/>
              </a:rPr>
              <a:t>with</a:t>
            </a:r>
            <a:r>
              <a:rPr lang="de-DE" dirty="0">
                <a:latin typeface="Arial"/>
                <a:cs typeface="Arial"/>
              </a:rPr>
              <a:t> </a:t>
            </a:r>
            <a:r>
              <a:rPr lang="de-DE" dirty="0" err="1">
                <a:latin typeface="Arial"/>
                <a:cs typeface="Arial"/>
              </a:rPr>
              <a:t>respect</a:t>
            </a:r>
            <a:r>
              <a:rPr lang="de-DE" dirty="0">
                <a:latin typeface="Arial"/>
                <a:cs typeface="Arial"/>
              </a:rPr>
              <a:t> </a:t>
            </a:r>
            <a:r>
              <a:rPr lang="de-DE" dirty="0" err="1">
                <a:latin typeface="Arial"/>
                <a:cs typeface="Arial"/>
              </a:rPr>
              <a:t>to</a:t>
            </a:r>
            <a:r>
              <a:rPr lang="de-DE" dirty="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signal</a:t>
            </a:r>
            <a:r>
              <a:rPr lang="de-DE" dirty="0">
                <a:latin typeface="Arial"/>
                <a:cs typeface="Arial"/>
              </a:rPr>
              <a:t> </a:t>
            </a:r>
            <a:r>
              <a:rPr lang="de-DE" dirty="0" err="1">
                <a:latin typeface="Arial"/>
                <a:cs typeface="Arial"/>
              </a:rPr>
              <a:t>propagation</a:t>
            </a:r>
            <a:r>
              <a:rPr lang="de-DE" dirty="0">
                <a:latin typeface="Arial"/>
                <a:cs typeface="Arial"/>
              </a:rPr>
              <a:t> </a:t>
            </a:r>
            <a:r>
              <a:rPr lang="de-DE" dirty="0" err="1">
                <a:latin typeface="Arial"/>
                <a:cs typeface="Arial"/>
              </a:rPr>
              <a:t>within</a:t>
            </a:r>
            <a:r>
              <a:rPr lang="de-DE" dirty="0">
                <a:latin typeface="Arial"/>
                <a:cs typeface="Arial"/>
              </a:rPr>
              <a:t> </a:t>
            </a:r>
            <a:r>
              <a:rPr lang="de-DE" dirty="0" err="1">
                <a:latin typeface="Arial"/>
                <a:cs typeface="Arial"/>
              </a:rPr>
              <a:t>the</a:t>
            </a:r>
            <a:r>
              <a:rPr lang="de-DE" dirty="0">
                <a:latin typeface="Arial"/>
                <a:cs typeface="Arial"/>
              </a:rPr>
              <a:t> </a:t>
            </a:r>
            <a:r>
              <a:rPr lang="de-DE" dirty="0" smtClean="0">
                <a:latin typeface="Arial"/>
                <a:cs typeface="Arial"/>
              </a:rPr>
              <a:t>AMOC</a:t>
            </a:r>
          </a:p>
          <a:p>
            <a:pPr lvl="1"/>
            <a:endParaRPr lang="de-DE" dirty="0">
              <a:latin typeface="Arial"/>
              <a:cs typeface="Arial"/>
            </a:endParaRPr>
          </a:p>
          <a:p>
            <a:pPr marL="742950" lvl="1" indent="-285750">
              <a:buFont typeface="Arial"/>
              <a:buChar char="•"/>
            </a:pPr>
            <a:r>
              <a:rPr lang="de-DE" dirty="0" err="1">
                <a:latin typeface="Arial"/>
                <a:cs typeface="Arial"/>
              </a:rPr>
              <a:t>analyze</a:t>
            </a:r>
            <a:r>
              <a:rPr lang="de-DE" dirty="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connection</a:t>
            </a:r>
            <a:r>
              <a:rPr lang="de-DE" dirty="0">
                <a:latin typeface="Arial"/>
                <a:cs typeface="Arial"/>
              </a:rPr>
              <a:t> </a:t>
            </a:r>
            <a:r>
              <a:rPr lang="de-DE" dirty="0" err="1">
                <a:latin typeface="Arial"/>
                <a:cs typeface="Arial"/>
              </a:rPr>
              <a:t>between</a:t>
            </a:r>
            <a:r>
              <a:rPr lang="de-DE" dirty="0">
                <a:latin typeface="Arial"/>
                <a:cs typeface="Arial"/>
              </a:rPr>
              <a:t> </a:t>
            </a:r>
            <a:r>
              <a:rPr lang="de-DE" dirty="0" err="1" smtClean="0">
                <a:latin typeface="Arial"/>
                <a:cs typeface="Arial"/>
              </a:rPr>
              <a:t>assessed</a:t>
            </a:r>
            <a:r>
              <a:rPr lang="de-DE" dirty="0" smtClean="0">
                <a:latin typeface="Arial"/>
                <a:cs typeface="Arial"/>
              </a:rPr>
              <a:t> NBUC </a:t>
            </a:r>
            <a:r>
              <a:rPr lang="de-DE" dirty="0" err="1">
                <a:latin typeface="Arial"/>
                <a:cs typeface="Arial"/>
              </a:rPr>
              <a:t>variability</a:t>
            </a:r>
            <a:r>
              <a:rPr lang="de-DE" dirty="0">
                <a:latin typeface="Arial"/>
                <a:cs typeface="Arial"/>
              </a:rPr>
              <a:t> </a:t>
            </a:r>
            <a:r>
              <a:rPr lang="de-DE" dirty="0" err="1">
                <a:latin typeface="Arial"/>
                <a:cs typeface="Arial"/>
              </a:rPr>
              <a:t>at</a:t>
            </a:r>
            <a:r>
              <a:rPr lang="de-DE" dirty="0">
                <a:latin typeface="Arial"/>
                <a:cs typeface="Arial"/>
              </a:rPr>
              <a:t> 11° S </a:t>
            </a:r>
            <a:r>
              <a:rPr lang="de-DE" dirty="0" err="1">
                <a:latin typeface="Arial"/>
                <a:cs typeface="Arial"/>
              </a:rPr>
              <a:t>and</a:t>
            </a:r>
            <a:r>
              <a:rPr lang="de-DE" dirty="0">
                <a:latin typeface="Arial"/>
                <a:cs typeface="Arial"/>
              </a:rPr>
              <a:t> EUC </a:t>
            </a:r>
            <a:r>
              <a:rPr lang="de-DE" dirty="0" err="1">
                <a:latin typeface="Arial"/>
                <a:cs typeface="Arial"/>
              </a:rPr>
              <a:t>variability</a:t>
            </a:r>
            <a:r>
              <a:rPr lang="de-DE" dirty="0">
                <a:latin typeface="Arial"/>
                <a:cs typeface="Arial"/>
              </a:rPr>
              <a:t> </a:t>
            </a:r>
            <a:r>
              <a:rPr lang="de-DE" dirty="0" err="1">
                <a:latin typeface="Arial"/>
                <a:cs typeface="Arial"/>
              </a:rPr>
              <a:t>at</a:t>
            </a:r>
            <a:r>
              <a:rPr lang="de-DE" dirty="0">
                <a:latin typeface="Arial"/>
                <a:cs typeface="Arial"/>
              </a:rPr>
              <a:t> 23°W on </a:t>
            </a:r>
            <a:r>
              <a:rPr lang="de-DE" dirty="0" err="1">
                <a:latin typeface="Arial"/>
                <a:cs typeface="Arial"/>
              </a:rPr>
              <a:t>the</a:t>
            </a:r>
            <a:r>
              <a:rPr lang="de-DE" dirty="0">
                <a:latin typeface="Arial"/>
                <a:cs typeface="Arial"/>
              </a:rPr>
              <a:t> </a:t>
            </a:r>
            <a:r>
              <a:rPr lang="de-DE" dirty="0" err="1">
                <a:latin typeface="Arial"/>
                <a:cs typeface="Arial"/>
              </a:rPr>
              <a:t>equator</a:t>
            </a:r>
            <a:r>
              <a:rPr lang="de-DE" dirty="0">
                <a:latin typeface="Arial"/>
                <a:cs typeface="Arial"/>
              </a:rPr>
              <a:t> </a:t>
            </a:r>
            <a:r>
              <a:rPr lang="de-DE" dirty="0" err="1">
                <a:latin typeface="Arial"/>
                <a:cs typeface="Arial"/>
              </a:rPr>
              <a:t>and</a:t>
            </a:r>
            <a:r>
              <a:rPr lang="de-DE" dirty="0">
                <a:latin typeface="Arial"/>
                <a:cs typeface="Arial"/>
              </a:rPr>
              <a:t> </a:t>
            </a:r>
            <a:r>
              <a:rPr lang="de-DE" dirty="0" err="1">
                <a:latin typeface="Arial"/>
                <a:cs typeface="Arial"/>
              </a:rPr>
              <a:t>its</a:t>
            </a:r>
            <a:r>
              <a:rPr lang="de-DE" dirty="0">
                <a:latin typeface="Arial"/>
                <a:cs typeface="Arial"/>
              </a:rPr>
              <a:t> </a:t>
            </a:r>
            <a:r>
              <a:rPr lang="de-DE" dirty="0" err="1">
                <a:latin typeface="Arial"/>
                <a:cs typeface="Arial"/>
              </a:rPr>
              <a:t>relevance</a:t>
            </a:r>
            <a:r>
              <a:rPr lang="de-DE" dirty="0">
                <a:latin typeface="Arial"/>
                <a:cs typeface="Arial"/>
              </a:rPr>
              <a:t> </a:t>
            </a:r>
            <a:r>
              <a:rPr lang="de-DE" dirty="0" err="1">
                <a:latin typeface="Arial"/>
                <a:cs typeface="Arial"/>
              </a:rPr>
              <a:t>for</a:t>
            </a:r>
            <a:r>
              <a:rPr lang="de-DE" dirty="0">
                <a:latin typeface="Arial"/>
                <a:cs typeface="Arial"/>
              </a:rPr>
              <a:t> </a:t>
            </a:r>
            <a:r>
              <a:rPr lang="de-DE" dirty="0" err="1">
                <a:latin typeface="Arial"/>
                <a:cs typeface="Arial"/>
              </a:rPr>
              <a:t>climate</a:t>
            </a:r>
            <a:r>
              <a:rPr lang="de-DE" dirty="0">
                <a:latin typeface="Arial"/>
                <a:cs typeface="Arial"/>
              </a:rPr>
              <a:t> </a:t>
            </a:r>
            <a:r>
              <a:rPr lang="de-DE" dirty="0" err="1">
                <a:latin typeface="Arial"/>
                <a:cs typeface="Arial"/>
              </a:rPr>
              <a:t>variability</a:t>
            </a:r>
            <a:r>
              <a:rPr lang="de-DE" dirty="0">
                <a:latin typeface="Arial"/>
                <a:cs typeface="Arial"/>
              </a:rPr>
              <a:t> </a:t>
            </a:r>
          </a:p>
          <a:p>
            <a:pPr lvl="1"/>
            <a:endParaRPr lang="de-DE" dirty="0" smtClean="0">
              <a:latin typeface="Arial"/>
              <a:cs typeface="Arial"/>
            </a:endParaRPr>
          </a:p>
          <a:p>
            <a:endParaRPr lang="de-DE" dirty="0"/>
          </a:p>
          <a:p>
            <a:pPr marL="285750" indent="-285750">
              <a:buFont typeface="Arial"/>
              <a:buChar char="•"/>
            </a:pPr>
            <a:endParaRPr lang="de-DE" dirty="0" smtClean="0"/>
          </a:p>
        </p:txBody>
      </p:sp>
    </p:spTree>
    <p:extLst>
      <p:ext uri="{BB962C8B-B14F-4D97-AF65-F5344CB8AC3E}">
        <p14:creationId xmlns:p14="http://schemas.microsoft.com/office/powerpoint/2010/main" val="25751167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0" y="406392"/>
            <a:ext cx="9144000" cy="69269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smtClean="0">
                <a:ln>
                  <a:noFill/>
                </a:ln>
                <a:solidFill>
                  <a:schemeClr val="tx1"/>
                </a:solidFill>
                <a:effectLst/>
                <a:uLnTx/>
                <a:uFillTx/>
                <a:latin typeface="Arial"/>
                <a:ea typeface="+mj-ea"/>
                <a:cs typeface="Arial"/>
              </a:rPr>
              <a:t>Further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plans</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and</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aims</a:t>
            </a:r>
            <a:endParaRPr kumimoji="0" lang="de-DE" sz="2400" b="0" i="0" u="none" strike="noStrike" kern="1200" cap="none" spc="0" normalizeH="0" baseline="0" noProof="0" dirty="0">
              <a:ln>
                <a:noFill/>
              </a:ln>
              <a:solidFill>
                <a:schemeClr val="tx1"/>
              </a:solidFill>
              <a:effectLst/>
              <a:uLnTx/>
              <a:uFillTx/>
              <a:latin typeface="Arial"/>
              <a:ea typeface="+mj-ea"/>
              <a:cs typeface="Arial"/>
            </a:endParaRPr>
          </a:p>
        </p:txBody>
      </p:sp>
      <p:sp>
        <p:nvSpPr>
          <p:cNvPr id="22" name="Textfeld 21"/>
          <p:cNvSpPr txBox="1"/>
          <p:nvPr/>
        </p:nvSpPr>
        <p:spPr>
          <a:xfrm>
            <a:off x="400541" y="1200687"/>
            <a:ext cx="8263620" cy="5909311"/>
          </a:xfrm>
          <a:prstGeom prst="rect">
            <a:avLst/>
          </a:prstGeom>
          <a:noFill/>
        </p:spPr>
        <p:txBody>
          <a:bodyPr wrap="square" rtlCol="0">
            <a:spAutoFit/>
          </a:bodyPr>
          <a:lstStyle/>
          <a:p>
            <a:pPr marL="742950" lvl="1" indent="-285750">
              <a:buFont typeface="Arial"/>
              <a:buChar char="•"/>
            </a:pPr>
            <a:r>
              <a:rPr lang="de-DE" dirty="0">
                <a:solidFill>
                  <a:srgbClr val="FF0000"/>
                </a:solidFill>
                <a:latin typeface="Arial"/>
                <a:cs typeface="Arial"/>
              </a:rPr>
              <a:t>2 </a:t>
            </a:r>
            <a:r>
              <a:rPr lang="de-DE" dirty="0" err="1">
                <a:solidFill>
                  <a:srgbClr val="FF0000"/>
                </a:solidFill>
                <a:latin typeface="Arial"/>
                <a:cs typeface="Arial"/>
              </a:rPr>
              <a:t>research</a:t>
            </a:r>
            <a:r>
              <a:rPr lang="de-DE" dirty="0">
                <a:solidFill>
                  <a:srgbClr val="FF0000"/>
                </a:solidFill>
                <a:latin typeface="Arial"/>
                <a:cs typeface="Arial"/>
              </a:rPr>
              <a:t> </a:t>
            </a:r>
            <a:r>
              <a:rPr lang="de-DE" dirty="0" err="1">
                <a:solidFill>
                  <a:srgbClr val="FF0000"/>
                </a:solidFill>
                <a:latin typeface="Arial"/>
                <a:cs typeface="Arial"/>
              </a:rPr>
              <a:t>cruises</a:t>
            </a:r>
            <a:r>
              <a:rPr lang="de-DE" dirty="0">
                <a:solidFill>
                  <a:srgbClr val="FF0000"/>
                </a:solidFill>
                <a:latin typeface="Arial"/>
                <a:cs typeface="Arial"/>
              </a:rPr>
              <a:t>: September 2015, March 2017</a:t>
            </a:r>
          </a:p>
          <a:p>
            <a:pPr marL="742950" lvl="1" indent="-285750">
              <a:buFont typeface="Arial"/>
              <a:buChar char="•"/>
            </a:pPr>
            <a:r>
              <a:rPr lang="de-DE" dirty="0" err="1">
                <a:solidFill>
                  <a:srgbClr val="FF0000"/>
                </a:solidFill>
                <a:latin typeface="Arial"/>
                <a:cs typeface="Arial"/>
              </a:rPr>
              <a:t>mooring</a:t>
            </a:r>
            <a:r>
              <a:rPr lang="de-DE" dirty="0">
                <a:solidFill>
                  <a:srgbClr val="FF0000"/>
                </a:solidFill>
                <a:latin typeface="Arial"/>
                <a:cs typeface="Arial"/>
              </a:rPr>
              <a:t> </a:t>
            </a:r>
            <a:r>
              <a:rPr lang="de-DE" dirty="0" err="1">
                <a:solidFill>
                  <a:srgbClr val="FF0000"/>
                </a:solidFill>
                <a:latin typeface="Arial"/>
                <a:cs typeface="Arial"/>
              </a:rPr>
              <a:t>array</a:t>
            </a:r>
            <a:r>
              <a:rPr lang="de-DE" dirty="0">
                <a:solidFill>
                  <a:srgbClr val="FF0000"/>
                </a:solidFill>
                <a:latin typeface="Arial"/>
                <a:cs typeface="Arial"/>
              </a:rPr>
              <a:t> </a:t>
            </a:r>
            <a:r>
              <a:rPr lang="de-DE" dirty="0" err="1">
                <a:solidFill>
                  <a:srgbClr val="FF0000"/>
                </a:solidFill>
                <a:latin typeface="Arial"/>
                <a:cs typeface="Arial"/>
              </a:rPr>
              <a:t>at</a:t>
            </a:r>
            <a:r>
              <a:rPr lang="de-DE" dirty="0">
                <a:solidFill>
                  <a:srgbClr val="FF0000"/>
                </a:solidFill>
                <a:latin typeface="Arial"/>
                <a:cs typeface="Arial"/>
              </a:rPr>
              <a:t> least </a:t>
            </a:r>
            <a:r>
              <a:rPr lang="de-DE" dirty="0" err="1">
                <a:solidFill>
                  <a:srgbClr val="FF0000"/>
                </a:solidFill>
                <a:latin typeface="Arial"/>
                <a:cs typeface="Arial"/>
              </a:rPr>
              <a:t>until</a:t>
            </a:r>
            <a:r>
              <a:rPr lang="de-DE" dirty="0">
                <a:solidFill>
                  <a:srgbClr val="FF0000"/>
                </a:solidFill>
                <a:latin typeface="Arial"/>
                <a:cs typeface="Arial"/>
              </a:rPr>
              <a:t> 2017</a:t>
            </a:r>
          </a:p>
          <a:p>
            <a:pPr lvl="1"/>
            <a:endParaRPr lang="de-DE" dirty="0" smtClean="0">
              <a:latin typeface="Arial"/>
              <a:cs typeface="Arial"/>
            </a:endParaRPr>
          </a:p>
          <a:p>
            <a:pPr marL="742950" lvl="1" indent="-285750">
              <a:buFont typeface="Arial"/>
              <a:buChar char="•"/>
            </a:pPr>
            <a:r>
              <a:rPr lang="de-DE" dirty="0" err="1" smtClean="0">
                <a:latin typeface="Arial"/>
                <a:cs typeface="Arial"/>
              </a:rPr>
              <a:t>estimate</a:t>
            </a:r>
            <a:r>
              <a:rPr lang="de-DE" dirty="0" smtClean="0">
                <a:latin typeface="Arial"/>
                <a:cs typeface="Arial"/>
              </a:rPr>
              <a:t> </a:t>
            </a:r>
            <a:r>
              <a:rPr lang="de-DE" dirty="0" err="1" smtClean="0">
                <a:latin typeface="Arial"/>
                <a:cs typeface="Arial"/>
              </a:rPr>
              <a:t>the</a:t>
            </a:r>
            <a:r>
              <a:rPr lang="de-DE" dirty="0" smtClean="0">
                <a:latin typeface="Arial"/>
                <a:cs typeface="Arial"/>
              </a:rPr>
              <a:t> </a:t>
            </a:r>
            <a:r>
              <a:rPr lang="de-DE" dirty="0" err="1" smtClean="0">
                <a:latin typeface="Arial"/>
                <a:cs typeface="Arial"/>
              </a:rPr>
              <a:t>northward</a:t>
            </a:r>
            <a:r>
              <a:rPr lang="de-DE" dirty="0" smtClean="0">
                <a:latin typeface="Arial"/>
                <a:cs typeface="Arial"/>
              </a:rPr>
              <a:t> </a:t>
            </a:r>
            <a:r>
              <a:rPr lang="de-DE" dirty="0" err="1" smtClean="0">
                <a:latin typeface="Arial"/>
                <a:cs typeface="Arial"/>
              </a:rPr>
              <a:t>transport</a:t>
            </a:r>
            <a:r>
              <a:rPr lang="de-DE" dirty="0" smtClean="0">
                <a:latin typeface="Arial"/>
                <a:cs typeface="Arial"/>
              </a:rPr>
              <a:t> </a:t>
            </a:r>
            <a:r>
              <a:rPr lang="de-DE" dirty="0" err="1" smtClean="0">
                <a:latin typeface="Arial"/>
                <a:cs typeface="Arial"/>
              </a:rPr>
              <a:t>of</a:t>
            </a:r>
            <a:r>
              <a:rPr lang="de-DE" dirty="0" smtClean="0">
                <a:latin typeface="Arial"/>
                <a:cs typeface="Arial"/>
              </a:rPr>
              <a:t> </a:t>
            </a:r>
            <a:r>
              <a:rPr lang="de-DE" dirty="0" err="1" smtClean="0">
                <a:latin typeface="Arial"/>
                <a:cs typeface="Arial"/>
              </a:rPr>
              <a:t>central</a:t>
            </a:r>
            <a:r>
              <a:rPr lang="de-DE" dirty="0" smtClean="0">
                <a:latin typeface="Arial"/>
                <a:cs typeface="Arial"/>
              </a:rPr>
              <a:t> </a:t>
            </a:r>
            <a:r>
              <a:rPr lang="de-DE" dirty="0" err="1" smtClean="0">
                <a:latin typeface="Arial"/>
                <a:cs typeface="Arial"/>
              </a:rPr>
              <a:t>and</a:t>
            </a:r>
            <a:r>
              <a:rPr lang="de-DE" dirty="0" smtClean="0">
                <a:latin typeface="Arial"/>
                <a:cs typeface="Arial"/>
              </a:rPr>
              <a:t> intermediate </a:t>
            </a:r>
            <a:r>
              <a:rPr lang="de-DE" dirty="0" err="1" smtClean="0">
                <a:latin typeface="Arial"/>
                <a:cs typeface="Arial"/>
              </a:rPr>
              <a:t>water</a:t>
            </a:r>
            <a:r>
              <a:rPr lang="de-DE" dirty="0" smtClean="0">
                <a:latin typeface="Arial"/>
                <a:cs typeface="Arial"/>
              </a:rPr>
              <a:t> </a:t>
            </a:r>
            <a:r>
              <a:rPr lang="de-DE" dirty="0" err="1" smtClean="0">
                <a:latin typeface="Arial"/>
                <a:cs typeface="Arial"/>
              </a:rPr>
              <a:t>within</a:t>
            </a:r>
            <a:r>
              <a:rPr lang="de-DE" dirty="0" smtClean="0">
                <a:latin typeface="Arial"/>
                <a:cs typeface="Arial"/>
              </a:rPr>
              <a:t> </a:t>
            </a:r>
            <a:r>
              <a:rPr lang="de-DE" dirty="0" err="1" smtClean="0">
                <a:latin typeface="Arial"/>
                <a:cs typeface="Arial"/>
              </a:rPr>
              <a:t>the</a:t>
            </a:r>
            <a:r>
              <a:rPr lang="de-DE" dirty="0" smtClean="0">
                <a:latin typeface="Arial"/>
                <a:cs typeface="Arial"/>
              </a:rPr>
              <a:t> NBUC </a:t>
            </a:r>
            <a:r>
              <a:rPr lang="de-DE" dirty="0" err="1" smtClean="0">
                <a:latin typeface="Arial"/>
                <a:cs typeface="Arial"/>
              </a:rPr>
              <a:t>as</a:t>
            </a:r>
            <a:r>
              <a:rPr lang="de-DE" dirty="0" smtClean="0">
                <a:latin typeface="Arial"/>
                <a:cs typeface="Arial"/>
              </a:rPr>
              <a:t> </a:t>
            </a:r>
            <a:r>
              <a:rPr lang="de-DE" dirty="0" err="1" smtClean="0">
                <a:latin typeface="Arial"/>
                <a:cs typeface="Arial"/>
              </a:rPr>
              <a:t>part</a:t>
            </a:r>
            <a:r>
              <a:rPr lang="de-DE" dirty="0" smtClean="0">
                <a:latin typeface="Arial"/>
                <a:cs typeface="Arial"/>
              </a:rPr>
              <a:t> </a:t>
            </a:r>
            <a:r>
              <a:rPr lang="de-DE" dirty="0" err="1" smtClean="0">
                <a:latin typeface="Arial"/>
                <a:cs typeface="Arial"/>
              </a:rPr>
              <a:t>of</a:t>
            </a:r>
            <a:r>
              <a:rPr lang="de-DE" dirty="0" smtClean="0">
                <a:latin typeface="Arial"/>
                <a:cs typeface="Arial"/>
              </a:rPr>
              <a:t> </a:t>
            </a:r>
            <a:r>
              <a:rPr lang="de-DE" dirty="0" err="1" smtClean="0">
                <a:latin typeface="Arial"/>
                <a:cs typeface="Arial"/>
              </a:rPr>
              <a:t>the</a:t>
            </a:r>
            <a:r>
              <a:rPr lang="de-DE" dirty="0" smtClean="0">
                <a:latin typeface="Arial"/>
                <a:cs typeface="Arial"/>
              </a:rPr>
              <a:t> AMOC </a:t>
            </a:r>
            <a:r>
              <a:rPr lang="de-DE" dirty="0" err="1" smtClean="0">
                <a:latin typeface="Arial"/>
                <a:cs typeface="Arial"/>
              </a:rPr>
              <a:t>and</a:t>
            </a:r>
            <a:r>
              <a:rPr lang="de-DE" dirty="0" smtClean="0">
                <a:latin typeface="Arial"/>
                <a:cs typeface="Arial"/>
              </a:rPr>
              <a:t> STC on inter-</a:t>
            </a:r>
            <a:r>
              <a:rPr lang="de-DE" dirty="0" err="1" smtClean="0">
                <a:latin typeface="Arial"/>
                <a:cs typeface="Arial"/>
              </a:rPr>
              <a:t>annual</a:t>
            </a:r>
            <a:r>
              <a:rPr lang="de-DE" dirty="0" smtClean="0">
                <a:latin typeface="Arial"/>
                <a:cs typeface="Arial"/>
              </a:rPr>
              <a:t> </a:t>
            </a:r>
            <a:r>
              <a:rPr lang="de-DE" dirty="0" err="1" smtClean="0">
                <a:latin typeface="Arial"/>
                <a:cs typeface="Arial"/>
              </a:rPr>
              <a:t>to</a:t>
            </a:r>
            <a:r>
              <a:rPr lang="de-DE" dirty="0" smtClean="0">
                <a:latin typeface="Arial"/>
                <a:cs typeface="Arial"/>
              </a:rPr>
              <a:t> </a:t>
            </a:r>
            <a:r>
              <a:rPr lang="de-DE" dirty="0" err="1" smtClean="0">
                <a:latin typeface="Arial"/>
                <a:cs typeface="Arial"/>
              </a:rPr>
              <a:t>decadal</a:t>
            </a:r>
            <a:r>
              <a:rPr lang="de-DE" dirty="0" smtClean="0">
                <a:latin typeface="Arial"/>
                <a:cs typeface="Arial"/>
              </a:rPr>
              <a:t> time </a:t>
            </a:r>
            <a:r>
              <a:rPr lang="de-DE" dirty="0" err="1" smtClean="0">
                <a:latin typeface="Arial"/>
                <a:cs typeface="Arial"/>
              </a:rPr>
              <a:t>scales</a:t>
            </a:r>
            <a:endParaRPr lang="de-DE" dirty="0" smtClean="0">
              <a:latin typeface="Arial"/>
              <a:cs typeface="Arial"/>
            </a:endParaRPr>
          </a:p>
          <a:p>
            <a:pPr marL="742950" lvl="1" indent="-285750">
              <a:buFont typeface="Arial"/>
              <a:buChar char="•"/>
            </a:pPr>
            <a:endParaRPr lang="de-DE" dirty="0">
              <a:latin typeface="Arial"/>
              <a:cs typeface="Arial"/>
            </a:endParaRPr>
          </a:p>
          <a:p>
            <a:pPr marL="742950" lvl="1" indent="-285750">
              <a:buFont typeface="Arial"/>
              <a:buChar char="•"/>
            </a:pPr>
            <a:r>
              <a:rPr lang="de-DE" dirty="0" err="1" smtClean="0">
                <a:latin typeface="Arial"/>
                <a:cs typeface="Arial"/>
              </a:rPr>
              <a:t>analyze</a:t>
            </a:r>
            <a:r>
              <a:rPr lang="de-DE" dirty="0" smtClean="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connection</a:t>
            </a:r>
            <a:r>
              <a:rPr lang="de-DE" dirty="0">
                <a:latin typeface="Arial"/>
                <a:cs typeface="Arial"/>
              </a:rPr>
              <a:t> </a:t>
            </a:r>
            <a:r>
              <a:rPr lang="de-DE" dirty="0" err="1">
                <a:latin typeface="Arial"/>
                <a:cs typeface="Arial"/>
              </a:rPr>
              <a:t>between</a:t>
            </a:r>
            <a:r>
              <a:rPr lang="de-DE" dirty="0">
                <a:latin typeface="Arial"/>
                <a:cs typeface="Arial"/>
              </a:rPr>
              <a:t> </a:t>
            </a:r>
            <a:r>
              <a:rPr lang="de-DE" dirty="0" err="1">
                <a:latin typeface="Arial"/>
                <a:cs typeface="Arial"/>
              </a:rPr>
              <a:t>transport</a:t>
            </a:r>
            <a:r>
              <a:rPr lang="de-DE" dirty="0">
                <a:latin typeface="Arial"/>
                <a:cs typeface="Arial"/>
              </a:rPr>
              <a:t> </a:t>
            </a:r>
            <a:r>
              <a:rPr lang="de-DE" dirty="0" err="1">
                <a:latin typeface="Arial"/>
                <a:cs typeface="Arial"/>
              </a:rPr>
              <a:t>variations</a:t>
            </a:r>
            <a:r>
              <a:rPr lang="de-DE" dirty="0">
                <a:latin typeface="Arial"/>
                <a:cs typeface="Arial"/>
              </a:rPr>
              <a:t> in </a:t>
            </a:r>
            <a:r>
              <a:rPr lang="de-DE" dirty="0" err="1">
                <a:latin typeface="Arial"/>
                <a:cs typeface="Arial"/>
              </a:rPr>
              <a:t>the</a:t>
            </a:r>
            <a:r>
              <a:rPr lang="de-DE" dirty="0">
                <a:latin typeface="Arial"/>
                <a:cs typeface="Arial"/>
              </a:rPr>
              <a:t> western </a:t>
            </a:r>
            <a:r>
              <a:rPr lang="de-DE" dirty="0" err="1" smtClean="0">
                <a:latin typeface="Arial"/>
                <a:cs typeface="Arial"/>
              </a:rPr>
              <a:t>boundary</a:t>
            </a:r>
            <a:r>
              <a:rPr lang="de-DE" dirty="0" smtClean="0">
                <a:latin typeface="Arial"/>
                <a:cs typeface="Arial"/>
              </a:rPr>
              <a:t> </a:t>
            </a:r>
            <a:r>
              <a:rPr lang="de-DE" dirty="0" err="1">
                <a:latin typeface="Arial"/>
                <a:cs typeface="Arial"/>
              </a:rPr>
              <a:t>current</a:t>
            </a:r>
            <a:r>
              <a:rPr lang="de-DE" dirty="0">
                <a:latin typeface="Arial"/>
                <a:cs typeface="Arial"/>
              </a:rPr>
              <a:t> </a:t>
            </a:r>
            <a:r>
              <a:rPr lang="de-DE" dirty="0" err="1">
                <a:latin typeface="Arial"/>
                <a:cs typeface="Arial"/>
              </a:rPr>
              <a:t>system</a:t>
            </a:r>
            <a:r>
              <a:rPr lang="de-DE" dirty="0">
                <a:latin typeface="Arial"/>
                <a:cs typeface="Arial"/>
              </a:rPr>
              <a:t> </a:t>
            </a:r>
            <a:r>
              <a:rPr lang="de-DE" dirty="0" err="1">
                <a:latin typeface="Arial"/>
                <a:cs typeface="Arial"/>
              </a:rPr>
              <a:t>of</a:t>
            </a:r>
            <a:r>
              <a:rPr lang="de-DE" dirty="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tropical</a:t>
            </a:r>
            <a:r>
              <a:rPr lang="de-DE" dirty="0">
                <a:latin typeface="Arial"/>
                <a:cs typeface="Arial"/>
              </a:rPr>
              <a:t> South </a:t>
            </a:r>
            <a:r>
              <a:rPr lang="de-DE" dirty="0" err="1">
                <a:latin typeface="Arial"/>
                <a:cs typeface="Arial"/>
              </a:rPr>
              <a:t>Atlantic</a:t>
            </a:r>
            <a:r>
              <a:rPr lang="de-DE" dirty="0">
                <a:latin typeface="Arial"/>
                <a:cs typeface="Arial"/>
              </a:rPr>
              <a:t> (warm </a:t>
            </a:r>
            <a:r>
              <a:rPr lang="de-DE" dirty="0" err="1">
                <a:latin typeface="Arial"/>
                <a:cs typeface="Arial"/>
              </a:rPr>
              <a:t>and</a:t>
            </a:r>
            <a:r>
              <a:rPr lang="de-DE" dirty="0">
                <a:latin typeface="Arial"/>
                <a:cs typeface="Arial"/>
              </a:rPr>
              <a:t> </a:t>
            </a:r>
            <a:r>
              <a:rPr lang="de-DE" dirty="0" err="1">
                <a:latin typeface="Arial"/>
                <a:cs typeface="Arial"/>
              </a:rPr>
              <a:t>cold</a:t>
            </a:r>
            <a:r>
              <a:rPr lang="de-DE" dirty="0">
                <a:latin typeface="Arial"/>
                <a:cs typeface="Arial"/>
              </a:rPr>
              <a:t> </a:t>
            </a:r>
            <a:r>
              <a:rPr lang="de-DE" dirty="0" err="1">
                <a:latin typeface="Arial"/>
                <a:cs typeface="Arial"/>
              </a:rPr>
              <a:t>water</a:t>
            </a:r>
            <a:r>
              <a:rPr lang="de-DE" dirty="0">
                <a:latin typeface="Arial"/>
                <a:cs typeface="Arial"/>
              </a:rPr>
              <a:t> route) </a:t>
            </a:r>
            <a:r>
              <a:rPr lang="de-DE" dirty="0" err="1">
                <a:latin typeface="Arial"/>
                <a:cs typeface="Arial"/>
              </a:rPr>
              <a:t>and</a:t>
            </a:r>
            <a:r>
              <a:rPr lang="de-DE" dirty="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variability</a:t>
            </a:r>
            <a:r>
              <a:rPr lang="de-DE" dirty="0">
                <a:latin typeface="Arial"/>
                <a:cs typeface="Arial"/>
              </a:rPr>
              <a:t> </a:t>
            </a:r>
            <a:r>
              <a:rPr lang="de-DE" dirty="0" err="1">
                <a:latin typeface="Arial"/>
                <a:cs typeface="Arial"/>
              </a:rPr>
              <a:t>of</a:t>
            </a:r>
            <a:r>
              <a:rPr lang="de-DE" dirty="0">
                <a:latin typeface="Arial"/>
                <a:cs typeface="Arial"/>
              </a:rPr>
              <a:t> </a:t>
            </a:r>
            <a:r>
              <a:rPr lang="de-DE" dirty="0" err="1">
                <a:latin typeface="Arial"/>
                <a:cs typeface="Arial"/>
              </a:rPr>
              <a:t>the</a:t>
            </a:r>
            <a:r>
              <a:rPr lang="de-DE" dirty="0">
                <a:latin typeface="Arial"/>
                <a:cs typeface="Arial"/>
              </a:rPr>
              <a:t> subpolar North </a:t>
            </a:r>
            <a:r>
              <a:rPr lang="de-DE" dirty="0" err="1">
                <a:latin typeface="Arial"/>
                <a:cs typeface="Arial"/>
              </a:rPr>
              <a:t>Atlantic</a:t>
            </a:r>
            <a:r>
              <a:rPr lang="de-DE" dirty="0">
                <a:latin typeface="Arial"/>
                <a:cs typeface="Arial"/>
              </a:rPr>
              <a:t> </a:t>
            </a:r>
            <a:r>
              <a:rPr lang="de-DE" dirty="0" err="1">
                <a:latin typeface="Arial"/>
                <a:cs typeface="Arial"/>
              </a:rPr>
              <a:t>with</a:t>
            </a:r>
            <a:r>
              <a:rPr lang="de-DE" dirty="0">
                <a:latin typeface="Arial"/>
                <a:cs typeface="Arial"/>
              </a:rPr>
              <a:t> </a:t>
            </a:r>
            <a:r>
              <a:rPr lang="de-DE" dirty="0" err="1">
                <a:latin typeface="Arial"/>
                <a:cs typeface="Arial"/>
              </a:rPr>
              <a:t>respect</a:t>
            </a:r>
            <a:r>
              <a:rPr lang="de-DE" dirty="0">
                <a:latin typeface="Arial"/>
                <a:cs typeface="Arial"/>
              </a:rPr>
              <a:t> </a:t>
            </a:r>
            <a:r>
              <a:rPr lang="de-DE" dirty="0" err="1">
                <a:latin typeface="Arial"/>
                <a:cs typeface="Arial"/>
              </a:rPr>
              <a:t>to</a:t>
            </a:r>
            <a:r>
              <a:rPr lang="de-DE" dirty="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signal</a:t>
            </a:r>
            <a:r>
              <a:rPr lang="de-DE" dirty="0">
                <a:latin typeface="Arial"/>
                <a:cs typeface="Arial"/>
              </a:rPr>
              <a:t> </a:t>
            </a:r>
            <a:r>
              <a:rPr lang="de-DE" dirty="0" err="1">
                <a:latin typeface="Arial"/>
                <a:cs typeface="Arial"/>
              </a:rPr>
              <a:t>propagation</a:t>
            </a:r>
            <a:r>
              <a:rPr lang="de-DE" dirty="0">
                <a:latin typeface="Arial"/>
                <a:cs typeface="Arial"/>
              </a:rPr>
              <a:t> </a:t>
            </a:r>
            <a:r>
              <a:rPr lang="de-DE" dirty="0" err="1">
                <a:latin typeface="Arial"/>
                <a:cs typeface="Arial"/>
              </a:rPr>
              <a:t>within</a:t>
            </a:r>
            <a:r>
              <a:rPr lang="de-DE" dirty="0">
                <a:latin typeface="Arial"/>
                <a:cs typeface="Arial"/>
              </a:rPr>
              <a:t> </a:t>
            </a:r>
            <a:r>
              <a:rPr lang="de-DE" dirty="0" err="1">
                <a:latin typeface="Arial"/>
                <a:cs typeface="Arial"/>
              </a:rPr>
              <a:t>the</a:t>
            </a:r>
            <a:r>
              <a:rPr lang="de-DE" dirty="0">
                <a:latin typeface="Arial"/>
                <a:cs typeface="Arial"/>
              </a:rPr>
              <a:t> </a:t>
            </a:r>
            <a:r>
              <a:rPr lang="de-DE" dirty="0" smtClean="0">
                <a:latin typeface="Arial"/>
                <a:cs typeface="Arial"/>
              </a:rPr>
              <a:t>AMOC</a:t>
            </a:r>
          </a:p>
          <a:p>
            <a:pPr lvl="1"/>
            <a:endParaRPr lang="de-DE" dirty="0">
              <a:latin typeface="Arial"/>
              <a:cs typeface="Arial"/>
            </a:endParaRPr>
          </a:p>
          <a:p>
            <a:pPr marL="742950" lvl="1" indent="-285750">
              <a:buFont typeface="Arial"/>
              <a:buChar char="•"/>
            </a:pPr>
            <a:r>
              <a:rPr lang="de-DE" dirty="0" err="1">
                <a:latin typeface="Arial"/>
                <a:cs typeface="Arial"/>
              </a:rPr>
              <a:t>analyze</a:t>
            </a:r>
            <a:r>
              <a:rPr lang="de-DE" dirty="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connection</a:t>
            </a:r>
            <a:r>
              <a:rPr lang="de-DE" dirty="0">
                <a:latin typeface="Arial"/>
                <a:cs typeface="Arial"/>
              </a:rPr>
              <a:t> </a:t>
            </a:r>
            <a:r>
              <a:rPr lang="de-DE" dirty="0" err="1">
                <a:latin typeface="Arial"/>
                <a:cs typeface="Arial"/>
              </a:rPr>
              <a:t>between</a:t>
            </a:r>
            <a:r>
              <a:rPr lang="de-DE" dirty="0">
                <a:latin typeface="Arial"/>
                <a:cs typeface="Arial"/>
              </a:rPr>
              <a:t> </a:t>
            </a:r>
            <a:r>
              <a:rPr lang="de-DE" dirty="0" err="1" smtClean="0">
                <a:latin typeface="Arial"/>
                <a:cs typeface="Arial"/>
              </a:rPr>
              <a:t>assessed</a:t>
            </a:r>
            <a:r>
              <a:rPr lang="de-DE" dirty="0" smtClean="0">
                <a:latin typeface="Arial"/>
                <a:cs typeface="Arial"/>
              </a:rPr>
              <a:t> NBUC </a:t>
            </a:r>
            <a:r>
              <a:rPr lang="de-DE" dirty="0" err="1">
                <a:latin typeface="Arial"/>
                <a:cs typeface="Arial"/>
              </a:rPr>
              <a:t>variability</a:t>
            </a:r>
            <a:r>
              <a:rPr lang="de-DE" dirty="0">
                <a:latin typeface="Arial"/>
                <a:cs typeface="Arial"/>
              </a:rPr>
              <a:t> </a:t>
            </a:r>
            <a:r>
              <a:rPr lang="de-DE" dirty="0" err="1">
                <a:latin typeface="Arial"/>
                <a:cs typeface="Arial"/>
              </a:rPr>
              <a:t>at</a:t>
            </a:r>
            <a:r>
              <a:rPr lang="de-DE" dirty="0">
                <a:latin typeface="Arial"/>
                <a:cs typeface="Arial"/>
              </a:rPr>
              <a:t> 11° S </a:t>
            </a:r>
            <a:r>
              <a:rPr lang="de-DE" dirty="0" err="1">
                <a:latin typeface="Arial"/>
                <a:cs typeface="Arial"/>
              </a:rPr>
              <a:t>and</a:t>
            </a:r>
            <a:r>
              <a:rPr lang="de-DE" dirty="0">
                <a:latin typeface="Arial"/>
                <a:cs typeface="Arial"/>
              </a:rPr>
              <a:t> EUC </a:t>
            </a:r>
            <a:r>
              <a:rPr lang="de-DE" dirty="0" err="1">
                <a:latin typeface="Arial"/>
                <a:cs typeface="Arial"/>
              </a:rPr>
              <a:t>variability</a:t>
            </a:r>
            <a:r>
              <a:rPr lang="de-DE" dirty="0">
                <a:latin typeface="Arial"/>
                <a:cs typeface="Arial"/>
              </a:rPr>
              <a:t> </a:t>
            </a:r>
            <a:r>
              <a:rPr lang="de-DE" dirty="0" err="1">
                <a:latin typeface="Arial"/>
                <a:cs typeface="Arial"/>
              </a:rPr>
              <a:t>at</a:t>
            </a:r>
            <a:r>
              <a:rPr lang="de-DE" dirty="0">
                <a:latin typeface="Arial"/>
                <a:cs typeface="Arial"/>
              </a:rPr>
              <a:t> 23°W on </a:t>
            </a:r>
            <a:r>
              <a:rPr lang="de-DE" dirty="0" err="1">
                <a:latin typeface="Arial"/>
                <a:cs typeface="Arial"/>
              </a:rPr>
              <a:t>the</a:t>
            </a:r>
            <a:r>
              <a:rPr lang="de-DE" dirty="0">
                <a:latin typeface="Arial"/>
                <a:cs typeface="Arial"/>
              </a:rPr>
              <a:t> </a:t>
            </a:r>
            <a:r>
              <a:rPr lang="de-DE" dirty="0" err="1">
                <a:latin typeface="Arial"/>
                <a:cs typeface="Arial"/>
              </a:rPr>
              <a:t>equator</a:t>
            </a:r>
            <a:r>
              <a:rPr lang="de-DE" dirty="0">
                <a:latin typeface="Arial"/>
                <a:cs typeface="Arial"/>
              </a:rPr>
              <a:t> </a:t>
            </a:r>
            <a:r>
              <a:rPr lang="de-DE" dirty="0" err="1">
                <a:latin typeface="Arial"/>
                <a:cs typeface="Arial"/>
              </a:rPr>
              <a:t>and</a:t>
            </a:r>
            <a:r>
              <a:rPr lang="de-DE" dirty="0">
                <a:latin typeface="Arial"/>
                <a:cs typeface="Arial"/>
              </a:rPr>
              <a:t> </a:t>
            </a:r>
            <a:r>
              <a:rPr lang="de-DE" dirty="0" err="1">
                <a:latin typeface="Arial"/>
                <a:cs typeface="Arial"/>
              </a:rPr>
              <a:t>its</a:t>
            </a:r>
            <a:r>
              <a:rPr lang="de-DE" dirty="0">
                <a:latin typeface="Arial"/>
                <a:cs typeface="Arial"/>
              </a:rPr>
              <a:t> </a:t>
            </a:r>
            <a:r>
              <a:rPr lang="de-DE" dirty="0" err="1">
                <a:latin typeface="Arial"/>
                <a:cs typeface="Arial"/>
              </a:rPr>
              <a:t>relevance</a:t>
            </a:r>
            <a:r>
              <a:rPr lang="de-DE" dirty="0">
                <a:latin typeface="Arial"/>
                <a:cs typeface="Arial"/>
              </a:rPr>
              <a:t> </a:t>
            </a:r>
            <a:r>
              <a:rPr lang="de-DE" dirty="0" err="1">
                <a:latin typeface="Arial"/>
                <a:cs typeface="Arial"/>
              </a:rPr>
              <a:t>for</a:t>
            </a:r>
            <a:r>
              <a:rPr lang="de-DE" dirty="0">
                <a:latin typeface="Arial"/>
                <a:cs typeface="Arial"/>
              </a:rPr>
              <a:t> </a:t>
            </a:r>
            <a:r>
              <a:rPr lang="de-DE" dirty="0" err="1">
                <a:latin typeface="Arial"/>
                <a:cs typeface="Arial"/>
              </a:rPr>
              <a:t>climate</a:t>
            </a:r>
            <a:r>
              <a:rPr lang="de-DE" dirty="0">
                <a:latin typeface="Arial"/>
                <a:cs typeface="Arial"/>
              </a:rPr>
              <a:t> </a:t>
            </a:r>
            <a:r>
              <a:rPr lang="de-DE" dirty="0" err="1">
                <a:latin typeface="Arial"/>
                <a:cs typeface="Arial"/>
              </a:rPr>
              <a:t>variability</a:t>
            </a:r>
            <a:r>
              <a:rPr lang="de-DE" dirty="0">
                <a:latin typeface="Arial"/>
                <a:cs typeface="Arial"/>
              </a:rPr>
              <a:t> </a:t>
            </a:r>
          </a:p>
          <a:p>
            <a:pPr lvl="1"/>
            <a:endParaRPr lang="de-DE" dirty="0" smtClean="0">
              <a:latin typeface="Arial"/>
              <a:cs typeface="Arial"/>
            </a:endParaRPr>
          </a:p>
          <a:p>
            <a:pPr marL="742950" lvl="1" indent="-285750">
              <a:buFont typeface="Arial"/>
              <a:buChar char="•"/>
            </a:pPr>
            <a:r>
              <a:rPr lang="de-DE" dirty="0" err="1" smtClean="0">
                <a:latin typeface="Arial"/>
                <a:cs typeface="Arial"/>
              </a:rPr>
              <a:t>analyze</a:t>
            </a:r>
            <a:r>
              <a:rPr lang="de-DE" dirty="0" smtClean="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propagation</a:t>
            </a:r>
            <a:r>
              <a:rPr lang="de-DE" dirty="0">
                <a:latin typeface="Arial"/>
                <a:cs typeface="Arial"/>
              </a:rPr>
              <a:t> </a:t>
            </a:r>
            <a:r>
              <a:rPr lang="de-DE" dirty="0" err="1">
                <a:latin typeface="Arial"/>
                <a:cs typeface="Arial"/>
              </a:rPr>
              <a:t>of</a:t>
            </a:r>
            <a:r>
              <a:rPr lang="de-DE" dirty="0">
                <a:latin typeface="Arial"/>
                <a:cs typeface="Arial"/>
              </a:rPr>
              <a:t> </a:t>
            </a:r>
            <a:r>
              <a:rPr lang="de-DE" dirty="0" err="1">
                <a:latin typeface="Arial"/>
                <a:cs typeface="Arial"/>
              </a:rPr>
              <a:t>water</a:t>
            </a:r>
            <a:r>
              <a:rPr lang="de-DE" dirty="0">
                <a:latin typeface="Arial"/>
                <a:cs typeface="Arial"/>
              </a:rPr>
              <a:t> </a:t>
            </a:r>
            <a:r>
              <a:rPr lang="de-DE" dirty="0" err="1">
                <a:latin typeface="Arial"/>
                <a:cs typeface="Arial"/>
              </a:rPr>
              <a:t>mass</a:t>
            </a:r>
            <a:r>
              <a:rPr lang="de-DE" dirty="0">
                <a:latin typeface="Arial"/>
                <a:cs typeface="Arial"/>
              </a:rPr>
              <a:t> </a:t>
            </a:r>
            <a:r>
              <a:rPr lang="de-DE" dirty="0" err="1">
                <a:latin typeface="Arial"/>
                <a:cs typeface="Arial"/>
              </a:rPr>
              <a:t>anomalies</a:t>
            </a:r>
            <a:r>
              <a:rPr lang="de-DE" dirty="0">
                <a:latin typeface="Arial"/>
                <a:cs typeface="Arial"/>
              </a:rPr>
              <a:t> in </a:t>
            </a:r>
            <a:r>
              <a:rPr lang="de-DE" dirty="0" err="1">
                <a:latin typeface="Arial"/>
                <a:cs typeface="Arial"/>
              </a:rPr>
              <a:t>the</a:t>
            </a:r>
            <a:r>
              <a:rPr lang="de-DE" dirty="0">
                <a:latin typeface="Arial"/>
                <a:cs typeface="Arial"/>
              </a:rPr>
              <a:t> AMOC, </a:t>
            </a:r>
            <a:r>
              <a:rPr lang="de-DE" dirty="0" err="1">
                <a:latin typeface="Arial"/>
                <a:cs typeface="Arial"/>
              </a:rPr>
              <a:t>which</a:t>
            </a:r>
            <a:r>
              <a:rPr lang="de-DE" dirty="0">
                <a:latin typeface="Arial"/>
                <a:cs typeface="Arial"/>
              </a:rPr>
              <a:t> </a:t>
            </a:r>
            <a:r>
              <a:rPr lang="de-DE" dirty="0" err="1">
                <a:latin typeface="Arial"/>
                <a:cs typeface="Arial"/>
              </a:rPr>
              <a:t>can</a:t>
            </a:r>
            <a:r>
              <a:rPr lang="de-DE" dirty="0">
                <a:latin typeface="Arial"/>
                <a:cs typeface="Arial"/>
              </a:rPr>
              <a:t> e.g. </a:t>
            </a:r>
            <a:r>
              <a:rPr lang="de-DE" dirty="0" err="1">
                <a:latin typeface="Arial"/>
                <a:cs typeface="Arial"/>
              </a:rPr>
              <a:t>be</a:t>
            </a:r>
            <a:r>
              <a:rPr lang="de-DE" dirty="0">
                <a:latin typeface="Arial"/>
                <a:cs typeface="Arial"/>
              </a:rPr>
              <a:t> </a:t>
            </a:r>
            <a:r>
              <a:rPr lang="de-DE" dirty="0" err="1">
                <a:latin typeface="Arial"/>
                <a:cs typeface="Arial"/>
              </a:rPr>
              <a:t>caused</a:t>
            </a:r>
            <a:r>
              <a:rPr lang="de-DE" dirty="0">
                <a:latin typeface="Arial"/>
                <a:cs typeface="Arial"/>
              </a:rPr>
              <a:t> </a:t>
            </a:r>
            <a:r>
              <a:rPr lang="de-DE" dirty="0" err="1">
                <a:latin typeface="Arial"/>
                <a:cs typeface="Arial"/>
              </a:rPr>
              <a:t>by</a:t>
            </a:r>
            <a:r>
              <a:rPr lang="de-DE" dirty="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variability</a:t>
            </a:r>
            <a:r>
              <a:rPr lang="de-DE" dirty="0">
                <a:latin typeface="Arial"/>
                <a:cs typeface="Arial"/>
              </a:rPr>
              <a:t> in </a:t>
            </a:r>
            <a:r>
              <a:rPr lang="de-DE" dirty="0" err="1">
                <a:latin typeface="Arial"/>
                <a:cs typeface="Arial"/>
              </a:rPr>
              <a:t>the</a:t>
            </a:r>
            <a:r>
              <a:rPr lang="de-DE" dirty="0">
                <a:latin typeface="Arial"/>
                <a:cs typeface="Arial"/>
              </a:rPr>
              <a:t> </a:t>
            </a:r>
            <a:r>
              <a:rPr lang="de-DE" dirty="0" err="1">
                <a:latin typeface="Arial"/>
                <a:cs typeface="Arial"/>
              </a:rPr>
              <a:t>Agulhas</a:t>
            </a:r>
            <a:r>
              <a:rPr lang="de-DE" dirty="0">
                <a:latin typeface="Arial"/>
                <a:cs typeface="Arial"/>
              </a:rPr>
              <a:t> </a:t>
            </a:r>
            <a:r>
              <a:rPr lang="de-DE" dirty="0" err="1">
                <a:latin typeface="Arial"/>
                <a:cs typeface="Arial"/>
              </a:rPr>
              <a:t>leakage</a:t>
            </a:r>
            <a:endParaRPr lang="de-DE" dirty="0">
              <a:latin typeface="Arial"/>
              <a:cs typeface="Arial"/>
            </a:endParaRPr>
          </a:p>
          <a:p>
            <a:pPr lvl="1"/>
            <a:endParaRPr lang="de-DE" dirty="0" smtClean="0">
              <a:latin typeface="Arial"/>
              <a:cs typeface="Arial"/>
            </a:endParaRPr>
          </a:p>
          <a:p>
            <a:endParaRPr lang="de-DE" dirty="0"/>
          </a:p>
          <a:p>
            <a:pPr marL="285750" indent="-285750">
              <a:buFont typeface="Arial"/>
              <a:buChar char="•"/>
            </a:pPr>
            <a:endParaRPr lang="de-DE" dirty="0" smtClean="0"/>
          </a:p>
        </p:txBody>
      </p:sp>
    </p:spTree>
    <p:extLst>
      <p:ext uri="{BB962C8B-B14F-4D97-AF65-F5344CB8AC3E}">
        <p14:creationId xmlns:p14="http://schemas.microsoft.com/office/powerpoint/2010/main" val="25751167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0" y="406392"/>
            <a:ext cx="9144000" cy="69269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smtClean="0">
                <a:ln>
                  <a:noFill/>
                </a:ln>
                <a:solidFill>
                  <a:schemeClr val="tx1"/>
                </a:solidFill>
                <a:effectLst/>
                <a:uLnTx/>
                <a:uFillTx/>
                <a:latin typeface="Arial"/>
                <a:ea typeface="+mj-ea"/>
                <a:cs typeface="Arial"/>
              </a:rPr>
              <a:t>Further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plans</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and</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aims</a:t>
            </a:r>
            <a:endParaRPr kumimoji="0" lang="de-DE" sz="2400" b="0" i="0" u="none" strike="noStrike" kern="1200" cap="none" spc="0" normalizeH="0" baseline="0" noProof="0" dirty="0">
              <a:ln>
                <a:noFill/>
              </a:ln>
              <a:solidFill>
                <a:schemeClr val="tx1"/>
              </a:solidFill>
              <a:effectLst/>
              <a:uLnTx/>
              <a:uFillTx/>
              <a:latin typeface="Arial"/>
              <a:ea typeface="+mj-ea"/>
              <a:cs typeface="Arial"/>
            </a:endParaRPr>
          </a:p>
        </p:txBody>
      </p:sp>
      <p:sp>
        <p:nvSpPr>
          <p:cNvPr id="22" name="Textfeld 21"/>
          <p:cNvSpPr txBox="1"/>
          <p:nvPr/>
        </p:nvSpPr>
        <p:spPr>
          <a:xfrm>
            <a:off x="400541" y="1200687"/>
            <a:ext cx="8263620" cy="6186310"/>
          </a:xfrm>
          <a:prstGeom prst="rect">
            <a:avLst/>
          </a:prstGeom>
          <a:noFill/>
        </p:spPr>
        <p:txBody>
          <a:bodyPr wrap="square" rtlCol="0">
            <a:spAutoFit/>
          </a:bodyPr>
          <a:lstStyle/>
          <a:p>
            <a:pPr marL="742950" lvl="1" indent="-285750">
              <a:buFont typeface="Arial"/>
              <a:buChar char="•"/>
            </a:pPr>
            <a:r>
              <a:rPr lang="de-DE" dirty="0">
                <a:solidFill>
                  <a:srgbClr val="FF0000"/>
                </a:solidFill>
                <a:latin typeface="Arial"/>
                <a:cs typeface="Arial"/>
              </a:rPr>
              <a:t>2 </a:t>
            </a:r>
            <a:r>
              <a:rPr lang="de-DE" dirty="0" err="1">
                <a:solidFill>
                  <a:srgbClr val="FF0000"/>
                </a:solidFill>
                <a:latin typeface="Arial"/>
                <a:cs typeface="Arial"/>
              </a:rPr>
              <a:t>research</a:t>
            </a:r>
            <a:r>
              <a:rPr lang="de-DE" dirty="0">
                <a:solidFill>
                  <a:srgbClr val="FF0000"/>
                </a:solidFill>
                <a:latin typeface="Arial"/>
                <a:cs typeface="Arial"/>
              </a:rPr>
              <a:t> </a:t>
            </a:r>
            <a:r>
              <a:rPr lang="de-DE" dirty="0" err="1">
                <a:solidFill>
                  <a:srgbClr val="FF0000"/>
                </a:solidFill>
                <a:latin typeface="Arial"/>
                <a:cs typeface="Arial"/>
              </a:rPr>
              <a:t>cruises</a:t>
            </a:r>
            <a:r>
              <a:rPr lang="de-DE" dirty="0">
                <a:solidFill>
                  <a:srgbClr val="FF0000"/>
                </a:solidFill>
                <a:latin typeface="Arial"/>
                <a:cs typeface="Arial"/>
              </a:rPr>
              <a:t>: September 2015, March 2017</a:t>
            </a:r>
          </a:p>
          <a:p>
            <a:pPr marL="742950" lvl="1" indent="-285750">
              <a:buFont typeface="Arial"/>
              <a:buChar char="•"/>
            </a:pPr>
            <a:r>
              <a:rPr lang="de-DE" dirty="0" err="1">
                <a:solidFill>
                  <a:srgbClr val="FF0000"/>
                </a:solidFill>
                <a:latin typeface="Arial"/>
                <a:cs typeface="Arial"/>
              </a:rPr>
              <a:t>mooring</a:t>
            </a:r>
            <a:r>
              <a:rPr lang="de-DE" dirty="0">
                <a:solidFill>
                  <a:srgbClr val="FF0000"/>
                </a:solidFill>
                <a:latin typeface="Arial"/>
                <a:cs typeface="Arial"/>
              </a:rPr>
              <a:t> </a:t>
            </a:r>
            <a:r>
              <a:rPr lang="de-DE" dirty="0" err="1">
                <a:solidFill>
                  <a:srgbClr val="FF0000"/>
                </a:solidFill>
                <a:latin typeface="Arial"/>
                <a:cs typeface="Arial"/>
              </a:rPr>
              <a:t>array</a:t>
            </a:r>
            <a:r>
              <a:rPr lang="de-DE" dirty="0">
                <a:solidFill>
                  <a:srgbClr val="FF0000"/>
                </a:solidFill>
                <a:latin typeface="Arial"/>
                <a:cs typeface="Arial"/>
              </a:rPr>
              <a:t> </a:t>
            </a:r>
            <a:r>
              <a:rPr lang="de-DE" dirty="0" err="1">
                <a:solidFill>
                  <a:srgbClr val="FF0000"/>
                </a:solidFill>
                <a:latin typeface="Arial"/>
                <a:cs typeface="Arial"/>
              </a:rPr>
              <a:t>at</a:t>
            </a:r>
            <a:r>
              <a:rPr lang="de-DE" dirty="0">
                <a:solidFill>
                  <a:srgbClr val="FF0000"/>
                </a:solidFill>
                <a:latin typeface="Arial"/>
                <a:cs typeface="Arial"/>
              </a:rPr>
              <a:t> least </a:t>
            </a:r>
            <a:r>
              <a:rPr lang="de-DE" dirty="0" err="1">
                <a:solidFill>
                  <a:srgbClr val="FF0000"/>
                </a:solidFill>
                <a:latin typeface="Arial"/>
                <a:cs typeface="Arial"/>
              </a:rPr>
              <a:t>until</a:t>
            </a:r>
            <a:r>
              <a:rPr lang="de-DE" dirty="0">
                <a:solidFill>
                  <a:srgbClr val="FF0000"/>
                </a:solidFill>
                <a:latin typeface="Arial"/>
                <a:cs typeface="Arial"/>
              </a:rPr>
              <a:t> 2017</a:t>
            </a:r>
          </a:p>
          <a:p>
            <a:pPr lvl="1"/>
            <a:endParaRPr lang="de-DE" dirty="0" smtClean="0">
              <a:latin typeface="Arial"/>
              <a:cs typeface="Arial"/>
            </a:endParaRPr>
          </a:p>
          <a:p>
            <a:pPr marL="742950" lvl="1" indent="-285750">
              <a:buFont typeface="Arial"/>
              <a:buChar char="•"/>
            </a:pPr>
            <a:r>
              <a:rPr lang="de-DE" dirty="0" err="1" smtClean="0">
                <a:latin typeface="Arial"/>
                <a:cs typeface="Arial"/>
              </a:rPr>
              <a:t>estimate</a:t>
            </a:r>
            <a:r>
              <a:rPr lang="de-DE" dirty="0" smtClean="0">
                <a:latin typeface="Arial"/>
                <a:cs typeface="Arial"/>
              </a:rPr>
              <a:t> </a:t>
            </a:r>
            <a:r>
              <a:rPr lang="de-DE" dirty="0" err="1" smtClean="0">
                <a:latin typeface="Arial"/>
                <a:cs typeface="Arial"/>
              </a:rPr>
              <a:t>the</a:t>
            </a:r>
            <a:r>
              <a:rPr lang="de-DE" dirty="0" smtClean="0">
                <a:latin typeface="Arial"/>
                <a:cs typeface="Arial"/>
              </a:rPr>
              <a:t> </a:t>
            </a:r>
            <a:r>
              <a:rPr lang="de-DE" dirty="0" err="1" smtClean="0">
                <a:latin typeface="Arial"/>
                <a:cs typeface="Arial"/>
              </a:rPr>
              <a:t>northward</a:t>
            </a:r>
            <a:r>
              <a:rPr lang="de-DE" dirty="0" smtClean="0">
                <a:latin typeface="Arial"/>
                <a:cs typeface="Arial"/>
              </a:rPr>
              <a:t> </a:t>
            </a:r>
            <a:r>
              <a:rPr lang="de-DE" dirty="0" err="1" smtClean="0">
                <a:latin typeface="Arial"/>
                <a:cs typeface="Arial"/>
              </a:rPr>
              <a:t>transport</a:t>
            </a:r>
            <a:r>
              <a:rPr lang="de-DE" dirty="0" smtClean="0">
                <a:latin typeface="Arial"/>
                <a:cs typeface="Arial"/>
              </a:rPr>
              <a:t> </a:t>
            </a:r>
            <a:r>
              <a:rPr lang="de-DE" dirty="0" err="1" smtClean="0">
                <a:latin typeface="Arial"/>
                <a:cs typeface="Arial"/>
              </a:rPr>
              <a:t>of</a:t>
            </a:r>
            <a:r>
              <a:rPr lang="de-DE" dirty="0" smtClean="0">
                <a:latin typeface="Arial"/>
                <a:cs typeface="Arial"/>
              </a:rPr>
              <a:t> </a:t>
            </a:r>
            <a:r>
              <a:rPr lang="de-DE" dirty="0" err="1" smtClean="0">
                <a:latin typeface="Arial"/>
                <a:cs typeface="Arial"/>
              </a:rPr>
              <a:t>central</a:t>
            </a:r>
            <a:r>
              <a:rPr lang="de-DE" dirty="0" smtClean="0">
                <a:latin typeface="Arial"/>
                <a:cs typeface="Arial"/>
              </a:rPr>
              <a:t> </a:t>
            </a:r>
            <a:r>
              <a:rPr lang="de-DE" dirty="0" err="1" smtClean="0">
                <a:latin typeface="Arial"/>
                <a:cs typeface="Arial"/>
              </a:rPr>
              <a:t>and</a:t>
            </a:r>
            <a:r>
              <a:rPr lang="de-DE" dirty="0" smtClean="0">
                <a:latin typeface="Arial"/>
                <a:cs typeface="Arial"/>
              </a:rPr>
              <a:t> intermediate </a:t>
            </a:r>
            <a:r>
              <a:rPr lang="de-DE" dirty="0" err="1" smtClean="0">
                <a:latin typeface="Arial"/>
                <a:cs typeface="Arial"/>
              </a:rPr>
              <a:t>water</a:t>
            </a:r>
            <a:r>
              <a:rPr lang="de-DE" dirty="0" smtClean="0">
                <a:latin typeface="Arial"/>
                <a:cs typeface="Arial"/>
              </a:rPr>
              <a:t> </a:t>
            </a:r>
            <a:r>
              <a:rPr lang="de-DE" dirty="0" err="1" smtClean="0">
                <a:latin typeface="Arial"/>
                <a:cs typeface="Arial"/>
              </a:rPr>
              <a:t>within</a:t>
            </a:r>
            <a:r>
              <a:rPr lang="de-DE" dirty="0" smtClean="0">
                <a:latin typeface="Arial"/>
                <a:cs typeface="Arial"/>
              </a:rPr>
              <a:t> </a:t>
            </a:r>
            <a:r>
              <a:rPr lang="de-DE" dirty="0" err="1" smtClean="0">
                <a:latin typeface="Arial"/>
                <a:cs typeface="Arial"/>
              </a:rPr>
              <a:t>the</a:t>
            </a:r>
            <a:r>
              <a:rPr lang="de-DE" dirty="0" smtClean="0">
                <a:latin typeface="Arial"/>
                <a:cs typeface="Arial"/>
              </a:rPr>
              <a:t> NBUC </a:t>
            </a:r>
            <a:r>
              <a:rPr lang="de-DE" dirty="0" err="1" smtClean="0">
                <a:latin typeface="Arial"/>
                <a:cs typeface="Arial"/>
              </a:rPr>
              <a:t>as</a:t>
            </a:r>
            <a:r>
              <a:rPr lang="de-DE" dirty="0" smtClean="0">
                <a:latin typeface="Arial"/>
                <a:cs typeface="Arial"/>
              </a:rPr>
              <a:t> </a:t>
            </a:r>
            <a:r>
              <a:rPr lang="de-DE" dirty="0" err="1" smtClean="0">
                <a:latin typeface="Arial"/>
                <a:cs typeface="Arial"/>
              </a:rPr>
              <a:t>part</a:t>
            </a:r>
            <a:r>
              <a:rPr lang="de-DE" dirty="0" smtClean="0">
                <a:latin typeface="Arial"/>
                <a:cs typeface="Arial"/>
              </a:rPr>
              <a:t> </a:t>
            </a:r>
            <a:r>
              <a:rPr lang="de-DE" dirty="0" err="1" smtClean="0">
                <a:latin typeface="Arial"/>
                <a:cs typeface="Arial"/>
              </a:rPr>
              <a:t>of</a:t>
            </a:r>
            <a:r>
              <a:rPr lang="de-DE" dirty="0" smtClean="0">
                <a:latin typeface="Arial"/>
                <a:cs typeface="Arial"/>
              </a:rPr>
              <a:t> </a:t>
            </a:r>
            <a:r>
              <a:rPr lang="de-DE" dirty="0" err="1" smtClean="0">
                <a:latin typeface="Arial"/>
                <a:cs typeface="Arial"/>
              </a:rPr>
              <a:t>the</a:t>
            </a:r>
            <a:r>
              <a:rPr lang="de-DE" dirty="0" smtClean="0">
                <a:latin typeface="Arial"/>
                <a:cs typeface="Arial"/>
              </a:rPr>
              <a:t> AMOC </a:t>
            </a:r>
            <a:r>
              <a:rPr lang="de-DE" dirty="0" err="1" smtClean="0">
                <a:latin typeface="Arial"/>
                <a:cs typeface="Arial"/>
              </a:rPr>
              <a:t>and</a:t>
            </a:r>
            <a:r>
              <a:rPr lang="de-DE" dirty="0" smtClean="0">
                <a:latin typeface="Arial"/>
                <a:cs typeface="Arial"/>
              </a:rPr>
              <a:t> STC on inter-</a:t>
            </a:r>
            <a:r>
              <a:rPr lang="de-DE" dirty="0" err="1" smtClean="0">
                <a:latin typeface="Arial"/>
                <a:cs typeface="Arial"/>
              </a:rPr>
              <a:t>annual</a:t>
            </a:r>
            <a:r>
              <a:rPr lang="de-DE" dirty="0" smtClean="0">
                <a:latin typeface="Arial"/>
                <a:cs typeface="Arial"/>
              </a:rPr>
              <a:t> </a:t>
            </a:r>
            <a:r>
              <a:rPr lang="de-DE" dirty="0" err="1" smtClean="0">
                <a:latin typeface="Arial"/>
                <a:cs typeface="Arial"/>
              </a:rPr>
              <a:t>to</a:t>
            </a:r>
            <a:r>
              <a:rPr lang="de-DE" dirty="0" smtClean="0">
                <a:latin typeface="Arial"/>
                <a:cs typeface="Arial"/>
              </a:rPr>
              <a:t> </a:t>
            </a:r>
            <a:r>
              <a:rPr lang="de-DE" dirty="0" err="1" smtClean="0">
                <a:latin typeface="Arial"/>
                <a:cs typeface="Arial"/>
              </a:rPr>
              <a:t>decadal</a:t>
            </a:r>
            <a:r>
              <a:rPr lang="de-DE" dirty="0" smtClean="0">
                <a:latin typeface="Arial"/>
                <a:cs typeface="Arial"/>
              </a:rPr>
              <a:t> time </a:t>
            </a:r>
            <a:r>
              <a:rPr lang="de-DE" dirty="0" err="1" smtClean="0">
                <a:latin typeface="Arial"/>
                <a:cs typeface="Arial"/>
              </a:rPr>
              <a:t>scales</a:t>
            </a:r>
            <a:endParaRPr lang="de-DE" dirty="0" smtClean="0">
              <a:latin typeface="Arial"/>
              <a:cs typeface="Arial"/>
            </a:endParaRPr>
          </a:p>
          <a:p>
            <a:pPr marL="742950" lvl="1" indent="-285750">
              <a:buFont typeface="Arial"/>
              <a:buChar char="•"/>
            </a:pPr>
            <a:endParaRPr lang="de-DE" dirty="0">
              <a:latin typeface="Arial"/>
              <a:cs typeface="Arial"/>
            </a:endParaRPr>
          </a:p>
          <a:p>
            <a:pPr marL="742950" lvl="1" indent="-285750">
              <a:buFont typeface="Arial"/>
              <a:buChar char="•"/>
            </a:pPr>
            <a:r>
              <a:rPr lang="de-DE" dirty="0" err="1" smtClean="0">
                <a:latin typeface="Arial"/>
                <a:cs typeface="Arial"/>
              </a:rPr>
              <a:t>analyze</a:t>
            </a:r>
            <a:r>
              <a:rPr lang="de-DE" dirty="0" smtClean="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connection</a:t>
            </a:r>
            <a:r>
              <a:rPr lang="de-DE" dirty="0">
                <a:latin typeface="Arial"/>
                <a:cs typeface="Arial"/>
              </a:rPr>
              <a:t> </a:t>
            </a:r>
            <a:r>
              <a:rPr lang="de-DE" dirty="0" err="1">
                <a:latin typeface="Arial"/>
                <a:cs typeface="Arial"/>
              </a:rPr>
              <a:t>between</a:t>
            </a:r>
            <a:r>
              <a:rPr lang="de-DE" dirty="0">
                <a:latin typeface="Arial"/>
                <a:cs typeface="Arial"/>
              </a:rPr>
              <a:t> </a:t>
            </a:r>
            <a:r>
              <a:rPr lang="de-DE" dirty="0" err="1">
                <a:latin typeface="Arial"/>
                <a:cs typeface="Arial"/>
              </a:rPr>
              <a:t>transport</a:t>
            </a:r>
            <a:r>
              <a:rPr lang="de-DE" dirty="0">
                <a:latin typeface="Arial"/>
                <a:cs typeface="Arial"/>
              </a:rPr>
              <a:t> </a:t>
            </a:r>
            <a:r>
              <a:rPr lang="de-DE" dirty="0" err="1">
                <a:latin typeface="Arial"/>
                <a:cs typeface="Arial"/>
              </a:rPr>
              <a:t>variations</a:t>
            </a:r>
            <a:r>
              <a:rPr lang="de-DE" dirty="0">
                <a:latin typeface="Arial"/>
                <a:cs typeface="Arial"/>
              </a:rPr>
              <a:t> in </a:t>
            </a:r>
            <a:r>
              <a:rPr lang="de-DE" dirty="0" err="1">
                <a:latin typeface="Arial"/>
                <a:cs typeface="Arial"/>
              </a:rPr>
              <a:t>the</a:t>
            </a:r>
            <a:r>
              <a:rPr lang="de-DE" dirty="0">
                <a:latin typeface="Arial"/>
                <a:cs typeface="Arial"/>
              </a:rPr>
              <a:t> western </a:t>
            </a:r>
            <a:r>
              <a:rPr lang="de-DE" dirty="0" err="1" smtClean="0">
                <a:latin typeface="Arial"/>
                <a:cs typeface="Arial"/>
              </a:rPr>
              <a:t>boundary</a:t>
            </a:r>
            <a:r>
              <a:rPr lang="de-DE" dirty="0" smtClean="0">
                <a:latin typeface="Arial"/>
                <a:cs typeface="Arial"/>
              </a:rPr>
              <a:t> </a:t>
            </a:r>
            <a:r>
              <a:rPr lang="de-DE" dirty="0" err="1">
                <a:latin typeface="Arial"/>
                <a:cs typeface="Arial"/>
              </a:rPr>
              <a:t>current</a:t>
            </a:r>
            <a:r>
              <a:rPr lang="de-DE" dirty="0">
                <a:latin typeface="Arial"/>
                <a:cs typeface="Arial"/>
              </a:rPr>
              <a:t> </a:t>
            </a:r>
            <a:r>
              <a:rPr lang="de-DE" dirty="0" err="1">
                <a:latin typeface="Arial"/>
                <a:cs typeface="Arial"/>
              </a:rPr>
              <a:t>system</a:t>
            </a:r>
            <a:r>
              <a:rPr lang="de-DE" dirty="0">
                <a:latin typeface="Arial"/>
                <a:cs typeface="Arial"/>
              </a:rPr>
              <a:t> </a:t>
            </a:r>
            <a:r>
              <a:rPr lang="de-DE" dirty="0" err="1">
                <a:latin typeface="Arial"/>
                <a:cs typeface="Arial"/>
              </a:rPr>
              <a:t>of</a:t>
            </a:r>
            <a:r>
              <a:rPr lang="de-DE" dirty="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tropical</a:t>
            </a:r>
            <a:r>
              <a:rPr lang="de-DE" dirty="0">
                <a:latin typeface="Arial"/>
                <a:cs typeface="Arial"/>
              </a:rPr>
              <a:t> South </a:t>
            </a:r>
            <a:r>
              <a:rPr lang="de-DE" dirty="0" err="1">
                <a:latin typeface="Arial"/>
                <a:cs typeface="Arial"/>
              </a:rPr>
              <a:t>Atlantic</a:t>
            </a:r>
            <a:r>
              <a:rPr lang="de-DE" dirty="0">
                <a:latin typeface="Arial"/>
                <a:cs typeface="Arial"/>
              </a:rPr>
              <a:t> (warm </a:t>
            </a:r>
            <a:r>
              <a:rPr lang="de-DE" dirty="0" err="1">
                <a:latin typeface="Arial"/>
                <a:cs typeface="Arial"/>
              </a:rPr>
              <a:t>and</a:t>
            </a:r>
            <a:r>
              <a:rPr lang="de-DE" dirty="0">
                <a:latin typeface="Arial"/>
                <a:cs typeface="Arial"/>
              </a:rPr>
              <a:t> </a:t>
            </a:r>
            <a:r>
              <a:rPr lang="de-DE" dirty="0" err="1">
                <a:latin typeface="Arial"/>
                <a:cs typeface="Arial"/>
              </a:rPr>
              <a:t>cold</a:t>
            </a:r>
            <a:r>
              <a:rPr lang="de-DE" dirty="0">
                <a:latin typeface="Arial"/>
                <a:cs typeface="Arial"/>
              </a:rPr>
              <a:t> </a:t>
            </a:r>
            <a:r>
              <a:rPr lang="de-DE" dirty="0" err="1">
                <a:latin typeface="Arial"/>
                <a:cs typeface="Arial"/>
              </a:rPr>
              <a:t>water</a:t>
            </a:r>
            <a:r>
              <a:rPr lang="de-DE" dirty="0">
                <a:latin typeface="Arial"/>
                <a:cs typeface="Arial"/>
              </a:rPr>
              <a:t> route) </a:t>
            </a:r>
            <a:r>
              <a:rPr lang="de-DE" dirty="0" err="1">
                <a:latin typeface="Arial"/>
                <a:cs typeface="Arial"/>
              </a:rPr>
              <a:t>and</a:t>
            </a:r>
            <a:r>
              <a:rPr lang="de-DE" dirty="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variability</a:t>
            </a:r>
            <a:r>
              <a:rPr lang="de-DE" dirty="0">
                <a:latin typeface="Arial"/>
                <a:cs typeface="Arial"/>
              </a:rPr>
              <a:t> </a:t>
            </a:r>
            <a:r>
              <a:rPr lang="de-DE" dirty="0" err="1">
                <a:latin typeface="Arial"/>
                <a:cs typeface="Arial"/>
              </a:rPr>
              <a:t>of</a:t>
            </a:r>
            <a:r>
              <a:rPr lang="de-DE" dirty="0">
                <a:latin typeface="Arial"/>
                <a:cs typeface="Arial"/>
              </a:rPr>
              <a:t> </a:t>
            </a:r>
            <a:r>
              <a:rPr lang="de-DE" dirty="0" err="1">
                <a:latin typeface="Arial"/>
                <a:cs typeface="Arial"/>
              </a:rPr>
              <a:t>the</a:t>
            </a:r>
            <a:r>
              <a:rPr lang="de-DE" dirty="0">
                <a:latin typeface="Arial"/>
                <a:cs typeface="Arial"/>
              </a:rPr>
              <a:t> subpolar North </a:t>
            </a:r>
            <a:r>
              <a:rPr lang="de-DE" dirty="0" err="1">
                <a:latin typeface="Arial"/>
                <a:cs typeface="Arial"/>
              </a:rPr>
              <a:t>Atlantic</a:t>
            </a:r>
            <a:r>
              <a:rPr lang="de-DE" dirty="0">
                <a:latin typeface="Arial"/>
                <a:cs typeface="Arial"/>
              </a:rPr>
              <a:t> </a:t>
            </a:r>
            <a:r>
              <a:rPr lang="de-DE" dirty="0" err="1">
                <a:latin typeface="Arial"/>
                <a:cs typeface="Arial"/>
              </a:rPr>
              <a:t>with</a:t>
            </a:r>
            <a:r>
              <a:rPr lang="de-DE" dirty="0">
                <a:latin typeface="Arial"/>
                <a:cs typeface="Arial"/>
              </a:rPr>
              <a:t> </a:t>
            </a:r>
            <a:r>
              <a:rPr lang="de-DE" dirty="0" err="1">
                <a:latin typeface="Arial"/>
                <a:cs typeface="Arial"/>
              </a:rPr>
              <a:t>respect</a:t>
            </a:r>
            <a:r>
              <a:rPr lang="de-DE" dirty="0">
                <a:latin typeface="Arial"/>
                <a:cs typeface="Arial"/>
              </a:rPr>
              <a:t> </a:t>
            </a:r>
            <a:r>
              <a:rPr lang="de-DE" dirty="0" err="1">
                <a:latin typeface="Arial"/>
                <a:cs typeface="Arial"/>
              </a:rPr>
              <a:t>to</a:t>
            </a:r>
            <a:r>
              <a:rPr lang="de-DE" dirty="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signal</a:t>
            </a:r>
            <a:r>
              <a:rPr lang="de-DE" dirty="0">
                <a:latin typeface="Arial"/>
                <a:cs typeface="Arial"/>
              </a:rPr>
              <a:t> </a:t>
            </a:r>
            <a:r>
              <a:rPr lang="de-DE" dirty="0" err="1">
                <a:latin typeface="Arial"/>
                <a:cs typeface="Arial"/>
              </a:rPr>
              <a:t>propagation</a:t>
            </a:r>
            <a:r>
              <a:rPr lang="de-DE" dirty="0">
                <a:latin typeface="Arial"/>
                <a:cs typeface="Arial"/>
              </a:rPr>
              <a:t> </a:t>
            </a:r>
            <a:r>
              <a:rPr lang="de-DE" dirty="0" err="1">
                <a:latin typeface="Arial"/>
                <a:cs typeface="Arial"/>
              </a:rPr>
              <a:t>within</a:t>
            </a:r>
            <a:r>
              <a:rPr lang="de-DE" dirty="0">
                <a:latin typeface="Arial"/>
                <a:cs typeface="Arial"/>
              </a:rPr>
              <a:t> </a:t>
            </a:r>
            <a:r>
              <a:rPr lang="de-DE" dirty="0" err="1">
                <a:latin typeface="Arial"/>
                <a:cs typeface="Arial"/>
              </a:rPr>
              <a:t>the</a:t>
            </a:r>
            <a:r>
              <a:rPr lang="de-DE" dirty="0">
                <a:latin typeface="Arial"/>
                <a:cs typeface="Arial"/>
              </a:rPr>
              <a:t> </a:t>
            </a:r>
            <a:r>
              <a:rPr lang="de-DE" dirty="0" smtClean="0">
                <a:latin typeface="Arial"/>
                <a:cs typeface="Arial"/>
              </a:rPr>
              <a:t>AMOC</a:t>
            </a:r>
          </a:p>
          <a:p>
            <a:pPr lvl="1"/>
            <a:endParaRPr lang="de-DE" dirty="0">
              <a:latin typeface="Arial"/>
              <a:cs typeface="Arial"/>
            </a:endParaRPr>
          </a:p>
          <a:p>
            <a:pPr marL="742950" lvl="1" indent="-285750">
              <a:buFont typeface="Arial"/>
              <a:buChar char="•"/>
            </a:pPr>
            <a:r>
              <a:rPr lang="de-DE" dirty="0" err="1">
                <a:latin typeface="Arial"/>
                <a:cs typeface="Arial"/>
              </a:rPr>
              <a:t>analyze</a:t>
            </a:r>
            <a:r>
              <a:rPr lang="de-DE" dirty="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connection</a:t>
            </a:r>
            <a:r>
              <a:rPr lang="de-DE" dirty="0">
                <a:latin typeface="Arial"/>
                <a:cs typeface="Arial"/>
              </a:rPr>
              <a:t> </a:t>
            </a:r>
            <a:r>
              <a:rPr lang="de-DE" dirty="0" err="1">
                <a:latin typeface="Arial"/>
                <a:cs typeface="Arial"/>
              </a:rPr>
              <a:t>between</a:t>
            </a:r>
            <a:r>
              <a:rPr lang="de-DE" dirty="0">
                <a:latin typeface="Arial"/>
                <a:cs typeface="Arial"/>
              </a:rPr>
              <a:t> </a:t>
            </a:r>
            <a:r>
              <a:rPr lang="de-DE" dirty="0" err="1" smtClean="0">
                <a:latin typeface="Arial"/>
                <a:cs typeface="Arial"/>
              </a:rPr>
              <a:t>assessed</a:t>
            </a:r>
            <a:r>
              <a:rPr lang="de-DE" dirty="0" smtClean="0">
                <a:latin typeface="Arial"/>
                <a:cs typeface="Arial"/>
              </a:rPr>
              <a:t> NBUC </a:t>
            </a:r>
            <a:r>
              <a:rPr lang="de-DE" dirty="0" err="1">
                <a:latin typeface="Arial"/>
                <a:cs typeface="Arial"/>
              </a:rPr>
              <a:t>variability</a:t>
            </a:r>
            <a:r>
              <a:rPr lang="de-DE" dirty="0">
                <a:latin typeface="Arial"/>
                <a:cs typeface="Arial"/>
              </a:rPr>
              <a:t> </a:t>
            </a:r>
            <a:r>
              <a:rPr lang="de-DE" dirty="0" err="1">
                <a:latin typeface="Arial"/>
                <a:cs typeface="Arial"/>
              </a:rPr>
              <a:t>at</a:t>
            </a:r>
            <a:r>
              <a:rPr lang="de-DE" dirty="0">
                <a:latin typeface="Arial"/>
                <a:cs typeface="Arial"/>
              </a:rPr>
              <a:t> 11° S </a:t>
            </a:r>
            <a:r>
              <a:rPr lang="de-DE" dirty="0" err="1">
                <a:latin typeface="Arial"/>
                <a:cs typeface="Arial"/>
              </a:rPr>
              <a:t>and</a:t>
            </a:r>
            <a:r>
              <a:rPr lang="de-DE" dirty="0">
                <a:latin typeface="Arial"/>
                <a:cs typeface="Arial"/>
              </a:rPr>
              <a:t> EUC </a:t>
            </a:r>
            <a:r>
              <a:rPr lang="de-DE" dirty="0" err="1">
                <a:latin typeface="Arial"/>
                <a:cs typeface="Arial"/>
              </a:rPr>
              <a:t>variability</a:t>
            </a:r>
            <a:r>
              <a:rPr lang="de-DE" dirty="0">
                <a:latin typeface="Arial"/>
                <a:cs typeface="Arial"/>
              </a:rPr>
              <a:t> </a:t>
            </a:r>
            <a:r>
              <a:rPr lang="de-DE" dirty="0" err="1">
                <a:latin typeface="Arial"/>
                <a:cs typeface="Arial"/>
              </a:rPr>
              <a:t>at</a:t>
            </a:r>
            <a:r>
              <a:rPr lang="de-DE" dirty="0">
                <a:latin typeface="Arial"/>
                <a:cs typeface="Arial"/>
              </a:rPr>
              <a:t> 23°W on </a:t>
            </a:r>
            <a:r>
              <a:rPr lang="de-DE" dirty="0" err="1">
                <a:latin typeface="Arial"/>
                <a:cs typeface="Arial"/>
              </a:rPr>
              <a:t>the</a:t>
            </a:r>
            <a:r>
              <a:rPr lang="de-DE" dirty="0">
                <a:latin typeface="Arial"/>
                <a:cs typeface="Arial"/>
              </a:rPr>
              <a:t> </a:t>
            </a:r>
            <a:r>
              <a:rPr lang="de-DE" dirty="0" err="1">
                <a:latin typeface="Arial"/>
                <a:cs typeface="Arial"/>
              </a:rPr>
              <a:t>equator</a:t>
            </a:r>
            <a:r>
              <a:rPr lang="de-DE" dirty="0">
                <a:latin typeface="Arial"/>
                <a:cs typeface="Arial"/>
              </a:rPr>
              <a:t> </a:t>
            </a:r>
            <a:r>
              <a:rPr lang="de-DE" dirty="0" err="1">
                <a:latin typeface="Arial"/>
                <a:cs typeface="Arial"/>
              </a:rPr>
              <a:t>and</a:t>
            </a:r>
            <a:r>
              <a:rPr lang="de-DE" dirty="0">
                <a:latin typeface="Arial"/>
                <a:cs typeface="Arial"/>
              </a:rPr>
              <a:t> </a:t>
            </a:r>
            <a:r>
              <a:rPr lang="de-DE" dirty="0" err="1">
                <a:latin typeface="Arial"/>
                <a:cs typeface="Arial"/>
              </a:rPr>
              <a:t>its</a:t>
            </a:r>
            <a:r>
              <a:rPr lang="de-DE" dirty="0">
                <a:latin typeface="Arial"/>
                <a:cs typeface="Arial"/>
              </a:rPr>
              <a:t> </a:t>
            </a:r>
            <a:r>
              <a:rPr lang="de-DE" dirty="0" err="1">
                <a:latin typeface="Arial"/>
                <a:cs typeface="Arial"/>
              </a:rPr>
              <a:t>relevance</a:t>
            </a:r>
            <a:r>
              <a:rPr lang="de-DE" dirty="0">
                <a:latin typeface="Arial"/>
                <a:cs typeface="Arial"/>
              </a:rPr>
              <a:t> </a:t>
            </a:r>
            <a:r>
              <a:rPr lang="de-DE" dirty="0" err="1">
                <a:latin typeface="Arial"/>
                <a:cs typeface="Arial"/>
              </a:rPr>
              <a:t>for</a:t>
            </a:r>
            <a:r>
              <a:rPr lang="de-DE" dirty="0">
                <a:latin typeface="Arial"/>
                <a:cs typeface="Arial"/>
              </a:rPr>
              <a:t> </a:t>
            </a:r>
            <a:r>
              <a:rPr lang="de-DE" dirty="0" err="1">
                <a:latin typeface="Arial"/>
                <a:cs typeface="Arial"/>
              </a:rPr>
              <a:t>climate</a:t>
            </a:r>
            <a:r>
              <a:rPr lang="de-DE" dirty="0">
                <a:latin typeface="Arial"/>
                <a:cs typeface="Arial"/>
              </a:rPr>
              <a:t> </a:t>
            </a:r>
            <a:r>
              <a:rPr lang="de-DE" dirty="0" err="1">
                <a:latin typeface="Arial"/>
                <a:cs typeface="Arial"/>
              </a:rPr>
              <a:t>variability</a:t>
            </a:r>
            <a:r>
              <a:rPr lang="de-DE" dirty="0">
                <a:latin typeface="Arial"/>
                <a:cs typeface="Arial"/>
              </a:rPr>
              <a:t> </a:t>
            </a:r>
          </a:p>
          <a:p>
            <a:pPr lvl="1"/>
            <a:endParaRPr lang="de-DE" dirty="0" smtClean="0">
              <a:latin typeface="Arial"/>
              <a:cs typeface="Arial"/>
            </a:endParaRPr>
          </a:p>
          <a:p>
            <a:pPr marL="742950" lvl="1" indent="-285750">
              <a:buFont typeface="Arial"/>
              <a:buChar char="•"/>
            </a:pPr>
            <a:r>
              <a:rPr lang="de-DE" dirty="0" err="1" smtClean="0">
                <a:latin typeface="Arial"/>
                <a:cs typeface="Arial"/>
              </a:rPr>
              <a:t>analyze</a:t>
            </a:r>
            <a:r>
              <a:rPr lang="de-DE" dirty="0" smtClean="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propagation</a:t>
            </a:r>
            <a:r>
              <a:rPr lang="de-DE" dirty="0">
                <a:latin typeface="Arial"/>
                <a:cs typeface="Arial"/>
              </a:rPr>
              <a:t> </a:t>
            </a:r>
            <a:r>
              <a:rPr lang="de-DE" dirty="0" err="1">
                <a:latin typeface="Arial"/>
                <a:cs typeface="Arial"/>
              </a:rPr>
              <a:t>of</a:t>
            </a:r>
            <a:r>
              <a:rPr lang="de-DE" dirty="0">
                <a:latin typeface="Arial"/>
                <a:cs typeface="Arial"/>
              </a:rPr>
              <a:t> </a:t>
            </a:r>
            <a:r>
              <a:rPr lang="de-DE" dirty="0" err="1">
                <a:latin typeface="Arial"/>
                <a:cs typeface="Arial"/>
              </a:rPr>
              <a:t>water</a:t>
            </a:r>
            <a:r>
              <a:rPr lang="de-DE" dirty="0">
                <a:latin typeface="Arial"/>
                <a:cs typeface="Arial"/>
              </a:rPr>
              <a:t> </a:t>
            </a:r>
            <a:r>
              <a:rPr lang="de-DE" dirty="0" err="1">
                <a:latin typeface="Arial"/>
                <a:cs typeface="Arial"/>
              </a:rPr>
              <a:t>mass</a:t>
            </a:r>
            <a:r>
              <a:rPr lang="de-DE" dirty="0">
                <a:latin typeface="Arial"/>
                <a:cs typeface="Arial"/>
              </a:rPr>
              <a:t> </a:t>
            </a:r>
            <a:r>
              <a:rPr lang="de-DE" dirty="0" err="1">
                <a:latin typeface="Arial"/>
                <a:cs typeface="Arial"/>
              </a:rPr>
              <a:t>anomalies</a:t>
            </a:r>
            <a:r>
              <a:rPr lang="de-DE" dirty="0">
                <a:latin typeface="Arial"/>
                <a:cs typeface="Arial"/>
              </a:rPr>
              <a:t> in </a:t>
            </a:r>
            <a:r>
              <a:rPr lang="de-DE" dirty="0" err="1">
                <a:latin typeface="Arial"/>
                <a:cs typeface="Arial"/>
              </a:rPr>
              <a:t>the</a:t>
            </a:r>
            <a:r>
              <a:rPr lang="de-DE" dirty="0">
                <a:latin typeface="Arial"/>
                <a:cs typeface="Arial"/>
              </a:rPr>
              <a:t> AMOC, </a:t>
            </a:r>
            <a:r>
              <a:rPr lang="de-DE" dirty="0" err="1">
                <a:latin typeface="Arial"/>
                <a:cs typeface="Arial"/>
              </a:rPr>
              <a:t>which</a:t>
            </a:r>
            <a:r>
              <a:rPr lang="de-DE" dirty="0">
                <a:latin typeface="Arial"/>
                <a:cs typeface="Arial"/>
              </a:rPr>
              <a:t> </a:t>
            </a:r>
            <a:r>
              <a:rPr lang="de-DE" dirty="0" err="1">
                <a:latin typeface="Arial"/>
                <a:cs typeface="Arial"/>
              </a:rPr>
              <a:t>can</a:t>
            </a:r>
            <a:r>
              <a:rPr lang="de-DE" dirty="0">
                <a:latin typeface="Arial"/>
                <a:cs typeface="Arial"/>
              </a:rPr>
              <a:t> e.g. </a:t>
            </a:r>
            <a:r>
              <a:rPr lang="de-DE" dirty="0" err="1">
                <a:latin typeface="Arial"/>
                <a:cs typeface="Arial"/>
              </a:rPr>
              <a:t>be</a:t>
            </a:r>
            <a:r>
              <a:rPr lang="de-DE" dirty="0">
                <a:latin typeface="Arial"/>
                <a:cs typeface="Arial"/>
              </a:rPr>
              <a:t> </a:t>
            </a:r>
            <a:r>
              <a:rPr lang="de-DE" dirty="0" err="1">
                <a:latin typeface="Arial"/>
                <a:cs typeface="Arial"/>
              </a:rPr>
              <a:t>caused</a:t>
            </a:r>
            <a:r>
              <a:rPr lang="de-DE" dirty="0">
                <a:latin typeface="Arial"/>
                <a:cs typeface="Arial"/>
              </a:rPr>
              <a:t> </a:t>
            </a:r>
            <a:r>
              <a:rPr lang="de-DE" dirty="0" err="1">
                <a:latin typeface="Arial"/>
                <a:cs typeface="Arial"/>
              </a:rPr>
              <a:t>by</a:t>
            </a:r>
            <a:r>
              <a:rPr lang="de-DE" dirty="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variability</a:t>
            </a:r>
            <a:r>
              <a:rPr lang="de-DE" dirty="0">
                <a:latin typeface="Arial"/>
                <a:cs typeface="Arial"/>
              </a:rPr>
              <a:t> in </a:t>
            </a:r>
            <a:r>
              <a:rPr lang="de-DE" dirty="0" err="1">
                <a:latin typeface="Arial"/>
                <a:cs typeface="Arial"/>
              </a:rPr>
              <a:t>the</a:t>
            </a:r>
            <a:r>
              <a:rPr lang="de-DE" dirty="0">
                <a:latin typeface="Arial"/>
                <a:cs typeface="Arial"/>
              </a:rPr>
              <a:t> </a:t>
            </a:r>
            <a:r>
              <a:rPr lang="de-DE" dirty="0" err="1">
                <a:latin typeface="Arial"/>
                <a:cs typeface="Arial"/>
              </a:rPr>
              <a:t>Agulhas</a:t>
            </a:r>
            <a:r>
              <a:rPr lang="de-DE" dirty="0">
                <a:latin typeface="Arial"/>
                <a:cs typeface="Arial"/>
              </a:rPr>
              <a:t> </a:t>
            </a:r>
            <a:r>
              <a:rPr lang="de-DE" dirty="0" err="1">
                <a:latin typeface="Arial"/>
                <a:cs typeface="Arial"/>
              </a:rPr>
              <a:t>leakage</a:t>
            </a:r>
            <a:endParaRPr lang="de-DE" dirty="0">
              <a:latin typeface="Arial"/>
              <a:cs typeface="Arial"/>
            </a:endParaRPr>
          </a:p>
          <a:p>
            <a:pPr lvl="1"/>
            <a:endParaRPr lang="de-DE" dirty="0" smtClean="0">
              <a:latin typeface="Arial"/>
              <a:cs typeface="Arial"/>
            </a:endParaRPr>
          </a:p>
          <a:p>
            <a:pPr marL="742950" lvl="1" indent="-285750">
              <a:buFont typeface="Arial"/>
              <a:buChar char="•"/>
            </a:pPr>
            <a:r>
              <a:rPr lang="de-DE" dirty="0" err="1">
                <a:latin typeface="Arial"/>
                <a:cs typeface="Arial"/>
              </a:rPr>
              <a:t>i</a:t>
            </a:r>
            <a:r>
              <a:rPr lang="de-DE" dirty="0" err="1" smtClean="0">
                <a:latin typeface="Arial"/>
                <a:cs typeface="Arial"/>
              </a:rPr>
              <a:t>nvestigate</a:t>
            </a:r>
            <a:r>
              <a:rPr lang="de-DE" dirty="0" smtClean="0">
                <a:latin typeface="Arial"/>
                <a:cs typeface="Arial"/>
              </a:rPr>
              <a:t> </a:t>
            </a:r>
            <a:r>
              <a:rPr lang="de-DE" dirty="0" err="1" smtClean="0">
                <a:latin typeface="Arial"/>
                <a:cs typeface="Arial"/>
              </a:rPr>
              <a:t>the</a:t>
            </a:r>
            <a:r>
              <a:rPr lang="de-DE" dirty="0" smtClean="0">
                <a:latin typeface="Arial"/>
                <a:cs typeface="Arial"/>
              </a:rPr>
              <a:t> </a:t>
            </a:r>
            <a:r>
              <a:rPr lang="de-DE" dirty="0" err="1" smtClean="0">
                <a:latin typeface="Arial"/>
                <a:cs typeface="Arial"/>
              </a:rPr>
              <a:t>variability</a:t>
            </a:r>
            <a:r>
              <a:rPr lang="de-DE" dirty="0" smtClean="0">
                <a:latin typeface="Arial"/>
                <a:cs typeface="Arial"/>
              </a:rPr>
              <a:t> </a:t>
            </a:r>
            <a:r>
              <a:rPr lang="de-DE" dirty="0" err="1" smtClean="0">
                <a:latin typeface="Arial"/>
                <a:cs typeface="Arial"/>
              </a:rPr>
              <a:t>of</a:t>
            </a:r>
            <a:r>
              <a:rPr lang="de-DE" dirty="0" smtClean="0">
                <a:latin typeface="Arial"/>
                <a:cs typeface="Arial"/>
              </a:rPr>
              <a:t> </a:t>
            </a:r>
            <a:r>
              <a:rPr lang="de-DE" dirty="0" err="1" smtClean="0">
                <a:latin typeface="Arial"/>
                <a:cs typeface="Arial"/>
              </a:rPr>
              <a:t>the</a:t>
            </a:r>
            <a:r>
              <a:rPr lang="de-DE" dirty="0" smtClean="0">
                <a:latin typeface="Arial"/>
                <a:cs typeface="Arial"/>
              </a:rPr>
              <a:t> </a:t>
            </a:r>
            <a:r>
              <a:rPr lang="de-DE" dirty="0" err="1" smtClean="0">
                <a:latin typeface="Arial"/>
                <a:cs typeface="Arial"/>
              </a:rPr>
              <a:t>basin-wide</a:t>
            </a:r>
            <a:r>
              <a:rPr lang="de-DE" dirty="0" smtClean="0">
                <a:latin typeface="Arial"/>
                <a:cs typeface="Arial"/>
              </a:rPr>
              <a:t> AMOC </a:t>
            </a:r>
            <a:r>
              <a:rPr lang="de-DE" dirty="0" err="1" smtClean="0">
                <a:latin typeface="Arial"/>
                <a:cs typeface="Arial"/>
              </a:rPr>
              <a:t>at</a:t>
            </a:r>
            <a:r>
              <a:rPr lang="de-DE" dirty="0" smtClean="0">
                <a:latin typeface="Arial"/>
                <a:cs typeface="Arial"/>
              </a:rPr>
              <a:t> 11°S </a:t>
            </a:r>
          </a:p>
          <a:p>
            <a:endParaRPr lang="de-DE" dirty="0"/>
          </a:p>
          <a:p>
            <a:pPr marL="285750" indent="-285750">
              <a:buFont typeface="Arial"/>
              <a:buChar char="•"/>
            </a:pPr>
            <a:endParaRPr lang="de-DE" dirty="0" smtClean="0"/>
          </a:p>
        </p:txBody>
      </p:sp>
    </p:spTree>
    <p:extLst>
      <p:ext uri="{BB962C8B-B14F-4D97-AF65-F5344CB8AC3E}">
        <p14:creationId xmlns:p14="http://schemas.microsoft.com/office/powerpoint/2010/main" val="25751167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7" descr="sst_chan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875" y="792956"/>
            <a:ext cx="3175986" cy="3615430"/>
          </a:xfrm>
          <a:prstGeom prst="rect">
            <a:avLst/>
          </a:prstGeom>
        </p:spPr>
      </p:pic>
      <p:sp>
        <p:nvSpPr>
          <p:cNvPr id="3" name="Titel 1"/>
          <p:cNvSpPr txBox="1">
            <a:spLocks/>
          </p:cNvSpPr>
          <p:nvPr/>
        </p:nvSpPr>
        <p:spPr>
          <a:xfrm>
            <a:off x="0" y="278500"/>
            <a:ext cx="9144000" cy="69269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de-DE" sz="2400" dirty="0" smtClean="0">
                <a:latin typeface="Arial"/>
                <a:ea typeface="+mj-ea"/>
                <a:cs typeface="Arial"/>
              </a:rPr>
              <a:t>AMOC </a:t>
            </a:r>
            <a:r>
              <a:rPr lang="de-DE" sz="2400" dirty="0" err="1" smtClean="0">
                <a:latin typeface="Arial"/>
                <a:ea typeface="+mj-ea"/>
                <a:cs typeface="Arial"/>
              </a:rPr>
              <a:t>and</a:t>
            </a:r>
            <a:r>
              <a:rPr lang="de-DE" sz="2400" dirty="0" smtClean="0">
                <a:latin typeface="Arial"/>
                <a:ea typeface="+mj-ea"/>
                <a:cs typeface="Arial"/>
              </a:rPr>
              <a:t> TAV</a:t>
            </a:r>
            <a:endParaRPr kumimoji="0" lang="de-DE" sz="2400" b="0" i="0" u="none" strike="noStrike" kern="1200" cap="none" spc="0" normalizeH="0" baseline="0" noProof="0" dirty="0">
              <a:ln>
                <a:noFill/>
              </a:ln>
              <a:solidFill>
                <a:schemeClr val="tx1"/>
              </a:solidFill>
              <a:effectLst/>
              <a:uLnTx/>
              <a:uFillTx/>
              <a:latin typeface="Arial"/>
              <a:ea typeface="+mj-ea"/>
              <a:cs typeface="Arial"/>
            </a:endParaRPr>
          </a:p>
        </p:txBody>
      </p:sp>
      <p:sp>
        <p:nvSpPr>
          <p:cNvPr id="5" name="Textfeld 4"/>
          <p:cNvSpPr txBox="1"/>
          <p:nvPr/>
        </p:nvSpPr>
        <p:spPr>
          <a:xfrm>
            <a:off x="526026" y="4168020"/>
            <a:ext cx="4008103" cy="369332"/>
          </a:xfrm>
          <a:prstGeom prst="rect">
            <a:avLst/>
          </a:prstGeom>
          <a:noFill/>
        </p:spPr>
        <p:txBody>
          <a:bodyPr wrap="square" rtlCol="0">
            <a:spAutoFit/>
          </a:bodyPr>
          <a:lstStyle/>
          <a:p>
            <a:r>
              <a:rPr lang="de-DE" dirty="0" smtClean="0">
                <a:latin typeface="Arial"/>
                <a:cs typeface="Arial"/>
              </a:rPr>
              <a:t>Chang et al.</a:t>
            </a:r>
            <a:r>
              <a:rPr lang="de-DE" dirty="0">
                <a:latin typeface="Arial"/>
                <a:cs typeface="Arial"/>
              </a:rPr>
              <a:t> </a:t>
            </a:r>
            <a:r>
              <a:rPr lang="de-DE" dirty="0" smtClean="0">
                <a:latin typeface="Arial"/>
                <a:cs typeface="Arial"/>
              </a:rPr>
              <a:t>2008</a:t>
            </a:r>
            <a:endParaRPr lang="de-DE" dirty="0">
              <a:latin typeface="Arial"/>
              <a:cs typeface="Arial"/>
            </a:endParaRPr>
          </a:p>
        </p:txBody>
      </p:sp>
      <p:sp>
        <p:nvSpPr>
          <p:cNvPr id="6" name="Textfeld 5"/>
          <p:cNvSpPr txBox="1"/>
          <p:nvPr/>
        </p:nvSpPr>
        <p:spPr>
          <a:xfrm>
            <a:off x="500554" y="4440648"/>
            <a:ext cx="7575901" cy="2492990"/>
          </a:xfrm>
          <a:prstGeom prst="rect">
            <a:avLst/>
          </a:prstGeom>
          <a:noFill/>
        </p:spPr>
        <p:txBody>
          <a:bodyPr wrap="square" rtlCol="0">
            <a:spAutoFit/>
          </a:bodyPr>
          <a:lstStyle/>
          <a:p>
            <a:r>
              <a:rPr lang="de-DE" sz="2000" dirty="0" smtClean="0">
                <a:latin typeface="Arial"/>
                <a:cs typeface="Arial"/>
              </a:rPr>
              <a:t>On </a:t>
            </a:r>
            <a:r>
              <a:rPr lang="de-DE" sz="2000" dirty="0" err="1" smtClean="0">
                <a:latin typeface="Arial"/>
                <a:cs typeface="Arial"/>
              </a:rPr>
              <a:t>decadal</a:t>
            </a:r>
            <a:r>
              <a:rPr lang="de-DE" sz="2000" dirty="0" smtClean="0">
                <a:latin typeface="Arial"/>
                <a:cs typeface="Arial"/>
              </a:rPr>
              <a:t> </a:t>
            </a:r>
            <a:r>
              <a:rPr lang="de-DE" sz="2000" dirty="0" err="1" smtClean="0">
                <a:latin typeface="Arial"/>
                <a:cs typeface="Arial"/>
              </a:rPr>
              <a:t>timescales</a:t>
            </a:r>
            <a:r>
              <a:rPr lang="de-DE" sz="2000" dirty="0" smtClean="0">
                <a:latin typeface="Arial"/>
                <a:cs typeface="Arial"/>
              </a:rPr>
              <a:t> </a:t>
            </a:r>
            <a:r>
              <a:rPr lang="de-DE" sz="2000" dirty="0" err="1" smtClean="0">
                <a:latin typeface="Arial"/>
                <a:cs typeface="Arial"/>
              </a:rPr>
              <a:t>changes</a:t>
            </a:r>
            <a:r>
              <a:rPr lang="de-DE" sz="2000" dirty="0" smtClean="0">
                <a:latin typeface="Arial"/>
                <a:cs typeface="Arial"/>
              </a:rPr>
              <a:t> in </a:t>
            </a:r>
            <a:r>
              <a:rPr lang="de-DE" sz="2000" dirty="0" err="1" smtClean="0">
                <a:latin typeface="Arial"/>
                <a:cs typeface="Arial"/>
              </a:rPr>
              <a:t>the</a:t>
            </a:r>
            <a:r>
              <a:rPr lang="de-DE" sz="2000" dirty="0" smtClean="0">
                <a:latin typeface="Arial"/>
                <a:cs typeface="Arial"/>
              </a:rPr>
              <a:t> AMOC </a:t>
            </a:r>
            <a:r>
              <a:rPr lang="de-DE" sz="2000" dirty="0" err="1" smtClean="0">
                <a:latin typeface="Arial"/>
                <a:cs typeface="Arial"/>
              </a:rPr>
              <a:t>at</a:t>
            </a:r>
            <a:r>
              <a:rPr lang="de-DE" sz="2000" dirty="0" smtClean="0">
                <a:latin typeface="Arial"/>
                <a:cs typeface="Arial"/>
              </a:rPr>
              <a:t> high </a:t>
            </a:r>
            <a:r>
              <a:rPr lang="de-DE" sz="2000" dirty="0" err="1" smtClean="0">
                <a:latin typeface="Arial"/>
                <a:cs typeface="Arial"/>
              </a:rPr>
              <a:t>latitudes</a:t>
            </a:r>
            <a:r>
              <a:rPr lang="de-DE" sz="2000" dirty="0">
                <a:latin typeface="Arial"/>
                <a:cs typeface="Arial"/>
              </a:rPr>
              <a:t> </a:t>
            </a:r>
            <a:r>
              <a:rPr lang="de-DE" sz="2000" dirty="0" err="1" smtClean="0">
                <a:latin typeface="Arial"/>
                <a:cs typeface="Arial"/>
              </a:rPr>
              <a:t>lead</a:t>
            </a:r>
            <a:r>
              <a:rPr lang="de-DE" sz="2000" dirty="0" smtClean="0">
                <a:latin typeface="Arial"/>
                <a:cs typeface="Arial"/>
              </a:rPr>
              <a:t> via </a:t>
            </a:r>
            <a:r>
              <a:rPr lang="de-DE" sz="2000" dirty="0" err="1" smtClean="0">
                <a:latin typeface="Arial"/>
                <a:cs typeface="Arial"/>
              </a:rPr>
              <a:t>interaction</a:t>
            </a:r>
            <a:r>
              <a:rPr lang="de-DE" sz="2000" dirty="0" smtClean="0">
                <a:latin typeface="Arial"/>
                <a:cs typeface="Arial"/>
              </a:rPr>
              <a:t> </a:t>
            </a:r>
            <a:r>
              <a:rPr lang="de-DE" sz="2000" dirty="0" err="1" smtClean="0">
                <a:latin typeface="Arial"/>
                <a:cs typeface="Arial"/>
              </a:rPr>
              <a:t>with</a:t>
            </a:r>
            <a:r>
              <a:rPr lang="de-DE" sz="2000" dirty="0" smtClean="0">
                <a:latin typeface="Arial"/>
                <a:cs typeface="Arial"/>
              </a:rPr>
              <a:t> </a:t>
            </a:r>
            <a:r>
              <a:rPr lang="de-DE" sz="2000" dirty="0" err="1" smtClean="0">
                <a:latin typeface="Arial"/>
                <a:cs typeface="Arial"/>
              </a:rPr>
              <a:t>the</a:t>
            </a:r>
            <a:r>
              <a:rPr lang="de-DE" sz="2000" dirty="0" smtClean="0">
                <a:latin typeface="Arial"/>
                <a:cs typeface="Arial"/>
              </a:rPr>
              <a:t> </a:t>
            </a:r>
            <a:r>
              <a:rPr lang="de-DE" sz="2000" dirty="0">
                <a:latin typeface="Arial"/>
                <a:cs typeface="Arial"/>
              </a:rPr>
              <a:t>S</a:t>
            </a:r>
            <a:r>
              <a:rPr lang="de-DE" sz="2000" dirty="0" smtClean="0">
                <a:latin typeface="Arial"/>
                <a:cs typeface="Arial"/>
              </a:rPr>
              <a:t>ubtropical Cells (STCs) </a:t>
            </a:r>
            <a:r>
              <a:rPr lang="de-DE" sz="2000" dirty="0" err="1" smtClean="0">
                <a:latin typeface="Arial"/>
                <a:cs typeface="Arial"/>
              </a:rPr>
              <a:t>to</a:t>
            </a:r>
            <a:r>
              <a:rPr lang="de-DE" sz="2000" dirty="0" smtClean="0">
                <a:latin typeface="Arial"/>
                <a:cs typeface="Arial"/>
              </a:rPr>
              <a:t> a </a:t>
            </a:r>
            <a:r>
              <a:rPr lang="de-DE" sz="2000" dirty="0" err="1" smtClean="0">
                <a:latin typeface="Arial"/>
                <a:cs typeface="Arial"/>
              </a:rPr>
              <a:t>transition</a:t>
            </a:r>
            <a:r>
              <a:rPr lang="de-DE" sz="2000" dirty="0" smtClean="0">
                <a:latin typeface="Arial"/>
                <a:cs typeface="Arial"/>
              </a:rPr>
              <a:t> </a:t>
            </a:r>
            <a:r>
              <a:rPr lang="de-DE" sz="2000" dirty="0" err="1" smtClean="0">
                <a:latin typeface="Arial"/>
                <a:cs typeface="Arial"/>
              </a:rPr>
              <a:t>between</a:t>
            </a:r>
            <a:r>
              <a:rPr lang="de-DE" sz="2000" dirty="0" smtClean="0">
                <a:latin typeface="Arial"/>
                <a:cs typeface="Arial"/>
              </a:rPr>
              <a:t> </a:t>
            </a:r>
            <a:r>
              <a:rPr lang="de-DE" sz="2000" dirty="0" err="1" smtClean="0">
                <a:latin typeface="Arial"/>
                <a:cs typeface="Arial"/>
              </a:rPr>
              <a:t>monsoon</a:t>
            </a:r>
            <a:r>
              <a:rPr lang="de-DE" sz="2000" dirty="0" smtClean="0">
                <a:latin typeface="Arial"/>
                <a:cs typeface="Arial"/>
              </a:rPr>
              <a:t> </a:t>
            </a:r>
            <a:r>
              <a:rPr lang="de-DE" sz="2000" dirty="0" err="1" smtClean="0">
                <a:latin typeface="Arial"/>
                <a:cs typeface="Arial"/>
              </a:rPr>
              <a:t>states</a:t>
            </a:r>
            <a:r>
              <a:rPr lang="de-DE" sz="2000" dirty="0" smtClean="0">
                <a:latin typeface="Arial"/>
                <a:cs typeface="Arial"/>
              </a:rPr>
              <a:t>  </a:t>
            </a:r>
          </a:p>
          <a:p>
            <a:endParaRPr lang="de-DE" dirty="0" smtClean="0"/>
          </a:p>
          <a:p>
            <a:r>
              <a:rPr lang="de-DE" sz="2000" dirty="0" err="1">
                <a:latin typeface="Arial"/>
                <a:cs typeface="Arial"/>
              </a:rPr>
              <a:t>Currently</a:t>
            </a:r>
            <a:r>
              <a:rPr lang="de-DE" sz="2000" dirty="0">
                <a:latin typeface="Arial"/>
                <a:cs typeface="Arial"/>
              </a:rPr>
              <a:t> </a:t>
            </a:r>
            <a:r>
              <a:rPr lang="de-DE" sz="2000" dirty="0" err="1">
                <a:latin typeface="Arial"/>
                <a:cs typeface="Arial"/>
              </a:rPr>
              <a:t>it</a:t>
            </a:r>
            <a:r>
              <a:rPr lang="de-DE" sz="2000" dirty="0">
                <a:latin typeface="Arial"/>
                <a:cs typeface="Arial"/>
              </a:rPr>
              <a:t> </a:t>
            </a:r>
            <a:r>
              <a:rPr lang="de-DE" sz="2000" dirty="0" err="1">
                <a:latin typeface="Arial"/>
                <a:cs typeface="Arial"/>
              </a:rPr>
              <a:t>is</a:t>
            </a:r>
            <a:r>
              <a:rPr lang="de-DE" sz="2000" dirty="0">
                <a:latin typeface="Arial"/>
                <a:cs typeface="Arial"/>
              </a:rPr>
              <a:t> still </a:t>
            </a:r>
            <a:r>
              <a:rPr lang="de-DE" sz="2000" dirty="0" err="1">
                <a:latin typeface="Arial"/>
                <a:cs typeface="Arial"/>
              </a:rPr>
              <a:t>unclear</a:t>
            </a:r>
            <a:r>
              <a:rPr lang="de-DE" sz="2000" dirty="0">
                <a:latin typeface="Arial"/>
                <a:cs typeface="Arial"/>
              </a:rPr>
              <a:t> </a:t>
            </a:r>
            <a:r>
              <a:rPr lang="de-DE" sz="2000" dirty="0" err="1">
                <a:latin typeface="Arial"/>
                <a:cs typeface="Arial"/>
              </a:rPr>
              <a:t>how</a:t>
            </a:r>
            <a:r>
              <a:rPr lang="de-DE" sz="2000" dirty="0">
                <a:latin typeface="Arial"/>
                <a:cs typeface="Arial"/>
              </a:rPr>
              <a:t> </a:t>
            </a:r>
            <a:r>
              <a:rPr lang="de-DE" sz="2000" dirty="0" err="1">
                <a:latin typeface="Arial"/>
                <a:cs typeface="Arial"/>
              </a:rPr>
              <a:t>changes</a:t>
            </a:r>
            <a:r>
              <a:rPr lang="de-DE" sz="2000" dirty="0">
                <a:latin typeface="Arial"/>
                <a:cs typeface="Arial"/>
              </a:rPr>
              <a:t> in </a:t>
            </a:r>
            <a:r>
              <a:rPr lang="de-DE" sz="2000" dirty="0" err="1">
                <a:latin typeface="Arial"/>
                <a:cs typeface="Arial"/>
              </a:rPr>
              <a:t>the</a:t>
            </a:r>
            <a:r>
              <a:rPr lang="de-DE" sz="2000" dirty="0">
                <a:latin typeface="Arial"/>
                <a:cs typeface="Arial"/>
              </a:rPr>
              <a:t> MOC </a:t>
            </a:r>
            <a:r>
              <a:rPr lang="de-DE" sz="2000" dirty="0" err="1">
                <a:latin typeface="Arial"/>
                <a:cs typeface="Arial"/>
              </a:rPr>
              <a:t>affect</a:t>
            </a:r>
            <a:r>
              <a:rPr lang="de-DE" sz="2000" dirty="0">
                <a:latin typeface="Arial"/>
                <a:cs typeface="Arial"/>
              </a:rPr>
              <a:t> </a:t>
            </a:r>
            <a:r>
              <a:rPr lang="de-DE" sz="2000" dirty="0" err="1">
                <a:latin typeface="Arial"/>
                <a:cs typeface="Arial"/>
              </a:rPr>
              <a:t>the</a:t>
            </a:r>
            <a:r>
              <a:rPr lang="de-DE" sz="2000" dirty="0">
                <a:latin typeface="Arial"/>
                <a:cs typeface="Arial"/>
              </a:rPr>
              <a:t> </a:t>
            </a:r>
            <a:r>
              <a:rPr lang="de-DE" sz="2000" dirty="0" err="1">
                <a:latin typeface="Arial"/>
                <a:cs typeface="Arial"/>
              </a:rPr>
              <a:t>pathways</a:t>
            </a:r>
            <a:r>
              <a:rPr lang="de-DE" sz="2000" dirty="0">
                <a:latin typeface="Arial"/>
                <a:cs typeface="Arial"/>
              </a:rPr>
              <a:t> </a:t>
            </a:r>
            <a:r>
              <a:rPr lang="de-DE" sz="2000" dirty="0" err="1">
                <a:latin typeface="Arial"/>
                <a:cs typeface="Arial"/>
              </a:rPr>
              <a:t>of</a:t>
            </a:r>
            <a:r>
              <a:rPr lang="de-DE" sz="2000" dirty="0">
                <a:latin typeface="Arial"/>
                <a:cs typeface="Arial"/>
              </a:rPr>
              <a:t> </a:t>
            </a:r>
            <a:r>
              <a:rPr lang="de-DE" sz="2000" dirty="0" err="1">
                <a:latin typeface="Arial"/>
                <a:cs typeface="Arial"/>
              </a:rPr>
              <a:t>the</a:t>
            </a:r>
            <a:r>
              <a:rPr lang="de-DE" sz="2000" dirty="0">
                <a:latin typeface="Arial"/>
                <a:cs typeface="Arial"/>
              </a:rPr>
              <a:t> STCs </a:t>
            </a:r>
            <a:r>
              <a:rPr lang="de-DE" sz="2000" dirty="0" err="1">
                <a:latin typeface="Arial"/>
                <a:cs typeface="Arial"/>
              </a:rPr>
              <a:t>and</a:t>
            </a:r>
            <a:r>
              <a:rPr lang="de-DE" sz="2000" dirty="0">
                <a:latin typeface="Arial"/>
                <a:cs typeface="Arial"/>
              </a:rPr>
              <a:t> </a:t>
            </a:r>
            <a:r>
              <a:rPr lang="de-DE" sz="2000" dirty="0" err="1">
                <a:latin typeface="Arial"/>
                <a:cs typeface="Arial"/>
              </a:rPr>
              <a:t>how</a:t>
            </a:r>
            <a:r>
              <a:rPr lang="de-DE" sz="2000" dirty="0">
                <a:latin typeface="Arial"/>
                <a:cs typeface="Arial"/>
              </a:rPr>
              <a:t> </a:t>
            </a:r>
            <a:r>
              <a:rPr lang="de-DE" sz="2000" dirty="0" err="1">
                <a:latin typeface="Arial"/>
                <a:cs typeface="Arial"/>
              </a:rPr>
              <a:t>these</a:t>
            </a:r>
            <a:r>
              <a:rPr lang="de-DE" sz="2000" dirty="0">
                <a:latin typeface="Arial"/>
                <a:cs typeface="Arial"/>
              </a:rPr>
              <a:t> </a:t>
            </a:r>
            <a:r>
              <a:rPr lang="de-DE" sz="2000" dirty="0" err="1">
                <a:latin typeface="Arial"/>
                <a:cs typeface="Arial"/>
              </a:rPr>
              <a:t>changes</a:t>
            </a:r>
            <a:r>
              <a:rPr lang="de-DE" sz="2000" dirty="0">
                <a:latin typeface="Arial"/>
                <a:cs typeface="Arial"/>
              </a:rPr>
              <a:t> in </a:t>
            </a:r>
            <a:r>
              <a:rPr lang="de-DE" sz="2000" dirty="0" err="1">
                <a:latin typeface="Arial"/>
                <a:cs typeface="Arial"/>
              </a:rPr>
              <a:t>the</a:t>
            </a:r>
            <a:r>
              <a:rPr lang="de-DE" sz="2000" dirty="0">
                <a:latin typeface="Arial"/>
                <a:cs typeface="Arial"/>
              </a:rPr>
              <a:t> STCs </a:t>
            </a:r>
            <a:r>
              <a:rPr lang="de-DE" sz="2000" dirty="0" err="1">
                <a:latin typeface="Arial"/>
                <a:cs typeface="Arial"/>
              </a:rPr>
              <a:t>affect</a:t>
            </a:r>
            <a:r>
              <a:rPr lang="de-DE" sz="2000" dirty="0">
                <a:latin typeface="Arial"/>
                <a:cs typeface="Arial"/>
              </a:rPr>
              <a:t> </a:t>
            </a:r>
            <a:r>
              <a:rPr lang="de-DE" sz="2000" dirty="0" err="1">
                <a:latin typeface="Arial"/>
                <a:cs typeface="Arial"/>
              </a:rPr>
              <a:t>the</a:t>
            </a:r>
            <a:r>
              <a:rPr lang="de-DE" sz="2000" dirty="0">
                <a:latin typeface="Arial"/>
                <a:cs typeface="Arial"/>
              </a:rPr>
              <a:t> </a:t>
            </a:r>
            <a:r>
              <a:rPr lang="de-DE" sz="2000" dirty="0" smtClean="0">
                <a:latin typeface="Arial"/>
                <a:cs typeface="Arial"/>
              </a:rPr>
              <a:t>SSTs</a:t>
            </a:r>
          </a:p>
          <a:p>
            <a:endParaRPr lang="de-DE" dirty="0"/>
          </a:p>
        </p:txBody>
      </p:sp>
      <p:pic>
        <p:nvPicPr>
          <p:cNvPr id="9" name="Bild 8" descr="sst_var.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4861" y="1015756"/>
            <a:ext cx="4972050" cy="3257550"/>
          </a:xfrm>
          <a:prstGeom prst="rect">
            <a:avLst/>
          </a:prstGeom>
        </p:spPr>
      </p:pic>
    </p:spTree>
    <p:extLst>
      <p:ext uri="{BB962C8B-B14F-4D97-AF65-F5344CB8AC3E}">
        <p14:creationId xmlns:p14="http://schemas.microsoft.com/office/powerpoint/2010/main" val="40180449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457200" y="203200"/>
            <a:ext cx="8229600" cy="141983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Arial"/>
                <a:cs typeface="Arial"/>
              </a:rPr>
              <a:t>Circulation within the tropical Atlantic </a:t>
            </a:r>
            <a:endParaRPr lang="en-US" sz="2800" dirty="0">
              <a:latin typeface="Arial"/>
              <a:cs typeface="Arial"/>
            </a:endParaRPr>
          </a:p>
          <a:p>
            <a:r>
              <a:rPr lang="en-US" sz="2000" dirty="0" smtClean="0">
                <a:latin typeface="Arial"/>
                <a:cs typeface="Arial"/>
              </a:rPr>
              <a:t> Atlantic </a:t>
            </a:r>
            <a:r>
              <a:rPr lang="en-US" sz="2000" dirty="0" err="1" smtClean="0">
                <a:latin typeface="Arial"/>
                <a:cs typeface="Arial"/>
              </a:rPr>
              <a:t>thermohaline</a:t>
            </a:r>
            <a:r>
              <a:rPr lang="en-US" sz="2000" dirty="0" smtClean="0">
                <a:latin typeface="Arial"/>
                <a:cs typeface="Arial"/>
              </a:rPr>
              <a:t> circulation (ATHC) </a:t>
            </a:r>
          </a:p>
          <a:p>
            <a:r>
              <a:rPr lang="en-US" sz="2000" dirty="0" smtClean="0">
                <a:latin typeface="Arial"/>
                <a:cs typeface="Arial"/>
              </a:rPr>
              <a:t> Shallow Subtropical-tropical Cells (STC)</a:t>
            </a:r>
          </a:p>
          <a:p>
            <a:endParaRPr lang="en-US" sz="2000" dirty="0">
              <a:latin typeface="Arial"/>
              <a:cs typeface="Arial"/>
            </a:endParaRPr>
          </a:p>
        </p:txBody>
      </p:sp>
      <p:pic>
        <p:nvPicPr>
          <p:cNvPr id="1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7726" r="43964" b="18868"/>
          <a:stretch/>
        </p:blipFill>
        <p:spPr bwMode="auto">
          <a:xfrm>
            <a:off x="917220" y="1667263"/>
            <a:ext cx="2052113" cy="3736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fig1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1500" y="1722590"/>
            <a:ext cx="5025300" cy="368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p:cNvSpPr txBox="1"/>
          <p:nvPr/>
        </p:nvSpPr>
        <p:spPr>
          <a:xfrm>
            <a:off x="148448" y="5611676"/>
            <a:ext cx="8995552" cy="400110"/>
          </a:xfrm>
          <a:prstGeom prst="rect">
            <a:avLst/>
          </a:prstGeom>
          <a:noFill/>
        </p:spPr>
        <p:txBody>
          <a:bodyPr wrap="square" rtlCol="0">
            <a:spAutoFit/>
          </a:bodyPr>
          <a:lstStyle/>
          <a:p>
            <a:r>
              <a:rPr lang="de-DE" sz="2000" dirty="0" smtClean="0">
                <a:latin typeface="Arial"/>
                <a:cs typeface="Arial"/>
                <a:sym typeface="Wingdings"/>
              </a:rPr>
              <a:t> Interaction </a:t>
            </a:r>
            <a:r>
              <a:rPr lang="de-DE" sz="2000" dirty="0" err="1" smtClean="0">
                <a:latin typeface="Arial"/>
                <a:cs typeface="Arial"/>
                <a:sym typeface="Wingdings"/>
              </a:rPr>
              <a:t>between</a:t>
            </a:r>
            <a:r>
              <a:rPr lang="de-DE" sz="2000" dirty="0" smtClean="0">
                <a:latin typeface="Arial"/>
                <a:cs typeface="Arial"/>
                <a:sym typeface="Wingdings"/>
              </a:rPr>
              <a:t> </a:t>
            </a:r>
            <a:r>
              <a:rPr lang="de-DE" sz="2000" dirty="0" err="1" smtClean="0">
                <a:latin typeface="Arial"/>
                <a:cs typeface="Arial"/>
                <a:sym typeface="Wingdings"/>
              </a:rPr>
              <a:t>the</a:t>
            </a:r>
            <a:r>
              <a:rPr lang="de-DE" sz="2000" dirty="0" smtClean="0">
                <a:latin typeface="Arial"/>
                <a:cs typeface="Arial"/>
                <a:sym typeface="Wingdings"/>
              </a:rPr>
              <a:t> </a:t>
            </a:r>
            <a:r>
              <a:rPr lang="de-DE" sz="2000" dirty="0" err="1" smtClean="0">
                <a:latin typeface="Arial"/>
                <a:cs typeface="Arial"/>
                <a:sym typeface="Wingdings"/>
              </a:rPr>
              <a:t>hemispheres</a:t>
            </a:r>
            <a:r>
              <a:rPr lang="de-DE" sz="2000" dirty="0" smtClean="0">
                <a:latin typeface="Arial"/>
                <a:cs typeface="Arial"/>
                <a:sym typeface="Wingdings"/>
              </a:rPr>
              <a:t> </a:t>
            </a:r>
            <a:r>
              <a:rPr lang="de-DE" sz="2000" dirty="0" err="1" smtClean="0">
                <a:latin typeface="Arial"/>
                <a:cs typeface="Arial"/>
                <a:sym typeface="Wingdings"/>
              </a:rPr>
              <a:t>is</a:t>
            </a:r>
            <a:r>
              <a:rPr lang="de-DE" sz="2000" dirty="0" smtClean="0">
                <a:latin typeface="Arial"/>
                <a:cs typeface="Arial"/>
                <a:sym typeface="Wingdings"/>
              </a:rPr>
              <a:t> </a:t>
            </a:r>
            <a:r>
              <a:rPr lang="de-DE" sz="2000" dirty="0" err="1" smtClean="0">
                <a:latin typeface="Arial"/>
                <a:cs typeface="Arial"/>
                <a:sym typeface="Wingdings"/>
              </a:rPr>
              <a:t>focused</a:t>
            </a:r>
            <a:r>
              <a:rPr lang="de-DE" sz="2000" dirty="0" smtClean="0">
                <a:latin typeface="Arial"/>
                <a:cs typeface="Arial"/>
                <a:sym typeface="Wingdings"/>
              </a:rPr>
              <a:t> on </a:t>
            </a:r>
            <a:r>
              <a:rPr lang="de-DE" sz="2000" dirty="0" err="1" smtClean="0">
                <a:latin typeface="Arial"/>
                <a:cs typeface="Arial"/>
                <a:sym typeface="Wingdings"/>
              </a:rPr>
              <a:t>the</a:t>
            </a:r>
            <a:r>
              <a:rPr lang="de-DE" sz="2000" dirty="0" smtClean="0">
                <a:latin typeface="Arial"/>
                <a:cs typeface="Arial"/>
                <a:sym typeface="Wingdings"/>
              </a:rPr>
              <a:t> western </a:t>
            </a:r>
            <a:r>
              <a:rPr lang="de-DE" sz="2000" dirty="0" err="1" smtClean="0">
                <a:latin typeface="Arial"/>
                <a:cs typeface="Arial"/>
                <a:sym typeface="Wingdings"/>
              </a:rPr>
              <a:t>boundary</a:t>
            </a:r>
            <a:endParaRPr lang="de-DE" sz="2000" dirty="0">
              <a:latin typeface="Arial"/>
              <a:cs typeface="Arial"/>
            </a:endParaRPr>
          </a:p>
        </p:txBody>
      </p:sp>
      <p:sp>
        <p:nvSpPr>
          <p:cNvPr id="8" name="Rechteck 7"/>
          <p:cNvSpPr/>
          <p:nvPr/>
        </p:nvSpPr>
        <p:spPr>
          <a:xfrm>
            <a:off x="1485900" y="3041590"/>
            <a:ext cx="1016000" cy="939800"/>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n>
                <a:solidFill>
                  <a:srgbClr val="000000"/>
                </a:solidFill>
              </a:ln>
              <a:solidFill>
                <a:srgbClr val="FF0000"/>
              </a:solidFill>
            </a:endParaRPr>
          </a:p>
        </p:txBody>
      </p:sp>
      <p:sp>
        <p:nvSpPr>
          <p:cNvPr id="9" name="Rechteck 8"/>
          <p:cNvSpPr/>
          <p:nvPr/>
        </p:nvSpPr>
        <p:spPr>
          <a:xfrm>
            <a:off x="5054600" y="2933700"/>
            <a:ext cx="2120900" cy="1866900"/>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n>
                <a:solidFill>
                  <a:srgbClr val="000000"/>
                </a:solidFill>
              </a:ln>
              <a:solidFill>
                <a:srgbClr val="FF0000"/>
              </a:solidFill>
            </a:endParaRPr>
          </a:p>
        </p:txBody>
      </p:sp>
    </p:spTree>
    <p:extLst>
      <p:ext uri="{BB962C8B-B14F-4D97-AF65-F5344CB8AC3E}">
        <p14:creationId xmlns:p14="http://schemas.microsoft.com/office/powerpoint/2010/main" val="318179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8" grpId="1"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0" y="249765"/>
            <a:ext cx="9144000" cy="69269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Observations</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at</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5°S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and</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11°S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between</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a:t>
            </a:r>
            <a:r>
              <a:rPr lang="de-DE" sz="2400" dirty="0" smtClean="0">
                <a:latin typeface="Arial"/>
                <a:ea typeface="+mj-ea"/>
                <a:cs typeface="Arial"/>
              </a:rPr>
              <a:t>1990</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-2004:</a:t>
            </a:r>
            <a:endParaRPr kumimoji="0" lang="de-DE" sz="2400" b="0" i="0" u="none" strike="noStrike" kern="1200" cap="none" spc="0" normalizeH="0" baseline="0" noProof="0" dirty="0">
              <a:ln>
                <a:noFill/>
              </a:ln>
              <a:solidFill>
                <a:schemeClr val="tx1"/>
              </a:solidFill>
              <a:effectLst/>
              <a:uLnTx/>
              <a:uFillTx/>
              <a:latin typeface="Arial"/>
              <a:ea typeface="+mj-ea"/>
              <a:cs typeface="Arial"/>
            </a:endParaRPr>
          </a:p>
        </p:txBody>
      </p:sp>
      <p:pic>
        <p:nvPicPr>
          <p:cNvPr id="6" name="Picture 31" descr="E:\vorträge\Paris_LODYC_17_Febr_2005\scheme_JP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425" y="1558806"/>
            <a:ext cx="5399532" cy="3973068"/>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5720080" y="1558806"/>
            <a:ext cx="3423920" cy="3170099"/>
          </a:xfrm>
          <a:prstGeom prst="rect">
            <a:avLst/>
          </a:prstGeom>
          <a:noFill/>
        </p:spPr>
        <p:txBody>
          <a:bodyPr wrap="square" rtlCol="0">
            <a:spAutoFit/>
          </a:bodyPr>
          <a:lstStyle/>
          <a:p>
            <a:r>
              <a:rPr lang="de-DE" sz="2000" dirty="0" err="1" smtClean="0">
                <a:latin typeface="Arial"/>
                <a:cs typeface="Arial"/>
              </a:rPr>
              <a:t>Observations</a:t>
            </a:r>
            <a:r>
              <a:rPr lang="de-DE" sz="2000" dirty="0" smtClean="0">
                <a:latin typeface="Arial"/>
                <a:cs typeface="Arial"/>
              </a:rPr>
              <a:t>:</a:t>
            </a:r>
          </a:p>
          <a:p>
            <a:endParaRPr lang="de-DE" sz="2000" dirty="0">
              <a:latin typeface="Arial"/>
              <a:cs typeface="Arial"/>
            </a:endParaRPr>
          </a:p>
          <a:p>
            <a:pPr marL="342900" indent="-342900">
              <a:buFont typeface="Arial"/>
              <a:buChar char="•"/>
            </a:pPr>
            <a:endParaRPr lang="de-DE" sz="2000" dirty="0" smtClean="0">
              <a:latin typeface="Arial"/>
              <a:cs typeface="Arial"/>
            </a:endParaRPr>
          </a:p>
          <a:p>
            <a:pPr marL="342900" indent="-342900">
              <a:buFont typeface="Arial"/>
              <a:buChar char="•"/>
            </a:pPr>
            <a:r>
              <a:rPr lang="de-DE" sz="2000" dirty="0" smtClean="0">
                <a:latin typeface="Arial"/>
                <a:cs typeface="Arial"/>
              </a:rPr>
              <a:t>9 </a:t>
            </a:r>
            <a:r>
              <a:rPr lang="de-DE" sz="2000" dirty="0" err="1" smtClean="0">
                <a:latin typeface="Arial"/>
                <a:cs typeface="Arial"/>
              </a:rPr>
              <a:t>research</a:t>
            </a:r>
            <a:r>
              <a:rPr lang="de-DE" sz="2000" dirty="0" smtClean="0">
                <a:latin typeface="Arial"/>
                <a:cs typeface="Arial"/>
              </a:rPr>
              <a:t> </a:t>
            </a:r>
            <a:r>
              <a:rPr lang="de-DE" sz="2000" dirty="0" err="1" smtClean="0">
                <a:latin typeface="Arial"/>
                <a:cs typeface="Arial"/>
              </a:rPr>
              <a:t>cruises</a:t>
            </a:r>
            <a:r>
              <a:rPr lang="de-DE" sz="2000" dirty="0" smtClean="0">
                <a:latin typeface="Arial"/>
                <a:cs typeface="Arial"/>
              </a:rPr>
              <a:t>: </a:t>
            </a:r>
            <a:r>
              <a:rPr lang="de-DE" sz="2000" dirty="0" err="1" smtClean="0">
                <a:latin typeface="Arial"/>
                <a:cs typeface="Arial"/>
              </a:rPr>
              <a:t>repeatedly</a:t>
            </a:r>
            <a:r>
              <a:rPr lang="de-DE" sz="2000" dirty="0" smtClean="0">
                <a:latin typeface="Arial"/>
                <a:cs typeface="Arial"/>
              </a:rPr>
              <a:t> </a:t>
            </a:r>
            <a:r>
              <a:rPr lang="de-DE" sz="2000" dirty="0" err="1" smtClean="0">
                <a:latin typeface="Arial"/>
                <a:cs typeface="Arial"/>
              </a:rPr>
              <a:t>occupied</a:t>
            </a:r>
            <a:r>
              <a:rPr lang="de-DE" sz="2000" dirty="0" smtClean="0">
                <a:latin typeface="Arial"/>
                <a:cs typeface="Arial"/>
              </a:rPr>
              <a:t> </a:t>
            </a:r>
            <a:r>
              <a:rPr lang="de-DE" sz="2000" dirty="0" err="1" smtClean="0">
                <a:latin typeface="Arial"/>
                <a:cs typeface="Arial"/>
              </a:rPr>
              <a:t>the</a:t>
            </a:r>
            <a:r>
              <a:rPr lang="de-DE" sz="2000" dirty="0" smtClean="0">
                <a:latin typeface="Arial"/>
                <a:cs typeface="Arial"/>
              </a:rPr>
              <a:t> 5°S </a:t>
            </a:r>
            <a:r>
              <a:rPr lang="de-DE" sz="2000" dirty="0" err="1" smtClean="0">
                <a:latin typeface="Arial"/>
                <a:cs typeface="Arial"/>
              </a:rPr>
              <a:t>and</a:t>
            </a:r>
            <a:r>
              <a:rPr lang="de-DE" sz="2000" dirty="0" smtClean="0">
                <a:latin typeface="Arial"/>
                <a:cs typeface="Arial"/>
              </a:rPr>
              <a:t> 11°S </a:t>
            </a:r>
            <a:r>
              <a:rPr lang="de-DE" sz="2000" dirty="0" err="1" smtClean="0">
                <a:latin typeface="Arial"/>
                <a:cs typeface="Arial"/>
              </a:rPr>
              <a:t>section</a:t>
            </a:r>
            <a:endParaRPr lang="de-DE" sz="2000" dirty="0">
              <a:latin typeface="Arial"/>
              <a:cs typeface="Arial"/>
            </a:endParaRPr>
          </a:p>
          <a:p>
            <a:pPr marL="342900" indent="-342900">
              <a:buFont typeface="Arial"/>
              <a:buChar char="•"/>
            </a:pPr>
            <a:endParaRPr lang="de-DE" sz="2000" dirty="0" smtClean="0">
              <a:latin typeface="Arial"/>
              <a:cs typeface="Arial"/>
            </a:endParaRPr>
          </a:p>
          <a:p>
            <a:pPr marL="342900" indent="-342900">
              <a:buFont typeface="Arial"/>
              <a:buChar char="•"/>
            </a:pPr>
            <a:endParaRPr lang="de-DE" sz="2000" dirty="0">
              <a:latin typeface="Arial"/>
              <a:cs typeface="Arial"/>
            </a:endParaRPr>
          </a:p>
          <a:p>
            <a:pPr marL="342900" indent="-342900">
              <a:buFont typeface="Arial"/>
              <a:buChar char="•"/>
            </a:pPr>
            <a:r>
              <a:rPr lang="de-DE" sz="2000" dirty="0" smtClean="0">
                <a:latin typeface="Arial"/>
                <a:cs typeface="Arial"/>
              </a:rPr>
              <a:t>Mooring </a:t>
            </a:r>
            <a:r>
              <a:rPr lang="de-DE" sz="2000" dirty="0" err="1" smtClean="0">
                <a:latin typeface="Arial"/>
                <a:cs typeface="Arial"/>
              </a:rPr>
              <a:t>array</a:t>
            </a:r>
            <a:r>
              <a:rPr lang="de-DE" sz="2000" dirty="0" smtClean="0">
                <a:latin typeface="Arial"/>
                <a:cs typeface="Arial"/>
              </a:rPr>
              <a:t> </a:t>
            </a:r>
            <a:r>
              <a:rPr lang="de-DE" sz="2000" dirty="0" err="1" smtClean="0">
                <a:latin typeface="Arial"/>
                <a:cs typeface="Arial"/>
              </a:rPr>
              <a:t>at</a:t>
            </a:r>
            <a:r>
              <a:rPr lang="de-DE" sz="2000" dirty="0" smtClean="0">
                <a:latin typeface="Arial"/>
                <a:cs typeface="Arial"/>
              </a:rPr>
              <a:t> 11°S</a:t>
            </a:r>
            <a:endParaRPr lang="de-DE" sz="2000" dirty="0">
              <a:latin typeface="Arial"/>
              <a:cs typeface="Arial"/>
            </a:endParaRPr>
          </a:p>
          <a:p>
            <a:r>
              <a:rPr lang="de-DE" sz="2000" dirty="0">
                <a:latin typeface="Arial"/>
                <a:cs typeface="Arial"/>
              </a:rPr>
              <a:t> </a:t>
            </a:r>
            <a:r>
              <a:rPr lang="de-DE" sz="2000" dirty="0" smtClean="0">
                <a:latin typeface="Arial"/>
                <a:cs typeface="Arial"/>
              </a:rPr>
              <a:t>    2000-2004</a:t>
            </a:r>
          </a:p>
        </p:txBody>
      </p:sp>
      <p:sp>
        <p:nvSpPr>
          <p:cNvPr id="8" name="Textfeld 7"/>
          <p:cNvSpPr txBox="1"/>
          <p:nvPr/>
        </p:nvSpPr>
        <p:spPr>
          <a:xfrm>
            <a:off x="521387" y="5518471"/>
            <a:ext cx="3711207" cy="369332"/>
          </a:xfrm>
          <a:prstGeom prst="rect">
            <a:avLst/>
          </a:prstGeom>
          <a:noFill/>
        </p:spPr>
        <p:txBody>
          <a:bodyPr wrap="square" rtlCol="0">
            <a:spAutoFit/>
          </a:bodyPr>
          <a:lstStyle/>
          <a:p>
            <a:r>
              <a:rPr lang="de-DE" dirty="0" smtClean="0">
                <a:latin typeface="Arial"/>
                <a:cs typeface="Arial"/>
              </a:rPr>
              <a:t>Schott et al</a:t>
            </a:r>
            <a:r>
              <a:rPr lang="de-DE" dirty="0">
                <a:latin typeface="Arial"/>
                <a:cs typeface="Arial"/>
              </a:rPr>
              <a:t>.</a:t>
            </a:r>
            <a:r>
              <a:rPr lang="de-DE" dirty="0" smtClean="0">
                <a:latin typeface="Arial"/>
                <a:cs typeface="Arial"/>
              </a:rPr>
              <a:t> 2005</a:t>
            </a:r>
            <a:endParaRPr lang="de-DE" dirty="0">
              <a:latin typeface="Arial"/>
              <a:cs typeface="Arial"/>
            </a:endParaRPr>
          </a:p>
        </p:txBody>
      </p:sp>
      <p:sp>
        <p:nvSpPr>
          <p:cNvPr id="9" name="Rahmen 8"/>
          <p:cNvSpPr/>
          <p:nvPr/>
        </p:nvSpPr>
        <p:spPr>
          <a:xfrm flipH="1">
            <a:off x="27165323" y="10891094"/>
            <a:ext cx="2088232" cy="936104"/>
          </a:xfrm>
          <a:prstGeom prst="frame">
            <a:avLst/>
          </a:prstGeom>
          <a:solidFill>
            <a:srgbClr val="FF0CDA"/>
          </a:solidFill>
          <a:ln/>
        </p:spPr>
        <p:style>
          <a:lnRef idx="1">
            <a:schemeClr val="accent1"/>
          </a:lnRef>
          <a:fillRef idx="3">
            <a:schemeClr val="accent1"/>
          </a:fillRef>
          <a:effectRef idx="2">
            <a:schemeClr val="accent1"/>
          </a:effectRef>
          <a:fontRef idx="minor">
            <a:schemeClr val="lt1"/>
          </a:fontRef>
        </p:style>
        <p:txBody>
          <a:bodyPr/>
          <a:lstStyle/>
          <a:p>
            <a:endParaRPr lang="de-DE">
              <a:ln>
                <a:solidFill>
                  <a:schemeClr val="accent6">
                    <a:lumMod val="75000"/>
                  </a:schemeClr>
                </a:solidFill>
              </a:ln>
            </a:endParaRPr>
          </a:p>
        </p:txBody>
      </p:sp>
      <p:sp>
        <p:nvSpPr>
          <p:cNvPr id="10" name="Rahmen 9"/>
          <p:cNvSpPr/>
          <p:nvPr/>
        </p:nvSpPr>
        <p:spPr>
          <a:xfrm flipH="1">
            <a:off x="27317723" y="11043494"/>
            <a:ext cx="2088232" cy="936104"/>
          </a:xfrm>
          <a:prstGeom prst="frame">
            <a:avLst/>
          </a:prstGeom>
          <a:solidFill>
            <a:srgbClr val="FF0CDA"/>
          </a:solidFill>
          <a:ln/>
        </p:spPr>
        <p:style>
          <a:lnRef idx="1">
            <a:schemeClr val="accent1"/>
          </a:lnRef>
          <a:fillRef idx="3">
            <a:schemeClr val="accent1"/>
          </a:fillRef>
          <a:effectRef idx="2">
            <a:schemeClr val="accent1"/>
          </a:effectRef>
          <a:fontRef idx="minor">
            <a:schemeClr val="lt1"/>
          </a:fontRef>
        </p:style>
        <p:txBody>
          <a:bodyPr/>
          <a:lstStyle/>
          <a:p>
            <a:endParaRPr lang="de-DE">
              <a:ln>
                <a:solidFill>
                  <a:schemeClr val="accent6">
                    <a:lumMod val="75000"/>
                  </a:schemeClr>
                </a:solidFill>
              </a:ln>
            </a:endParaRPr>
          </a:p>
        </p:txBody>
      </p:sp>
      <p:sp>
        <p:nvSpPr>
          <p:cNvPr id="11" name="Rahmen 10"/>
          <p:cNvSpPr/>
          <p:nvPr/>
        </p:nvSpPr>
        <p:spPr>
          <a:xfrm flipH="1">
            <a:off x="27470123" y="11195894"/>
            <a:ext cx="2088232" cy="936104"/>
          </a:xfrm>
          <a:prstGeom prst="frame">
            <a:avLst/>
          </a:prstGeom>
          <a:solidFill>
            <a:srgbClr val="FF0CDA"/>
          </a:solidFill>
          <a:ln/>
        </p:spPr>
        <p:style>
          <a:lnRef idx="1">
            <a:schemeClr val="accent1"/>
          </a:lnRef>
          <a:fillRef idx="3">
            <a:schemeClr val="accent1"/>
          </a:fillRef>
          <a:effectRef idx="2">
            <a:schemeClr val="accent1"/>
          </a:effectRef>
          <a:fontRef idx="minor">
            <a:schemeClr val="lt1"/>
          </a:fontRef>
        </p:style>
        <p:txBody>
          <a:bodyPr/>
          <a:lstStyle/>
          <a:p>
            <a:endParaRPr lang="de-DE">
              <a:ln>
                <a:solidFill>
                  <a:schemeClr val="accent6">
                    <a:lumMod val="75000"/>
                  </a:schemeClr>
                </a:solidFill>
              </a:ln>
            </a:endParaRPr>
          </a:p>
        </p:txBody>
      </p:sp>
      <p:sp>
        <p:nvSpPr>
          <p:cNvPr id="2" name="Rechteck 1"/>
          <p:cNvSpPr/>
          <p:nvPr/>
        </p:nvSpPr>
        <p:spPr>
          <a:xfrm>
            <a:off x="2463800" y="3924294"/>
            <a:ext cx="2159000" cy="939800"/>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n>
                <a:solidFill>
                  <a:srgbClr val="000000"/>
                </a:solidFill>
              </a:ln>
              <a:solidFill>
                <a:srgbClr val="FF0000"/>
              </a:solidFill>
            </a:endParaRPr>
          </a:p>
        </p:txBody>
      </p:sp>
    </p:spTree>
    <p:extLst>
      <p:ext uri="{BB962C8B-B14F-4D97-AF65-F5344CB8AC3E}">
        <p14:creationId xmlns:p14="http://schemas.microsoft.com/office/powerpoint/2010/main" val="168622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0" y="253995"/>
            <a:ext cx="9144000" cy="69269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Observations</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at</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11°S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between</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2000-2004: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Mean</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state</a:t>
            </a:r>
            <a:endParaRPr kumimoji="0" lang="de-DE" sz="2400" b="0" i="0" u="none" strike="noStrike" kern="1200" cap="none" spc="0" normalizeH="0" baseline="0" noProof="0" dirty="0" smtClean="0">
              <a:ln>
                <a:noFill/>
              </a:ln>
              <a:solidFill>
                <a:schemeClr val="tx1"/>
              </a:solidFill>
              <a:effectLst/>
              <a:uLnTx/>
              <a:uFillTx/>
              <a:latin typeface="Arial"/>
              <a:ea typeface="+mj-ea"/>
              <a:cs typeface="Arial"/>
            </a:endParaRPr>
          </a:p>
        </p:txBody>
      </p:sp>
      <p:sp>
        <p:nvSpPr>
          <p:cNvPr id="13" name="Textfeld 12"/>
          <p:cNvSpPr txBox="1"/>
          <p:nvPr/>
        </p:nvSpPr>
        <p:spPr>
          <a:xfrm>
            <a:off x="554045" y="5044727"/>
            <a:ext cx="4551353" cy="1477328"/>
          </a:xfrm>
          <a:prstGeom prst="rect">
            <a:avLst/>
          </a:prstGeom>
          <a:noFill/>
        </p:spPr>
        <p:txBody>
          <a:bodyPr wrap="square" rtlCol="0">
            <a:spAutoFit/>
          </a:bodyPr>
          <a:lstStyle/>
          <a:p>
            <a:r>
              <a:rPr lang="de-DE" dirty="0" smtClean="0">
                <a:latin typeface="Arial"/>
                <a:cs typeface="Arial"/>
              </a:rPr>
              <a:t>Average </a:t>
            </a:r>
            <a:r>
              <a:rPr lang="de-DE" dirty="0" err="1" smtClean="0">
                <a:latin typeface="Arial"/>
                <a:cs typeface="Arial"/>
              </a:rPr>
              <a:t>transports</a:t>
            </a:r>
            <a:r>
              <a:rPr lang="de-DE" dirty="0" smtClean="0">
                <a:latin typeface="Arial"/>
                <a:cs typeface="Arial"/>
              </a:rPr>
              <a:t> </a:t>
            </a:r>
            <a:r>
              <a:rPr lang="de-DE" dirty="0" err="1" smtClean="0">
                <a:latin typeface="Arial"/>
                <a:cs typeface="Arial"/>
              </a:rPr>
              <a:t>at</a:t>
            </a:r>
            <a:r>
              <a:rPr lang="de-DE" dirty="0" smtClean="0">
                <a:latin typeface="Arial"/>
                <a:cs typeface="Arial"/>
              </a:rPr>
              <a:t> 11°S (</a:t>
            </a:r>
            <a:r>
              <a:rPr lang="de-DE" dirty="0" err="1" smtClean="0">
                <a:latin typeface="Arial"/>
                <a:cs typeface="Arial"/>
              </a:rPr>
              <a:t>ship</a:t>
            </a:r>
            <a:r>
              <a:rPr lang="de-DE" dirty="0">
                <a:latin typeface="Arial"/>
                <a:cs typeface="Arial"/>
              </a:rPr>
              <a:t>)</a:t>
            </a:r>
            <a:r>
              <a:rPr lang="de-DE" dirty="0" smtClean="0">
                <a:latin typeface="Arial"/>
                <a:cs typeface="Arial"/>
              </a:rPr>
              <a:t>:</a:t>
            </a:r>
          </a:p>
          <a:p>
            <a:endParaRPr lang="de-DE" dirty="0" smtClean="0">
              <a:latin typeface="Arial"/>
              <a:cs typeface="Arial"/>
            </a:endParaRPr>
          </a:p>
          <a:p>
            <a:r>
              <a:rPr lang="de-DE" dirty="0" smtClean="0">
                <a:latin typeface="Arial"/>
                <a:cs typeface="Arial"/>
              </a:rPr>
              <a:t>NBUC	24 +/- 4 </a:t>
            </a:r>
            <a:r>
              <a:rPr lang="de-DE" dirty="0" err="1" smtClean="0">
                <a:latin typeface="Arial"/>
                <a:cs typeface="Arial"/>
              </a:rPr>
              <a:t>Sv</a:t>
            </a:r>
            <a:r>
              <a:rPr lang="de-DE" dirty="0">
                <a:latin typeface="Arial"/>
                <a:cs typeface="Arial"/>
              </a:rPr>
              <a:t> [=1 x10</a:t>
            </a:r>
            <a:r>
              <a:rPr lang="de-DE" baseline="30000" dirty="0">
                <a:latin typeface="Arial"/>
                <a:cs typeface="Arial"/>
              </a:rPr>
              <a:t>6</a:t>
            </a:r>
            <a:r>
              <a:rPr lang="de-DE" dirty="0">
                <a:latin typeface="Arial"/>
                <a:cs typeface="Arial"/>
              </a:rPr>
              <a:t> m</a:t>
            </a:r>
            <a:r>
              <a:rPr lang="de-DE" baseline="30000" dirty="0">
                <a:latin typeface="Arial"/>
                <a:cs typeface="Arial"/>
              </a:rPr>
              <a:t>3</a:t>
            </a:r>
            <a:r>
              <a:rPr lang="de-DE" dirty="0">
                <a:latin typeface="Arial"/>
                <a:cs typeface="Arial"/>
              </a:rPr>
              <a:t>s</a:t>
            </a:r>
            <a:r>
              <a:rPr lang="de-DE" baseline="30000" dirty="0">
                <a:latin typeface="Arial"/>
                <a:cs typeface="Arial"/>
              </a:rPr>
              <a:t>-1</a:t>
            </a:r>
            <a:r>
              <a:rPr lang="de-DE" dirty="0" smtClean="0">
                <a:latin typeface="Arial"/>
                <a:cs typeface="Arial"/>
              </a:rPr>
              <a:t>]</a:t>
            </a:r>
          </a:p>
          <a:p>
            <a:endParaRPr lang="de-DE" dirty="0">
              <a:latin typeface="Arial"/>
              <a:cs typeface="Arial"/>
            </a:endParaRPr>
          </a:p>
          <a:p>
            <a:r>
              <a:rPr lang="de-DE" dirty="0" smtClean="0">
                <a:latin typeface="Arial"/>
                <a:cs typeface="Arial"/>
              </a:rPr>
              <a:t>DWBC	-34.8 +/- 8.6 </a:t>
            </a:r>
            <a:r>
              <a:rPr lang="de-DE" dirty="0" err="1" smtClean="0">
                <a:latin typeface="Arial"/>
                <a:cs typeface="Arial"/>
              </a:rPr>
              <a:t>Sv</a:t>
            </a:r>
            <a:endParaRPr lang="de-DE" dirty="0">
              <a:latin typeface="Arial"/>
              <a:cs typeface="Arial"/>
            </a:endParaRPr>
          </a:p>
        </p:txBody>
      </p:sp>
      <p:pic>
        <p:nvPicPr>
          <p:cNvPr id="14" name="Bild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4355" y="922812"/>
            <a:ext cx="4475141" cy="3537212"/>
          </a:xfrm>
          <a:prstGeom prst="rect">
            <a:avLst/>
          </a:prstGeom>
        </p:spPr>
      </p:pic>
      <p:sp>
        <p:nvSpPr>
          <p:cNvPr id="9" name="Textfeld 8"/>
          <p:cNvSpPr txBox="1"/>
          <p:nvPr/>
        </p:nvSpPr>
        <p:spPr>
          <a:xfrm>
            <a:off x="3956588" y="810800"/>
            <a:ext cx="852644" cy="338554"/>
          </a:xfrm>
          <a:prstGeom prst="rect">
            <a:avLst/>
          </a:prstGeom>
          <a:noFill/>
        </p:spPr>
        <p:txBody>
          <a:bodyPr wrap="square" rtlCol="0">
            <a:spAutoFit/>
          </a:bodyPr>
          <a:lstStyle/>
          <a:p>
            <a:r>
              <a:rPr lang="de-DE" sz="1600" dirty="0" smtClean="0"/>
              <a:t>cm/s</a:t>
            </a:r>
            <a:endParaRPr lang="de-DE" sz="1600" dirty="0"/>
          </a:p>
        </p:txBody>
      </p:sp>
      <p:sp>
        <p:nvSpPr>
          <p:cNvPr id="15" name="Textfeld 14"/>
          <p:cNvSpPr txBox="1"/>
          <p:nvPr/>
        </p:nvSpPr>
        <p:spPr>
          <a:xfrm>
            <a:off x="4846661" y="5044727"/>
            <a:ext cx="4551353" cy="1477328"/>
          </a:xfrm>
          <a:prstGeom prst="rect">
            <a:avLst/>
          </a:prstGeom>
          <a:noFill/>
        </p:spPr>
        <p:txBody>
          <a:bodyPr wrap="square" rtlCol="0">
            <a:spAutoFit/>
          </a:bodyPr>
          <a:lstStyle/>
          <a:p>
            <a:r>
              <a:rPr lang="de-DE" dirty="0" smtClean="0">
                <a:latin typeface="Arial"/>
                <a:cs typeface="Arial"/>
              </a:rPr>
              <a:t>Average </a:t>
            </a:r>
            <a:r>
              <a:rPr lang="de-DE" dirty="0" err="1" smtClean="0">
                <a:latin typeface="Arial"/>
                <a:cs typeface="Arial"/>
              </a:rPr>
              <a:t>transports</a:t>
            </a:r>
            <a:r>
              <a:rPr lang="de-DE" dirty="0" smtClean="0">
                <a:latin typeface="Arial"/>
                <a:cs typeface="Arial"/>
              </a:rPr>
              <a:t> </a:t>
            </a:r>
            <a:r>
              <a:rPr lang="de-DE" dirty="0" err="1" smtClean="0">
                <a:latin typeface="Arial"/>
                <a:cs typeface="Arial"/>
              </a:rPr>
              <a:t>at</a:t>
            </a:r>
            <a:r>
              <a:rPr lang="de-DE" dirty="0" smtClean="0">
                <a:latin typeface="Arial"/>
                <a:cs typeface="Arial"/>
              </a:rPr>
              <a:t> 11°S (</a:t>
            </a:r>
            <a:r>
              <a:rPr lang="de-DE" dirty="0" err="1" smtClean="0">
                <a:latin typeface="Arial"/>
                <a:cs typeface="Arial"/>
              </a:rPr>
              <a:t>mooring</a:t>
            </a:r>
            <a:r>
              <a:rPr lang="de-DE" dirty="0" smtClean="0">
                <a:latin typeface="Arial"/>
                <a:cs typeface="Arial"/>
              </a:rPr>
              <a:t>):</a:t>
            </a:r>
          </a:p>
          <a:p>
            <a:endParaRPr lang="de-DE" dirty="0" smtClean="0">
              <a:latin typeface="Arial"/>
              <a:cs typeface="Arial"/>
            </a:endParaRPr>
          </a:p>
          <a:p>
            <a:r>
              <a:rPr lang="de-DE" dirty="0" smtClean="0">
                <a:latin typeface="Arial"/>
                <a:cs typeface="Arial"/>
              </a:rPr>
              <a:t>NBUC	27.1 +/- 1.1 </a:t>
            </a:r>
            <a:r>
              <a:rPr lang="de-DE" dirty="0" err="1" smtClean="0">
                <a:latin typeface="Arial"/>
                <a:cs typeface="Arial"/>
              </a:rPr>
              <a:t>Sv</a:t>
            </a:r>
            <a:endParaRPr lang="de-DE" dirty="0" smtClean="0">
              <a:latin typeface="Arial"/>
              <a:cs typeface="Arial"/>
            </a:endParaRPr>
          </a:p>
          <a:p>
            <a:endParaRPr lang="de-DE" dirty="0">
              <a:latin typeface="Arial"/>
              <a:cs typeface="Arial"/>
            </a:endParaRPr>
          </a:p>
          <a:p>
            <a:r>
              <a:rPr lang="de-DE" dirty="0" smtClean="0">
                <a:latin typeface="Arial"/>
                <a:cs typeface="Arial"/>
              </a:rPr>
              <a:t>DWBC	-18.6 +/- 1.7 </a:t>
            </a:r>
            <a:r>
              <a:rPr lang="de-DE" dirty="0" err="1" smtClean="0">
                <a:latin typeface="Arial"/>
                <a:cs typeface="Arial"/>
              </a:rPr>
              <a:t>Sv</a:t>
            </a:r>
            <a:endParaRPr lang="de-DE" dirty="0">
              <a:latin typeface="Arial"/>
              <a:cs typeface="Arial"/>
            </a:endParaRPr>
          </a:p>
        </p:txBody>
      </p:sp>
      <p:sp>
        <p:nvSpPr>
          <p:cNvPr id="16" name="Textfeld 15"/>
          <p:cNvSpPr txBox="1"/>
          <p:nvPr/>
        </p:nvSpPr>
        <p:spPr>
          <a:xfrm>
            <a:off x="554045" y="4356476"/>
            <a:ext cx="3711207" cy="369332"/>
          </a:xfrm>
          <a:prstGeom prst="rect">
            <a:avLst/>
          </a:prstGeom>
          <a:noFill/>
        </p:spPr>
        <p:txBody>
          <a:bodyPr wrap="square" rtlCol="0">
            <a:spAutoFit/>
          </a:bodyPr>
          <a:lstStyle/>
          <a:p>
            <a:r>
              <a:rPr lang="de-DE" dirty="0" err="1" smtClean="0">
                <a:latin typeface="Arial"/>
                <a:cs typeface="Arial"/>
              </a:rPr>
              <a:t>remake</a:t>
            </a:r>
            <a:r>
              <a:rPr lang="de-DE" dirty="0" smtClean="0">
                <a:latin typeface="Arial"/>
                <a:cs typeface="Arial"/>
              </a:rPr>
              <a:t> </a:t>
            </a:r>
            <a:r>
              <a:rPr lang="de-DE" dirty="0" err="1" smtClean="0">
                <a:latin typeface="Arial"/>
                <a:cs typeface="Arial"/>
              </a:rPr>
              <a:t>of</a:t>
            </a:r>
            <a:r>
              <a:rPr lang="de-DE" dirty="0" smtClean="0">
                <a:latin typeface="Arial"/>
                <a:cs typeface="Arial"/>
              </a:rPr>
              <a:t> Schott et al</a:t>
            </a:r>
            <a:r>
              <a:rPr lang="de-DE" dirty="0">
                <a:latin typeface="Arial"/>
                <a:cs typeface="Arial"/>
              </a:rPr>
              <a:t>.</a:t>
            </a:r>
            <a:r>
              <a:rPr lang="de-DE" dirty="0" smtClean="0">
                <a:latin typeface="Arial"/>
                <a:cs typeface="Arial"/>
              </a:rPr>
              <a:t> 2005</a:t>
            </a:r>
            <a:endParaRPr lang="de-DE" dirty="0">
              <a:latin typeface="Arial"/>
              <a:cs typeface="Arial"/>
            </a:endParaRPr>
          </a:p>
        </p:txBody>
      </p:sp>
      <p:pic>
        <p:nvPicPr>
          <p:cNvPr id="5" name="Bild 4" descr="v_mean_11s_with_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0" y="914400"/>
            <a:ext cx="4517201" cy="3545624"/>
          </a:xfrm>
          <a:prstGeom prst="rect">
            <a:avLst/>
          </a:prstGeom>
        </p:spPr>
      </p:pic>
    </p:spTree>
    <p:extLst>
      <p:ext uri="{BB962C8B-B14F-4D97-AF65-F5344CB8AC3E}">
        <p14:creationId xmlns:p14="http://schemas.microsoft.com/office/powerpoint/2010/main" val="118180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325120" y="338660"/>
            <a:ext cx="9814560" cy="69269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Observations</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at</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11°S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between</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2000-2004: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Variability</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a:t>
            </a:r>
            <a:endParaRPr kumimoji="0" lang="de-DE" sz="2400" b="0" i="0" u="none" strike="noStrike" kern="1200" cap="none" spc="0" normalizeH="0" baseline="0" noProof="0" dirty="0">
              <a:ln>
                <a:noFill/>
              </a:ln>
              <a:solidFill>
                <a:schemeClr val="tx1"/>
              </a:solidFill>
              <a:effectLst/>
              <a:uLnTx/>
              <a:uFillTx/>
              <a:latin typeface="Arial"/>
              <a:ea typeface="+mj-ea"/>
              <a:cs typeface="Arial"/>
            </a:endParaRPr>
          </a:p>
        </p:txBody>
      </p:sp>
      <p:sp>
        <p:nvSpPr>
          <p:cNvPr id="13" name="Textfeld 12"/>
          <p:cNvSpPr txBox="1"/>
          <p:nvPr/>
        </p:nvSpPr>
        <p:spPr>
          <a:xfrm>
            <a:off x="3751946" y="1250415"/>
            <a:ext cx="3331838" cy="2831544"/>
          </a:xfrm>
          <a:prstGeom prst="rect">
            <a:avLst/>
          </a:prstGeom>
          <a:noFill/>
        </p:spPr>
        <p:txBody>
          <a:bodyPr wrap="square" rtlCol="0">
            <a:spAutoFit/>
          </a:bodyPr>
          <a:lstStyle/>
          <a:p>
            <a:r>
              <a:rPr lang="de-DE" sz="1600" dirty="0" smtClean="0">
                <a:latin typeface="Arial"/>
                <a:cs typeface="Arial"/>
              </a:rPr>
              <a:t>NBUC:</a:t>
            </a:r>
          </a:p>
          <a:p>
            <a:pPr marL="285750" indent="-285750">
              <a:buFont typeface="Arial"/>
              <a:buChar char="•"/>
            </a:pPr>
            <a:r>
              <a:rPr lang="de-DE" sz="1600" dirty="0" smtClean="0">
                <a:latin typeface="Arial"/>
                <a:cs typeface="Arial"/>
              </a:rPr>
              <a:t>Average </a:t>
            </a:r>
            <a:r>
              <a:rPr lang="de-DE" sz="1600" dirty="0" err="1" smtClean="0">
                <a:latin typeface="Arial"/>
                <a:cs typeface="Arial"/>
              </a:rPr>
              <a:t>transport</a:t>
            </a:r>
            <a:r>
              <a:rPr lang="de-DE" sz="1600" dirty="0" smtClean="0">
                <a:latin typeface="Arial"/>
                <a:cs typeface="Arial"/>
              </a:rPr>
              <a:t> </a:t>
            </a:r>
            <a:r>
              <a:rPr lang="de-DE" sz="1600" dirty="0" err="1" smtClean="0">
                <a:latin typeface="Arial"/>
                <a:cs typeface="Arial"/>
              </a:rPr>
              <a:t>is</a:t>
            </a:r>
            <a:r>
              <a:rPr lang="de-DE" sz="1600" dirty="0" smtClean="0">
                <a:latin typeface="Arial"/>
                <a:cs typeface="Arial"/>
              </a:rPr>
              <a:t> </a:t>
            </a:r>
            <a:r>
              <a:rPr lang="de-DE" sz="1600" dirty="0" err="1" smtClean="0">
                <a:latin typeface="Arial"/>
                <a:cs typeface="Arial"/>
              </a:rPr>
              <a:t>similar</a:t>
            </a:r>
            <a:endParaRPr lang="de-DE" sz="1600" dirty="0" smtClean="0">
              <a:latin typeface="Arial"/>
              <a:cs typeface="Arial"/>
            </a:endParaRPr>
          </a:p>
          <a:p>
            <a:r>
              <a:rPr lang="de-DE" sz="1600" dirty="0" smtClean="0">
                <a:latin typeface="Arial"/>
                <a:cs typeface="Arial"/>
              </a:rPr>
              <a:t>     </a:t>
            </a:r>
            <a:r>
              <a:rPr lang="de-DE" sz="1600" dirty="0" err="1" smtClean="0">
                <a:latin typeface="Arial"/>
                <a:cs typeface="Arial"/>
              </a:rPr>
              <a:t>to</a:t>
            </a:r>
            <a:r>
              <a:rPr lang="de-DE" sz="1600" dirty="0" smtClean="0">
                <a:latin typeface="Arial"/>
                <a:cs typeface="Arial"/>
              </a:rPr>
              <a:t> </a:t>
            </a:r>
            <a:r>
              <a:rPr lang="de-DE" sz="1600" dirty="0" err="1" smtClean="0">
                <a:latin typeface="Arial"/>
                <a:cs typeface="Arial"/>
              </a:rPr>
              <a:t>ship</a:t>
            </a:r>
            <a:r>
              <a:rPr lang="de-DE" sz="1600" dirty="0" smtClean="0">
                <a:latin typeface="Arial"/>
                <a:cs typeface="Arial"/>
              </a:rPr>
              <a:t> </a:t>
            </a:r>
            <a:r>
              <a:rPr lang="de-DE" sz="1600" dirty="0" err="1" smtClean="0">
                <a:latin typeface="Arial"/>
                <a:cs typeface="Arial"/>
              </a:rPr>
              <a:t>sections</a:t>
            </a:r>
            <a:endParaRPr lang="de-DE" sz="1600" dirty="0" smtClean="0">
              <a:latin typeface="Arial"/>
              <a:cs typeface="Arial"/>
            </a:endParaRPr>
          </a:p>
          <a:p>
            <a:pPr marL="285750" indent="-285750">
              <a:buFont typeface="Arial"/>
              <a:buChar char="•"/>
            </a:pPr>
            <a:endParaRPr lang="de-DE" sz="1600" dirty="0">
              <a:latin typeface="Arial"/>
              <a:cs typeface="Arial"/>
            </a:endParaRPr>
          </a:p>
          <a:p>
            <a:pPr marL="285750" indent="-285750">
              <a:buFont typeface="Arial"/>
              <a:buChar char="•"/>
            </a:pPr>
            <a:r>
              <a:rPr lang="de-DE" sz="1600" dirty="0" err="1" smtClean="0">
                <a:latin typeface="Arial"/>
                <a:cs typeface="Arial"/>
              </a:rPr>
              <a:t>Seasonal</a:t>
            </a:r>
            <a:r>
              <a:rPr lang="de-DE" sz="1600" dirty="0" smtClean="0">
                <a:latin typeface="Arial"/>
                <a:cs typeface="Arial"/>
              </a:rPr>
              <a:t> </a:t>
            </a:r>
            <a:r>
              <a:rPr lang="de-DE" sz="1600" dirty="0" err="1" smtClean="0">
                <a:latin typeface="Arial"/>
                <a:cs typeface="Arial"/>
              </a:rPr>
              <a:t>variability</a:t>
            </a:r>
            <a:r>
              <a:rPr lang="de-DE" sz="1600" dirty="0" smtClean="0">
                <a:latin typeface="Arial"/>
                <a:cs typeface="Arial"/>
              </a:rPr>
              <a:t> : </a:t>
            </a:r>
          </a:p>
          <a:p>
            <a:r>
              <a:rPr lang="de-DE" sz="1600" dirty="0" smtClean="0">
                <a:latin typeface="Arial"/>
                <a:cs typeface="Arial"/>
              </a:rPr>
              <a:t>     </a:t>
            </a:r>
            <a:r>
              <a:rPr lang="de-DE" sz="1600" dirty="0" err="1" smtClean="0">
                <a:latin typeface="Arial"/>
                <a:cs typeface="Arial"/>
              </a:rPr>
              <a:t>amplitude</a:t>
            </a:r>
            <a:r>
              <a:rPr lang="de-DE" sz="1600" dirty="0" smtClean="0">
                <a:latin typeface="Arial"/>
                <a:cs typeface="Arial"/>
              </a:rPr>
              <a:t> </a:t>
            </a:r>
            <a:r>
              <a:rPr lang="de-DE" sz="1600" dirty="0" err="1" smtClean="0">
                <a:latin typeface="Arial"/>
                <a:cs typeface="Arial"/>
              </a:rPr>
              <a:t>of</a:t>
            </a:r>
            <a:r>
              <a:rPr lang="de-DE" sz="1600" dirty="0" smtClean="0">
                <a:latin typeface="Arial"/>
                <a:cs typeface="Arial"/>
              </a:rPr>
              <a:t> </a:t>
            </a:r>
            <a:r>
              <a:rPr lang="de-DE" sz="1600" dirty="0" err="1" smtClean="0">
                <a:latin typeface="Arial"/>
                <a:cs typeface="Arial"/>
              </a:rPr>
              <a:t>annual</a:t>
            </a:r>
            <a:r>
              <a:rPr lang="de-DE" sz="1600" dirty="0" smtClean="0">
                <a:latin typeface="Arial"/>
                <a:cs typeface="Arial"/>
              </a:rPr>
              <a:t> </a:t>
            </a:r>
            <a:r>
              <a:rPr lang="de-DE" sz="1600" dirty="0" err="1" smtClean="0">
                <a:latin typeface="Arial"/>
                <a:cs typeface="Arial"/>
              </a:rPr>
              <a:t>and</a:t>
            </a:r>
            <a:r>
              <a:rPr lang="de-DE" sz="1600" dirty="0" smtClean="0">
                <a:latin typeface="Arial"/>
                <a:cs typeface="Arial"/>
              </a:rPr>
              <a:t> </a:t>
            </a:r>
          </a:p>
          <a:p>
            <a:r>
              <a:rPr lang="de-DE" sz="1600" dirty="0">
                <a:latin typeface="Arial"/>
                <a:cs typeface="Arial"/>
              </a:rPr>
              <a:t> </a:t>
            </a:r>
            <a:r>
              <a:rPr lang="de-DE" sz="1600" dirty="0" smtClean="0">
                <a:latin typeface="Arial"/>
                <a:cs typeface="Arial"/>
              </a:rPr>
              <a:t>    semi-</a:t>
            </a:r>
            <a:r>
              <a:rPr lang="de-DE" sz="1600" dirty="0" err="1" smtClean="0">
                <a:latin typeface="Arial"/>
                <a:cs typeface="Arial"/>
              </a:rPr>
              <a:t>annual</a:t>
            </a:r>
            <a:r>
              <a:rPr lang="de-DE" sz="1600" dirty="0" smtClean="0">
                <a:latin typeface="Arial"/>
                <a:cs typeface="Arial"/>
              </a:rPr>
              <a:t> </a:t>
            </a:r>
            <a:r>
              <a:rPr lang="de-DE" sz="1600" dirty="0" err="1" smtClean="0">
                <a:latin typeface="Arial"/>
                <a:cs typeface="Arial"/>
              </a:rPr>
              <a:t>harmonics</a:t>
            </a:r>
            <a:r>
              <a:rPr lang="de-DE" sz="1600" dirty="0" smtClean="0">
                <a:latin typeface="Arial"/>
                <a:cs typeface="Arial"/>
              </a:rPr>
              <a:t> &lt; 2 </a:t>
            </a:r>
            <a:r>
              <a:rPr lang="de-DE" sz="1600" dirty="0" err="1" smtClean="0">
                <a:latin typeface="Arial"/>
                <a:cs typeface="Arial"/>
              </a:rPr>
              <a:t>Sv</a:t>
            </a:r>
            <a:endParaRPr lang="de-DE" sz="1600" dirty="0" smtClean="0">
              <a:latin typeface="Arial"/>
              <a:cs typeface="Arial"/>
            </a:endParaRPr>
          </a:p>
          <a:p>
            <a:pPr marL="285750" indent="-285750">
              <a:buFont typeface="Arial"/>
              <a:buChar char="•"/>
            </a:pPr>
            <a:endParaRPr lang="de-DE" sz="1600" dirty="0">
              <a:latin typeface="Arial"/>
              <a:cs typeface="Arial"/>
            </a:endParaRPr>
          </a:p>
          <a:p>
            <a:pPr marL="285750" indent="-285750">
              <a:buFont typeface="Arial"/>
              <a:buChar char="•"/>
            </a:pPr>
            <a:r>
              <a:rPr lang="de-DE" sz="1600" dirty="0" err="1" smtClean="0">
                <a:latin typeface="Arial"/>
                <a:cs typeface="Arial"/>
              </a:rPr>
              <a:t>Interannual</a:t>
            </a:r>
            <a:r>
              <a:rPr lang="de-DE" sz="1600" dirty="0" smtClean="0">
                <a:latin typeface="Arial"/>
                <a:cs typeface="Arial"/>
              </a:rPr>
              <a:t> </a:t>
            </a:r>
            <a:r>
              <a:rPr lang="de-DE" sz="1600" dirty="0" err="1" smtClean="0">
                <a:latin typeface="Arial"/>
                <a:cs typeface="Arial"/>
              </a:rPr>
              <a:t>variability</a:t>
            </a:r>
            <a:r>
              <a:rPr lang="de-DE" sz="1600" dirty="0" smtClean="0">
                <a:latin typeface="Arial"/>
                <a:cs typeface="Arial"/>
              </a:rPr>
              <a:t>: </a:t>
            </a:r>
            <a:r>
              <a:rPr lang="de-DE" sz="1600" dirty="0" err="1" smtClean="0">
                <a:latin typeface="Arial"/>
                <a:cs typeface="Arial"/>
              </a:rPr>
              <a:t>for</a:t>
            </a:r>
            <a:r>
              <a:rPr lang="de-DE" sz="1600" dirty="0" smtClean="0">
                <a:latin typeface="Arial"/>
                <a:cs typeface="Arial"/>
              </a:rPr>
              <a:t> </a:t>
            </a:r>
            <a:r>
              <a:rPr lang="de-DE" sz="1600" dirty="0" err="1" smtClean="0">
                <a:latin typeface="Arial"/>
                <a:cs typeface="Arial"/>
              </a:rPr>
              <a:t>the</a:t>
            </a:r>
            <a:r>
              <a:rPr lang="de-DE" sz="1600" dirty="0" smtClean="0">
                <a:latin typeface="Arial"/>
                <a:cs typeface="Arial"/>
              </a:rPr>
              <a:t> 4 </a:t>
            </a:r>
            <a:r>
              <a:rPr lang="de-DE" sz="1600" dirty="0" err="1" smtClean="0">
                <a:latin typeface="Arial"/>
                <a:cs typeface="Arial"/>
              </a:rPr>
              <a:t>years</a:t>
            </a:r>
            <a:r>
              <a:rPr lang="de-DE" sz="1600" dirty="0" smtClean="0">
                <a:latin typeface="Arial"/>
                <a:cs typeface="Arial"/>
              </a:rPr>
              <a:t> </a:t>
            </a:r>
            <a:r>
              <a:rPr lang="de-DE" sz="1600" dirty="0" err="1" smtClean="0">
                <a:latin typeface="Arial"/>
                <a:cs typeface="Arial"/>
              </a:rPr>
              <a:t>is</a:t>
            </a:r>
            <a:r>
              <a:rPr lang="de-DE" sz="1600" dirty="0" smtClean="0">
                <a:latin typeface="Arial"/>
                <a:cs typeface="Arial"/>
              </a:rPr>
              <a:t> </a:t>
            </a:r>
            <a:r>
              <a:rPr lang="de-DE" sz="1600" dirty="0" err="1" smtClean="0">
                <a:latin typeface="Arial"/>
                <a:cs typeface="Arial"/>
              </a:rPr>
              <a:t>estimated</a:t>
            </a:r>
            <a:r>
              <a:rPr lang="de-DE" sz="1600" dirty="0" smtClean="0">
                <a:latin typeface="Arial"/>
                <a:cs typeface="Arial"/>
              </a:rPr>
              <a:t> </a:t>
            </a:r>
            <a:r>
              <a:rPr lang="de-DE" sz="1600" dirty="0" err="1" smtClean="0">
                <a:latin typeface="Arial"/>
                <a:cs typeface="Arial"/>
              </a:rPr>
              <a:t>to</a:t>
            </a:r>
            <a:r>
              <a:rPr lang="de-DE" sz="1600" dirty="0" smtClean="0">
                <a:latin typeface="Arial"/>
                <a:cs typeface="Arial"/>
              </a:rPr>
              <a:t> +/- 1.2 </a:t>
            </a:r>
            <a:r>
              <a:rPr lang="de-DE" sz="1600" dirty="0" err="1" smtClean="0">
                <a:latin typeface="Arial"/>
                <a:cs typeface="Arial"/>
              </a:rPr>
              <a:t>Sv</a:t>
            </a:r>
            <a:endParaRPr lang="de-DE" sz="1600" dirty="0" smtClean="0">
              <a:latin typeface="Arial"/>
              <a:cs typeface="Arial"/>
            </a:endParaRPr>
          </a:p>
          <a:p>
            <a:endParaRPr lang="de-DE" dirty="0"/>
          </a:p>
        </p:txBody>
      </p:sp>
      <p:sp>
        <p:nvSpPr>
          <p:cNvPr id="15" name="Textfeld 14"/>
          <p:cNvSpPr txBox="1"/>
          <p:nvPr/>
        </p:nvSpPr>
        <p:spPr>
          <a:xfrm>
            <a:off x="3751946" y="4187659"/>
            <a:ext cx="3331838" cy="2862322"/>
          </a:xfrm>
          <a:prstGeom prst="rect">
            <a:avLst/>
          </a:prstGeom>
          <a:noFill/>
        </p:spPr>
        <p:txBody>
          <a:bodyPr wrap="square" rtlCol="0">
            <a:spAutoFit/>
          </a:bodyPr>
          <a:lstStyle/>
          <a:p>
            <a:r>
              <a:rPr lang="de-DE" sz="1600" dirty="0" smtClean="0">
                <a:latin typeface="Arial"/>
                <a:cs typeface="Arial"/>
              </a:rPr>
              <a:t>NADW:</a:t>
            </a:r>
          </a:p>
          <a:p>
            <a:pPr marL="285750" indent="-285750">
              <a:buFont typeface="Arial"/>
              <a:buChar char="•"/>
            </a:pPr>
            <a:r>
              <a:rPr lang="de-DE" sz="1600" dirty="0" smtClean="0">
                <a:latin typeface="Arial"/>
                <a:cs typeface="Arial"/>
              </a:rPr>
              <a:t>Average </a:t>
            </a:r>
            <a:r>
              <a:rPr lang="de-DE" sz="1600" dirty="0" err="1" smtClean="0">
                <a:latin typeface="Arial"/>
                <a:cs typeface="Arial"/>
              </a:rPr>
              <a:t>transport</a:t>
            </a:r>
            <a:r>
              <a:rPr lang="de-DE" sz="1600" dirty="0" smtClean="0">
                <a:latin typeface="Arial"/>
                <a:cs typeface="Arial"/>
              </a:rPr>
              <a:t> </a:t>
            </a:r>
            <a:r>
              <a:rPr lang="de-DE" sz="1600" dirty="0" err="1" smtClean="0">
                <a:latin typeface="Arial"/>
                <a:cs typeface="Arial"/>
              </a:rPr>
              <a:t>is</a:t>
            </a:r>
            <a:r>
              <a:rPr lang="de-DE" sz="1600" dirty="0" smtClean="0">
                <a:latin typeface="Arial"/>
                <a:cs typeface="Arial"/>
              </a:rPr>
              <a:t> </a:t>
            </a:r>
            <a:r>
              <a:rPr lang="de-DE" sz="1600" dirty="0" err="1" smtClean="0">
                <a:latin typeface="Arial"/>
                <a:cs typeface="Arial"/>
              </a:rPr>
              <a:t>lower</a:t>
            </a:r>
            <a:r>
              <a:rPr lang="de-DE" sz="1600" dirty="0" smtClean="0">
                <a:latin typeface="Arial"/>
                <a:cs typeface="Arial"/>
              </a:rPr>
              <a:t> </a:t>
            </a:r>
            <a:r>
              <a:rPr lang="de-DE" sz="1600" dirty="0" err="1" smtClean="0">
                <a:latin typeface="Arial"/>
                <a:cs typeface="Arial"/>
              </a:rPr>
              <a:t>than</a:t>
            </a:r>
            <a:r>
              <a:rPr lang="de-DE" sz="1600" dirty="0" smtClean="0">
                <a:latin typeface="Arial"/>
                <a:cs typeface="Arial"/>
              </a:rPr>
              <a:t> </a:t>
            </a:r>
            <a:r>
              <a:rPr lang="de-DE" sz="1600" dirty="0" err="1" smtClean="0">
                <a:latin typeface="Arial"/>
                <a:cs typeface="Arial"/>
              </a:rPr>
              <a:t>from</a:t>
            </a:r>
            <a:r>
              <a:rPr lang="de-DE" sz="1600" dirty="0" smtClean="0">
                <a:latin typeface="Arial"/>
                <a:cs typeface="Arial"/>
              </a:rPr>
              <a:t> </a:t>
            </a:r>
            <a:r>
              <a:rPr lang="de-DE" sz="1600" dirty="0" err="1" smtClean="0">
                <a:latin typeface="Arial"/>
                <a:cs typeface="Arial"/>
              </a:rPr>
              <a:t>ship</a:t>
            </a:r>
            <a:r>
              <a:rPr lang="de-DE" sz="1600" dirty="0" smtClean="0">
                <a:latin typeface="Arial"/>
                <a:cs typeface="Arial"/>
              </a:rPr>
              <a:t> </a:t>
            </a:r>
            <a:r>
              <a:rPr lang="de-DE" sz="1600" dirty="0" err="1" smtClean="0">
                <a:latin typeface="Arial"/>
                <a:cs typeface="Arial"/>
              </a:rPr>
              <a:t>sections</a:t>
            </a:r>
            <a:endParaRPr lang="de-DE" sz="1600" dirty="0" smtClean="0">
              <a:latin typeface="Arial"/>
              <a:cs typeface="Arial"/>
            </a:endParaRPr>
          </a:p>
          <a:p>
            <a:pPr marL="285750" indent="-285750">
              <a:buFont typeface="Arial"/>
              <a:buChar char="•"/>
            </a:pPr>
            <a:endParaRPr lang="de-DE" sz="1600" dirty="0">
              <a:latin typeface="Arial"/>
              <a:cs typeface="Arial"/>
            </a:endParaRPr>
          </a:p>
          <a:p>
            <a:pPr marL="285750" indent="-285750">
              <a:buFont typeface="Arial"/>
              <a:buChar char="•"/>
            </a:pPr>
            <a:r>
              <a:rPr lang="de-DE" sz="1600" dirty="0" err="1" smtClean="0">
                <a:latin typeface="Arial"/>
                <a:cs typeface="Arial"/>
              </a:rPr>
              <a:t>Extremely</a:t>
            </a:r>
            <a:r>
              <a:rPr lang="de-DE" sz="1600" dirty="0" smtClean="0">
                <a:latin typeface="Arial"/>
                <a:cs typeface="Arial"/>
              </a:rPr>
              <a:t> large </a:t>
            </a:r>
            <a:r>
              <a:rPr lang="de-DE" sz="1600" dirty="0" err="1" smtClean="0">
                <a:latin typeface="Arial"/>
                <a:cs typeface="Arial"/>
              </a:rPr>
              <a:t>variability</a:t>
            </a:r>
            <a:endParaRPr lang="de-DE" sz="1600" dirty="0">
              <a:latin typeface="Arial"/>
              <a:cs typeface="Arial"/>
            </a:endParaRPr>
          </a:p>
          <a:p>
            <a:pPr marL="285750" indent="-285750">
              <a:buFont typeface="Arial"/>
              <a:buChar char="•"/>
            </a:pPr>
            <a:endParaRPr lang="de-DE" sz="1600" dirty="0" smtClean="0">
              <a:latin typeface="Arial"/>
              <a:cs typeface="Arial"/>
            </a:endParaRPr>
          </a:p>
          <a:p>
            <a:pPr marL="285750" indent="-285750">
              <a:buFont typeface="Arial"/>
              <a:buChar char="•"/>
            </a:pPr>
            <a:r>
              <a:rPr lang="de-DE" sz="1600" dirty="0" err="1" smtClean="0">
                <a:latin typeface="Arial"/>
                <a:cs typeface="Arial"/>
              </a:rPr>
              <a:t>Spectral</a:t>
            </a:r>
            <a:r>
              <a:rPr lang="de-DE" sz="1600" dirty="0" smtClean="0">
                <a:latin typeface="Arial"/>
                <a:cs typeface="Arial"/>
              </a:rPr>
              <a:t> </a:t>
            </a:r>
            <a:r>
              <a:rPr lang="de-DE" sz="1600" dirty="0" err="1" smtClean="0">
                <a:latin typeface="Arial"/>
                <a:cs typeface="Arial"/>
              </a:rPr>
              <a:t>peak</a:t>
            </a:r>
            <a:r>
              <a:rPr lang="de-DE" sz="1600" dirty="0" smtClean="0">
                <a:latin typeface="Arial"/>
                <a:cs typeface="Arial"/>
              </a:rPr>
              <a:t> </a:t>
            </a:r>
            <a:r>
              <a:rPr lang="de-DE" sz="1600" dirty="0" err="1" smtClean="0">
                <a:latin typeface="Arial"/>
                <a:cs typeface="Arial"/>
              </a:rPr>
              <a:t>at</a:t>
            </a:r>
            <a:r>
              <a:rPr lang="de-DE" sz="1600" dirty="0" smtClean="0">
                <a:latin typeface="Arial"/>
                <a:cs typeface="Arial"/>
              </a:rPr>
              <a:t> 60-70 </a:t>
            </a:r>
            <a:r>
              <a:rPr lang="de-DE" sz="1600" dirty="0" err="1" smtClean="0">
                <a:latin typeface="Arial"/>
                <a:cs typeface="Arial"/>
              </a:rPr>
              <a:t>days</a:t>
            </a:r>
            <a:r>
              <a:rPr lang="de-DE" sz="1600" dirty="0" smtClean="0">
                <a:latin typeface="Arial"/>
                <a:cs typeface="Arial"/>
              </a:rPr>
              <a:t> </a:t>
            </a:r>
            <a:r>
              <a:rPr lang="de-DE" sz="1600" dirty="0" err="1" smtClean="0">
                <a:latin typeface="Arial"/>
                <a:cs typeface="Arial"/>
              </a:rPr>
              <a:t>period</a:t>
            </a:r>
            <a:r>
              <a:rPr lang="de-DE" sz="1600" dirty="0" smtClean="0">
                <a:latin typeface="Arial"/>
                <a:cs typeface="Arial"/>
              </a:rPr>
              <a:t> </a:t>
            </a:r>
            <a:r>
              <a:rPr lang="de-DE" sz="1600" dirty="0" err="1" smtClean="0">
                <a:latin typeface="Arial"/>
                <a:cs typeface="Arial"/>
              </a:rPr>
              <a:t>associated</a:t>
            </a:r>
            <a:r>
              <a:rPr lang="de-DE" sz="1600" dirty="0" smtClean="0">
                <a:latin typeface="Arial"/>
                <a:cs typeface="Arial"/>
              </a:rPr>
              <a:t> </a:t>
            </a:r>
            <a:r>
              <a:rPr lang="de-DE" sz="1600" dirty="0" err="1" smtClean="0">
                <a:latin typeface="Arial"/>
                <a:cs typeface="Arial"/>
              </a:rPr>
              <a:t>with</a:t>
            </a:r>
            <a:r>
              <a:rPr lang="de-DE" sz="1600" dirty="0" smtClean="0">
                <a:latin typeface="Arial"/>
                <a:cs typeface="Arial"/>
              </a:rPr>
              <a:t> </a:t>
            </a:r>
            <a:r>
              <a:rPr lang="de-DE" sz="1600" dirty="0" err="1" smtClean="0">
                <a:latin typeface="Arial"/>
                <a:cs typeface="Arial"/>
              </a:rPr>
              <a:t>deep</a:t>
            </a:r>
            <a:r>
              <a:rPr lang="de-DE" sz="1600" dirty="0" smtClean="0">
                <a:latin typeface="Arial"/>
                <a:cs typeface="Arial"/>
              </a:rPr>
              <a:t> </a:t>
            </a:r>
            <a:r>
              <a:rPr lang="de-DE" sz="1600" dirty="0" err="1" smtClean="0">
                <a:latin typeface="Arial"/>
                <a:cs typeface="Arial"/>
              </a:rPr>
              <a:t>eddies</a:t>
            </a:r>
            <a:endParaRPr lang="de-DE" sz="1600" dirty="0" smtClean="0">
              <a:latin typeface="Arial"/>
              <a:cs typeface="Arial"/>
            </a:endParaRPr>
          </a:p>
          <a:p>
            <a:pPr marL="285750" indent="-285750">
              <a:buFont typeface="Arial"/>
              <a:buChar char="•"/>
            </a:pPr>
            <a:endParaRPr lang="de-DE" dirty="0"/>
          </a:p>
          <a:p>
            <a:endParaRPr lang="de-DE" dirty="0"/>
          </a:p>
        </p:txBody>
      </p:sp>
      <p:sp>
        <p:nvSpPr>
          <p:cNvPr id="2" name="Textfeld 1"/>
          <p:cNvSpPr txBox="1"/>
          <p:nvPr/>
        </p:nvSpPr>
        <p:spPr>
          <a:xfrm>
            <a:off x="487711" y="6363504"/>
            <a:ext cx="3088789" cy="369332"/>
          </a:xfrm>
          <a:prstGeom prst="rect">
            <a:avLst/>
          </a:prstGeom>
          <a:noFill/>
        </p:spPr>
        <p:txBody>
          <a:bodyPr wrap="square" rtlCol="0">
            <a:spAutoFit/>
          </a:bodyPr>
          <a:lstStyle/>
          <a:p>
            <a:r>
              <a:rPr lang="de-DE" dirty="0" smtClean="0">
                <a:latin typeface="Arial"/>
                <a:cs typeface="Arial"/>
              </a:rPr>
              <a:t>Schott et al. 2005</a:t>
            </a:r>
            <a:endParaRPr lang="de-DE" dirty="0">
              <a:latin typeface="Arial"/>
              <a:cs typeface="Arial"/>
            </a:endParaRPr>
          </a:p>
        </p:txBody>
      </p:sp>
      <p:pic>
        <p:nvPicPr>
          <p:cNvPr id="9" name="Bild 8" descr="v_mean_11s_with_mooring.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8600" y="828160"/>
            <a:ext cx="2565400" cy="1981200"/>
          </a:xfrm>
          <a:prstGeom prst="rect">
            <a:avLst/>
          </a:prstGeom>
        </p:spPr>
      </p:pic>
      <p:pic>
        <p:nvPicPr>
          <p:cNvPr id="4" name="Bild 3" descr="nbuc_transport_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60" y="1231899"/>
            <a:ext cx="3671986" cy="5237334"/>
          </a:xfrm>
          <a:prstGeom prst="rect">
            <a:avLst/>
          </a:prstGeom>
        </p:spPr>
      </p:pic>
    </p:spTree>
    <p:extLst>
      <p:ext uri="{BB962C8B-B14F-4D97-AF65-F5344CB8AC3E}">
        <p14:creationId xmlns:p14="http://schemas.microsoft.com/office/powerpoint/2010/main" val="356098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0" y="304794"/>
            <a:ext cx="9144000" cy="69269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Observations</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at</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11°S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between</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2000-2004:</a:t>
            </a:r>
            <a:endParaRPr kumimoji="0" lang="de-DE" sz="2400" b="0" i="0" u="none" strike="noStrike" kern="1200" cap="none" spc="0" normalizeH="0" baseline="0" noProof="0" dirty="0">
              <a:ln>
                <a:noFill/>
              </a:ln>
              <a:solidFill>
                <a:schemeClr val="tx1"/>
              </a:solidFill>
              <a:effectLst/>
              <a:uLnTx/>
              <a:uFillTx/>
              <a:latin typeface="Arial"/>
              <a:ea typeface="+mj-ea"/>
              <a:cs typeface="Arial"/>
            </a:endParaRPr>
          </a:p>
        </p:txBody>
      </p:sp>
      <p:sp>
        <p:nvSpPr>
          <p:cNvPr id="4" name="Textfeld 3"/>
          <p:cNvSpPr txBox="1"/>
          <p:nvPr/>
        </p:nvSpPr>
        <p:spPr>
          <a:xfrm>
            <a:off x="6048280" y="1562121"/>
            <a:ext cx="2402928" cy="1015663"/>
          </a:xfrm>
          <a:prstGeom prst="rect">
            <a:avLst/>
          </a:prstGeom>
          <a:noFill/>
        </p:spPr>
        <p:txBody>
          <a:bodyPr wrap="square" rtlCol="0">
            <a:spAutoFit/>
          </a:bodyPr>
          <a:lstStyle/>
          <a:p>
            <a:r>
              <a:rPr lang="de-DE" sz="2000" dirty="0" smtClean="0">
                <a:latin typeface="Arial"/>
                <a:cs typeface="Arial"/>
              </a:rPr>
              <a:t>Break </a:t>
            </a:r>
            <a:r>
              <a:rPr lang="de-DE" sz="2000" dirty="0" err="1" smtClean="0">
                <a:latin typeface="Arial"/>
                <a:cs typeface="Arial"/>
              </a:rPr>
              <a:t>up</a:t>
            </a:r>
            <a:r>
              <a:rPr lang="de-DE" sz="2000" dirty="0" smtClean="0">
                <a:latin typeface="Arial"/>
                <a:cs typeface="Arial"/>
              </a:rPr>
              <a:t> </a:t>
            </a:r>
            <a:r>
              <a:rPr lang="de-DE" sz="2000" dirty="0" err="1" smtClean="0">
                <a:latin typeface="Arial"/>
                <a:cs typeface="Arial"/>
              </a:rPr>
              <a:t>of</a:t>
            </a:r>
            <a:r>
              <a:rPr lang="de-DE" sz="2000" dirty="0" smtClean="0">
                <a:latin typeface="Arial"/>
                <a:cs typeface="Arial"/>
              </a:rPr>
              <a:t> DWBC in </a:t>
            </a:r>
            <a:r>
              <a:rPr lang="de-DE" sz="2000" dirty="0" err="1" smtClean="0">
                <a:latin typeface="Arial"/>
                <a:cs typeface="Arial"/>
              </a:rPr>
              <a:t>to</a:t>
            </a:r>
            <a:r>
              <a:rPr lang="de-DE" sz="2000" dirty="0" smtClean="0">
                <a:latin typeface="Arial"/>
                <a:cs typeface="Arial"/>
              </a:rPr>
              <a:t> </a:t>
            </a:r>
            <a:r>
              <a:rPr lang="de-DE" sz="2000" dirty="0" err="1" smtClean="0">
                <a:latin typeface="Arial"/>
                <a:cs typeface="Arial"/>
              </a:rPr>
              <a:t>deep</a:t>
            </a:r>
            <a:r>
              <a:rPr lang="de-DE" sz="2000" dirty="0" smtClean="0">
                <a:latin typeface="Arial"/>
                <a:cs typeface="Arial"/>
              </a:rPr>
              <a:t> </a:t>
            </a:r>
            <a:r>
              <a:rPr lang="de-DE" sz="2000" dirty="0" err="1" smtClean="0">
                <a:latin typeface="Arial"/>
                <a:cs typeface="Arial"/>
              </a:rPr>
              <a:t>eddies</a:t>
            </a:r>
            <a:r>
              <a:rPr lang="de-DE" sz="2000" dirty="0" smtClean="0">
                <a:latin typeface="Arial"/>
                <a:cs typeface="Arial"/>
              </a:rPr>
              <a:t> </a:t>
            </a:r>
            <a:r>
              <a:rPr lang="de-DE" sz="2000" dirty="0" err="1" smtClean="0">
                <a:latin typeface="Arial"/>
                <a:cs typeface="Arial"/>
              </a:rPr>
              <a:t>at</a:t>
            </a:r>
            <a:r>
              <a:rPr lang="de-DE" sz="2000" dirty="0" smtClean="0">
                <a:latin typeface="Arial"/>
                <a:cs typeface="Arial"/>
              </a:rPr>
              <a:t> </a:t>
            </a:r>
            <a:r>
              <a:rPr lang="de-DE" sz="2000" dirty="0" err="1" smtClean="0">
                <a:latin typeface="Arial"/>
                <a:cs typeface="Arial"/>
              </a:rPr>
              <a:t>around</a:t>
            </a:r>
            <a:r>
              <a:rPr lang="de-DE" sz="2000" dirty="0" smtClean="0">
                <a:latin typeface="Arial"/>
                <a:cs typeface="Arial"/>
              </a:rPr>
              <a:t> 8°S</a:t>
            </a:r>
            <a:endParaRPr lang="de-DE" sz="2000" dirty="0">
              <a:latin typeface="Arial"/>
              <a:cs typeface="Arial"/>
            </a:endParaRPr>
          </a:p>
        </p:txBody>
      </p:sp>
      <p:sp>
        <p:nvSpPr>
          <p:cNvPr id="5" name="Textfeld 4"/>
          <p:cNvSpPr txBox="1"/>
          <p:nvPr/>
        </p:nvSpPr>
        <p:spPr>
          <a:xfrm>
            <a:off x="592556" y="5436353"/>
            <a:ext cx="2557403" cy="369332"/>
          </a:xfrm>
          <a:prstGeom prst="rect">
            <a:avLst/>
          </a:prstGeom>
          <a:noFill/>
        </p:spPr>
        <p:txBody>
          <a:bodyPr wrap="square" rtlCol="0">
            <a:spAutoFit/>
          </a:bodyPr>
          <a:lstStyle/>
          <a:p>
            <a:r>
              <a:rPr lang="de-DE" dirty="0" smtClean="0">
                <a:latin typeface="Arial"/>
                <a:cs typeface="Arial"/>
              </a:rPr>
              <a:t>Dengler et al. 2004</a:t>
            </a:r>
            <a:endParaRPr lang="de-DE" dirty="0">
              <a:latin typeface="Arial"/>
              <a:cs typeface="Arial"/>
            </a:endParaRPr>
          </a:p>
        </p:txBody>
      </p:sp>
      <p:pic>
        <p:nvPicPr>
          <p:cNvPr id="6" name="Picture 5" descr="C:\usr\Marcus\Präsentation\Recife\sche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 y="1161098"/>
            <a:ext cx="5389563"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17716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a:xfrm>
            <a:off x="0" y="237062"/>
            <a:ext cx="9144000" cy="69269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smtClean="0">
                <a:ln>
                  <a:noFill/>
                </a:ln>
                <a:solidFill>
                  <a:schemeClr val="tx1"/>
                </a:solidFill>
                <a:effectLst/>
                <a:uLnTx/>
                <a:uFillTx/>
                <a:latin typeface="Arial"/>
                <a:ea typeface="+mj-ea"/>
                <a:cs typeface="Arial"/>
              </a:rPr>
              <a:t>Other </a:t>
            </a:r>
            <a:r>
              <a:rPr kumimoji="0" lang="de-DE" sz="2400" b="0" i="0" u="none" strike="noStrike" kern="1200" cap="none" spc="0" normalizeH="0" baseline="0" noProof="0" dirty="0" err="1" smtClean="0">
                <a:ln>
                  <a:noFill/>
                </a:ln>
                <a:solidFill>
                  <a:schemeClr val="tx1"/>
                </a:solidFill>
                <a:effectLst/>
                <a:uLnTx/>
                <a:uFillTx/>
                <a:latin typeface="Arial"/>
                <a:ea typeface="+mj-ea"/>
                <a:cs typeface="Arial"/>
              </a:rPr>
              <a:t>studies</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 after</a:t>
            </a:r>
            <a:r>
              <a:rPr kumimoji="0" lang="de-DE" sz="2400" b="0" i="0" u="none" strike="noStrike" kern="1200" cap="none" spc="0" normalizeH="0" noProof="0" dirty="0" smtClean="0">
                <a:ln>
                  <a:noFill/>
                </a:ln>
                <a:solidFill>
                  <a:schemeClr val="tx1"/>
                </a:solidFill>
                <a:effectLst/>
                <a:uLnTx/>
                <a:uFillTx/>
                <a:latin typeface="Arial"/>
                <a:ea typeface="+mj-ea"/>
                <a:cs typeface="Arial"/>
              </a:rPr>
              <a:t> </a:t>
            </a:r>
            <a:r>
              <a:rPr kumimoji="0" lang="de-DE" sz="2400" b="0" i="0" u="none" strike="noStrike" kern="1200" cap="none" spc="0" normalizeH="0" noProof="0" dirty="0" err="1" smtClean="0">
                <a:ln>
                  <a:noFill/>
                </a:ln>
                <a:solidFill>
                  <a:schemeClr val="tx1"/>
                </a:solidFill>
                <a:effectLst/>
                <a:uLnTx/>
                <a:uFillTx/>
                <a:latin typeface="Arial"/>
                <a:ea typeface="+mj-ea"/>
                <a:cs typeface="Arial"/>
              </a:rPr>
              <a:t>observational</a:t>
            </a:r>
            <a:r>
              <a:rPr kumimoji="0" lang="de-DE" sz="2400" b="0" i="0" u="none" strike="noStrike" kern="1200" cap="none" spc="0" normalizeH="0" noProof="0" dirty="0" smtClean="0">
                <a:ln>
                  <a:noFill/>
                </a:ln>
                <a:solidFill>
                  <a:schemeClr val="tx1"/>
                </a:solidFill>
                <a:effectLst/>
                <a:uLnTx/>
                <a:uFillTx/>
                <a:latin typeface="Arial"/>
                <a:ea typeface="+mj-ea"/>
                <a:cs typeface="Arial"/>
              </a:rPr>
              <a:t> </a:t>
            </a:r>
            <a:r>
              <a:rPr kumimoji="0" lang="de-DE" sz="2400" b="0" i="0" u="none" strike="noStrike" kern="1200" cap="none" spc="0" normalizeH="0" noProof="0" dirty="0" err="1" smtClean="0">
                <a:ln>
                  <a:noFill/>
                </a:ln>
                <a:solidFill>
                  <a:schemeClr val="tx1"/>
                </a:solidFill>
                <a:effectLst/>
                <a:uLnTx/>
                <a:uFillTx/>
                <a:latin typeface="Arial"/>
                <a:ea typeface="+mj-ea"/>
                <a:cs typeface="Arial"/>
              </a:rPr>
              <a:t>period</a:t>
            </a:r>
            <a:r>
              <a:rPr kumimoji="0" lang="de-DE" sz="2400" b="0" i="0" u="none" strike="noStrike" kern="1200" cap="none" spc="0" normalizeH="0" baseline="0" noProof="0" dirty="0" smtClean="0">
                <a:ln>
                  <a:noFill/>
                </a:ln>
                <a:solidFill>
                  <a:schemeClr val="tx1"/>
                </a:solidFill>
                <a:effectLst/>
                <a:uLnTx/>
                <a:uFillTx/>
                <a:latin typeface="Arial"/>
                <a:ea typeface="+mj-ea"/>
                <a:cs typeface="Arial"/>
              </a:rPr>
              <a:t>:</a:t>
            </a:r>
            <a:endParaRPr kumimoji="0" lang="de-DE" sz="2400" b="0" i="0" u="none" strike="noStrike" kern="1200" cap="none" spc="0" normalizeH="0" baseline="0" noProof="0" dirty="0">
              <a:ln>
                <a:noFill/>
              </a:ln>
              <a:solidFill>
                <a:schemeClr val="tx1"/>
              </a:solidFill>
              <a:effectLst/>
              <a:uLnTx/>
              <a:uFillTx/>
              <a:latin typeface="Arial"/>
              <a:ea typeface="+mj-ea"/>
              <a:cs typeface="Arial"/>
            </a:endParaRPr>
          </a:p>
        </p:txBody>
      </p:sp>
      <p:sp>
        <p:nvSpPr>
          <p:cNvPr id="9" name="Textfeld 8"/>
          <p:cNvSpPr txBox="1"/>
          <p:nvPr/>
        </p:nvSpPr>
        <p:spPr>
          <a:xfrm>
            <a:off x="5404740" y="1482640"/>
            <a:ext cx="3502193" cy="1306511"/>
          </a:xfrm>
          <a:prstGeom prst="rect">
            <a:avLst/>
          </a:prstGeom>
          <a:noFill/>
        </p:spPr>
        <p:txBody>
          <a:bodyPr wrap="square" rtlCol="0">
            <a:spAutoFit/>
          </a:bodyPr>
          <a:lstStyle/>
          <a:p>
            <a:pPr algn="just">
              <a:lnSpc>
                <a:spcPct val="110000"/>
              </a:lnSpc>
            </a:pPr>
            <a:r>
              <a:rPr lang="de-DE" dirty="0" err="1" smtClean="0">
                <a:latin typeface="Arial"/>
                <a:cs typeface="Arial"/>
              </a:rPr>
              <a:t>close</a:t>
            </a:r>
            <a:r>
              <a:rPr lang="de-DE" dirty="0" smtClean="0">
                <a:latin typeface="Arial"/>
                <a:cs typeface="Arial"/>
              </a:rPr>
              <a:t> </a:t>
            </a:r>
            <a:r>
              <a:rPr lang="de-DE" dirty="0" err="1" smtClean="0">
                <a:latin typeface="Arial"/>
                <a:cs typeface="Arial"/>
              </a:rPr>
              <a:t>correspondence</a:t>
            </a:r>
            <a:r>
              <a:rPr lang="de-DE" dirty="0" smtClean="0">
                <a:latin typeface="Arial"/>
                <a:cs typeface="Arial"/>
              </a:rPr>
              <a:t> </a:t>
            </a:r>
            <a:r>
              <a:rPr lang="de-DE" dirty="0" err="1" smtClean="0">
                <a:latin typeface="Arial"/>
                <a:cs typeface="Arial"/>
              </a:rPr>
              <a:t>between</a:t>
            </a:r>
            <a:r>
              <a:rPr lang="de-DE" dirty="0" smtClean="0">
                <a:latin typeface="Arial"/>
                <a:cs typeface="Arial"/>
              </a:rPr>
              <a:t> AMOC </a:t>
            </a:r>
            <a:r>
              <a:rPr lang="de-DE" dirty="0" err="1" smtClean="0">
                <a:latin typeface="Arial"/>
                <a:cs typeface="Arial"/>
              </a:rPr>
              <a:t>strength</a:t>
            </a:r>
            <a:r>
              <a:rPr lang="de-DE" dirty="0" smtClean="0">
                <a:latin typeface="Arial"/>
                <a:cs typeface="Arial"/>
              </a:rPr>
              <a:t> </a:t>
            </a:r>
            <a:r>
              <a:rPr lang="de-DE" dirty="0" err="1" smtClean="0">
                <a:latin typeface="Arial"/>
                <a:cs typeface="Arial"/>
              </a:rPr>
              <a:t>and</a:t>
            </a:r>
            <a:r>
              <a:rPr lang="de-DE" dirty="0" smtClean="0">
                <a:latin typeface="Arial"/>
                <a:cs typeface="Arial"/>
              </a:rPr>
              <a:t> NBUC </a:t>
            </a:r>
            <a:r>
              <a:rPr lang="de-DE" dirty="0" err="1" smtClean="0">
                <a:latin typeface="Arial"/>
                <a:cs typeface="Arial"/>
              </a:rPr>
              <a:t>transport</a:t>
            </a:r>
            <a:r>
              <a:rPr lang="de-DE" dirty="0">
                <a:latin typeface="Arial"/>
                <a:cs typeface="Arial"/>
              </a:rPr>
              <a:t> </a:t>
            </a:r>
            <a:r>
              <a:rPr lang="de-DE" dirty="0" smtClean="0">
                <a:latin typeface="Arial"/>
                <a:cs typeface="Arial"/>
              </a:rPr>
              <a:t>on inter-</a:t>
            </a:r>
            <a:r>
              <a:rPr lang="de-DE" dirty="0" err="1" smtClean="0">
                <a:latin typeface="Arial"/>
                <a:cs typeface="Arial"/>
              </a:rPr>
              <a:t>annual</a:t>
            </a:r>
            <a:r>
              <a:rPr lang="de-DE" dirty="0" smtClean="0">
                <a:latin typeface="Arial"/>
                <a:cs typeface="Arial"/>
              </a:rPr>
              <a:t> time </a:t>
            </a:r>
            <a:r>
              <a:rPr lang="de-DE" dirty="0" err="1" smtClean="0">
                <a:latin typeface="Arial"/>
                <a:cs typeface="Arial"/>
              </a:rPr>
              <a:t>scales</a:t>
            </a:r>
            <a:r>
              <a:rPr lang="de-DE" dirty="0" smtClean="0">
                <a:latin typeface="Arial"/>
                <a:cs typeface="Arial"/>
              </a:rPr>
              <a:t> </a:t>
            </a:r>
            <a:endParaRPr lang="de-DE" dirty="0">
              <a:latin typeface="Arial"/>
              <a:cs typeface="Arial"/>
            </a:endParaRPr>
          </a:p>
        </p:txBody>
      </p:sp>
      <p:sp>
        <p:nvSpPr>
          <p:cNvPr id="2" name="Textfeld 1"/>
          <p:cNvSpPr txBox="1"/>
          <p:nvPr/>
        </p:nvSpPr>
        <p:spPr>
          <a:xfrm>
            <a:off x="5404744" y="1247872"/>
            <a:ext cx="4502929" cy="369332"/>
          </a:xfrm>
          <a:prstGeom prst="rect">
            <a:avLst/>
          </a:prstGeom>
          <a:noFill/>
        </p:spPr>
        <p:txBody>
          <a:bodyPr wrap="square" rtlCol="0">
            <a:spAutoFit/>
          </a:bodyPr>
          <a:lstStyle/>
          <a:p>
            <a:r>
              <a:rPr lang="de-DE" dirty="0" err="1" smtClean="0">
                <a:latin typeface="Arial"/>
                <a:cs typeface="Arial"/>
              </a:rPr>
              <a:t>Biastoch</a:t>
            </a:r>
            <a:r>
              <a:rPr lang="de-DE" dirty="0" smtClean="0">
                <a:latin typeface="Arial"/>
                <a:cs typeface="Arial"/>
              </a:rPr>
              <a:t> et al. 2008:</a:t>
            </a:r>
            <a:endParaRPr lang="de-DE" dirty="0">
              <a:latin typeface="Arial"/>
              <a:cs typeface="Arial"/>
            </a:endParaRPr>
          </a:p>
        </p:txBody>
      </p:sp>
      <p:pic>
        <p:nvPicPr>
          <p:cNvPr id="3" name="Bild 2" descr="moc_nbuc_anomal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2" y="1172627"/>
            <a:ext cx="4704580" cy="1046614"/>
          </a:xfrm>
          <a:prstGeom prst="rect">
            <a:avLst/>
          </a:prstGeom>
        </p:spPr>
      </p:pic>
      <p:cxnSp>
        <p:nvCxnSpPr>
          <p:cNvPr id="6" name="Gerade Verbindung 5"/>
          <p:cNvCxnSpPr/>
          <p:nvPr/>
        </p:nvCxnSpPr>
        <p:spPr>
          <a:xfrm>
            <a:off x="508005" y="2185375"/>
            <a:ext cx="795867"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 name="Textfeld 6"/>
          <p:cNvSpPr txBox="1"/>
          <p:nvPr/>
        </p:nvSpPr>
        <p:spPr>
          <a:xfrm>
            <a:off x="1422401" y="1966843"/>
            <a:ext cx="2861733" cy="369332"/>
          </a:xfrm>
          <a:prstGeom prst="rect">
            <a:avLst/>
          </a:prstGeom>
          <a:noFill/>
        </p:spPr>
        <p:txBody>
          <a:bodyPr wrap="square" rtlCol="0">
            <a:spAutoFit/>
          </a:bodyPr>
          <a:lstStyle/>
          <a:p>
            <a:r>
              <a:rPr lang="de-DE" dirty="0" smtClean="0"/>
              <a:t>AMOC </a:t>
            </a:r>
            <a:r>
              <a:rPr lang="de-DE" dirty="0" err="1" smtClean="0"/>
              <a:t>strength</a:t>
            </a:r>
            <a:r>
              <a:rPr lang="de-DE" dirty="0" smtClean="0"/>
              <a:t> </a:t>
            </a:r>
            <a:r>
              <a:rPr lang="de-DE" dirty="0" err="1" smtClean="0"/>
              <a:t>at</a:t>
            </a:r>
            <a:r>
              <a:rPr lang="de-DE" dirty="0" smtClean="0"/>
              <a:t> 6°S</a:t>
            </a:r>
            <a:endParaRPr lang="de-DE" dirty="0"/>
          </a:p>
        </p:txBody>
      </p:sp>
      <p:cxnSp>
        <p:nvCxnSpPr>
          <p:cNvPr id="10" name="Gerade Verbindung 9"/>
          <p:cNvCxnSpPr/>
          <p:nvPr/>
        </p:nvCxnSpPr>
        <p:spPr>
          <a:xfrm>
            <a:off x="508005" y="2505508"/>
            <a:ext cx="79586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feld 10"/>
          <p:cNvSpPr txBox="1"/>
          <p:nvPr/>
        </p:nvSpPr>
        <p:spPr>
          <a:xfrm>
            <a:off x="1422401" y="2286976"/>
            <a:ext cx="2861733" cy="369332"/>
          </a:xfrm>
          <a:prstGeom prst="rect">
            <a:avLst/>
          </a:prstGeom>
          <a:noFill/>
        </p:spPr>
        <p:txBody>
          <a:bodyPr wrap="square" rtlCol="0">
            <a:spAutoFit/>
          </a:bodyPr>
          <a:lstStyle/>
          <a:p>
            <a:r>
              <a:rPr lang="de-DE" dirty="0" smtClean="0"/>
              <a:t>NBUC </a:t>
            </a:r>
            <a:r>
              <a:rPr lang="de-DE" dirty="0" err="1" smtClean="0"/>
              <a:t>transport</a:t>
            </a:r>
            <a:endParaRPr lang="de-DE" dirty="0"/>
          </a:p>
        </p:txBody>
      </p:sp>
      <p:pic>
        <p:nvPicPr>
          <p:cNvPr id="12" name="Bild 11" descr="biastoch_s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574" y="3447743"/>
            <a:ext cx="5298440" cy="3138170"/>
          </a:xfrm>
          <a:prstGeom prst="rect">
            <a:avLst/>
          </a:prstGeom>
        </p:spPr>
      </p:pic>
      <p:pic>
        <p:nvPicPr>
          <p:cNvPr id="15" name="Grafik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9841" y="3718676"/>
            <a:ext cx="25463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feld 15"/>
          <p:cNvSpPr txBox="1"/>
          <p:nvPr/>
        </p:nvSpPr>
        <p:spPr>
          <a:xfrm>
            <a:off x="5404743" y="4073392"/>
            <a:ext cx="3502193" cy="2220608"/>
          </a:xfrm>
          <a:prstGeom prst="rect">
            <a:avLst/>
          </a:prstGeom>
          <a:noFill/>
        </p:spPr>
        <p:txBody>
          <a:bodyPr wrap="square" rtlCol="0">
            <a:spAutoFit/>
          </a:bodyPr>
          <a:lstStyle/>
          <a:p>
            <a:pPr algn="just">
              <a:lnSpc>
                <a:spcPct val="110000"/>
              </a:lnSpc>
            </a:pPr>
            <a:r>
              <a:rPr lang="de-DE" dirty="0" err="1">
                <a:latin typeface="Arial"/>
                <a:cs typeface="Arial"/>
              </a:rPr>
              <a:t>Salinity</a:t>
            </a:r>
            <a:r>
              <a:rPr lang="de-DE" dirty="0">
                <a:latin typeface="Arial"/>
                <a:cs typeface="Arial"/>
              </a:rPr>
              <a:t> </a:t>
            </a:r>
            <a:r>
              <a:rPr lang="de-DE" dirty="0" err="1">
                <a:latin typeface="Arial"/>
                <a:cs typeface="Arial"/>
              </a:rPr>
              <a:t>anomalies</a:t>
            </a:r>
            <a:r>
              <a:rPr lang="de-DE" dirty="0">
                <a:latin typeface="Arial"/>
                <a:cs typeface="Arial"/>
              </a:rPr>
              <a:t> </a:t>
            </a:r>
            <a:r>
              <a:rPr lang="de-DE" dirty="0" err="1">
                <a:latin typeface="Arial"/>
                <a:cs typeface="Arial"/>
              </a:rPr>
              <a:t>within</a:t>
            </a:r>
            <a:r>
              <a:rPr lang="de-DE" dirty="0">
                <a:latin typeface="Arial"/>
                <a:cs typeface="Arial"/>
              </a:rPr>
              <a:t> </a:t>
            </a:r>
            <a:r>
              <a:rPr lang="de-DE" dirty="0" err="1">
                <a:latin typeface="Arial"/>
                <a:cs typeface="Arial"/>
              </a:rPr>
              <a:t>the</a:t>
            </a:r>
            <a:r>
              <a:rPr lang="de-DE" dirty="0">
                <a:latin typeface="Arial"/>
                <a:cs typeface="Arial"/>
              </a:rPr>
              <a:t> NBUC </a:t>
            </a:r>
            <a:r>
              <a:rPr lang="de-DE" dirty="0" err="1">
                <a:latin typeface="Arial"/>
                <a:cs typeface="Arial"/>
              </a:rPr>
              <a:t>are</a:t>
            </a:r>
            <a:r>
              <a:rPr lang="de-DE" dirty="0">
                <a:latin typeface="Arial"/>
                <a:cs typeface="Arial"/>
              </a:rPr>
              <a:t> </a:t>
            </a:r>
            <a:r>
              <a:rPr lang="de-DE" dirty="0" err="1">
                <a:latin typeface="Arial"/>
                <a:cs typeface="Arial"/>
              </a:rPr>
              <a:t>related</a:t>
            </a:r>
            <a:r>
              <a:rPr lang="de-DE" dirty="0">
                <a:latin typeface="Arial"/>
                <a:cs typeface="Arial"/>
              </a:rPr>
              <a:t> </a:t>
            </a:r>
            <a:r>
              <a:rPr lang="de-DE" dirty="0" err="1">
                <a:latin typeface="Arial"/>
                <a:cs typeface="Arial"/>
              </a:rPr>
              <a:t>to</a:t>
            </a:r>
            <a:r>
              <a:rPr lang="de-DE" dirty="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variability</a:t>
            </a:r>
            <a:r>
              <a:rPr lang="de-DE" dirty="0">
                <a:latin typeface="Arial"/>
                <a:cs typeface="Arial"/>
              </a:rPr>
              <a:t> </a:t>
            </a:r>
            <a:r>
              <a:rPr lang="de-DE" dirty="0" err="1">
                <a:latin typeface="Arial"/>
                <a:cs typeface="Arial"/>
              </a:rPr>
              <a:t>of</a:t>
            </a:r>
            <a:r>
              <a:rPr lang="de-DE" dirty="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Agulhas</a:t>
            </a:r>
            <a:r>
              <a:rPr lang="de-DE" dirty="0">
                <a:latin typeface="Arial"/>
                <a:cs typeface="Arial"/>
              </a:rPr>
              <a:t> </a:t>
            </a:r>
            <a:r>
              <a:rPr lang="de-DE" dirty="0" err="1">
                <a:latin typeface="Arial"/>
                <a:cs typeface="Arial"/>
              </a:rPr>
              <a:t>leakage</a:t>
            </a:r>
            <a:r>
              <a:rPr lang="de-DE" dirty="0">
                <a:latin typeface="Arial"/>
                <a:cs typeface="Arial"/>
              </a:rPr>
              <a:t> </a:t>
            </a:r>
            <a:r>
              <a:rPr lang="de-DE" dirty="0" err="1">
                <a:latin typeface="Arial"/>
                <a:cs typeface="Arial"/>
              </a:rPr>
              <a:t>and</a:t>
            </a:r>
            <a:r>
              <a:rPr lang="de-DE" dirty="0">
                <a:latin typeface="Arial"/>
                <a:cs typeface="Arial"/>
              </a:rPr>
              <a:t> </a:t>
            </a:r>
            <a:r>
              <a:rPr lang="de-DE" dirty="0" err="1">
                <a:latin typeface="Arial"/>
                <a:cs typeface="Arial"/>
              </a:rPr>
              <a:t>might</a:t>
            </a:r>
            <a:r>
              <a:rPr lang="de-DE" dirty="0">
                <a:latin typeface="Arial"/>
                <a:cs typeface="Arial"/>
              </a:rPr>
              <a:t> </a:t>
            </a:r>
            <a:r>
              <a:rPr lang="de-DE" dirty="0" err="1">
                <a:latin typeface="Arial"/>
                <a:cs typeface="Arial"/>
              </a:rPr>
              <a:t>have</a:t>
            </a:r>
            <a:r>
              <a:rPr lang="de-DE" dirty="0">
                <a:latin typeface="Arial"/>
                <a:cs typeface="Arial"/>
              </a:rPr>
              <a:t> </a:t>
            </a:r>
            <a:r>
              <a:rPr lang="de-DE" dirty="0" err="1">
                <a:latin typeface="Arial"/>
                <a:cs typeface="Arial"/>
              </a:rPr>
              <a:t>implications</a:t>
            </a:r>
            <a:r>
              <a:rPr lang="de-DE" dirty="0">
                <a:latin typeface="Arial"/>
                <a:cs typeface="Arial"/>
              </a:rPr>
              <a:t> </a:t>
            </a:r>
            <a:r>
              <a:rPr lang="de-DE" dirty="0" err="1">
                <a:latin typeface="Arial"/>
                <a:cs typeface="Arial"/>
              </a:rPr>
              <a:t>for</a:t>
            </a:r>
            <a:r>
              <a:rPr lang="de-DE" dirty="0">
                <a:latin typeface="Arial"/>
                <a:cs typeface="Arial"/>
              </a:rPr>
              <a:t> </a:t>
            </a:r>
            <a:r>
              <a:rPr lang="de-DE" dirty="0" err="1">
                <a:latin typeface="Arial"/>
                <a:cs typeface="Arial"/>
              </a:rPr>
              <a:t>further</a:t>
            </a:r>
            <a:r>
              <a:rPr lang="de-DE" dirty="0">
                <a:latin typeface="Arial"/>
                <a:cs typeface="Arial"/>
              </a:rPr>
              <a:t> </a:t>
            </a:r>
            <a:r>
              <a:rPr lang="de-DE" dirty="0" err="1">
                <a:latin typeface="Arial"/>
                <a:cs typeface="Arial"/>
              </a:rPr>
              <a:t>evolution</a:t>
            </a:r>
            <a:r>
              <a:rPr lang="de-DE" dirty="0">
                <a:latin typeface="Arial"/>
                <a:cs typeface="Arial"/>
              </a:rPr>
              <a:t> </a:t>
            </a:r>
            <a:r>
              <a:rPr lang="de-DE" dirty="0" err="1">
                <a:latin typeface="Arial"/>
                <a:cs typeface="Arial"/>
              </a:rPr>
              <a:t>of</a:t>
            </a:r>
            <a:r>
              <a:rPr lang="de-DE" dirty="0">
                <a:latin typeface="Arial"/>
                <a:cs typeface="Arial"/>
              </a:rPr>
              <a:t> MOC</a:t>
            </a:r>
          </a:p>
          <a:p>
            <a:pPr algn="just">
              <a:lnSpc>
                <a:spcPct val="110000"/>
              </a:lnSpc>
            </a:pPr>
            <a:endParaRPr lang="de-DE" dirty="0">
              <a:latin typeface="Arial"/>
              <a:cs typeface="Arial"/>
            </a:endParaRPr>
          </a:p>
        </p:txBody>
      </p:sp>
      <p:sp>
        <p:nvSpPr>
          <p:cNvPr id="17" name="Textfeld 16"/>
          <p:cNvSpPr txBox="1"/>
          <p:nvPr/>
        </p:nvSpPr>
        <p:spPr>
          <a:xfrm>
            <a:off x="5404747" y="3838624"/>
            <a:ext cx="4502929" cy="369332"/>
          </a:xfrm>
          <a:prstGeom prst="rect">
            <a:avLst/>
          </a:prstGeom>
          <a:noFill/>
        </p:spPr>
        <p:txBody>
          <a:bodyPr wrap="square" rtlCol="0">
            <a:spAutoFit/>
          </a:bodyPr>
          <a:lstStyle/>
          <a:p>
            <a:r>
              <a:rPr lang="de-DE" dirty="0" err="1" smtClean="0">
                <a:latin typeface="Arial"/>
                <a:cs typeface="Arial"/>
              </a:rPr>
              <a:t>Biastoch</a:t>
            </a:r>
            <a:r>
              <a:rPr lang="de-DE" dirty="0" smtClean="0">
                <a:latin typeface="Arial"/>
                <a:cs typeface="Arial"/>
              </a:rPr>
              <a:t> et al. 2009:</a:t>
            </a:r>
            <a:endParaRPr lang="de-DE" dirty="0">
              <a:latin typeface="Arial"/>
              <a:cs typeface="Arial"/>
            </a:endParaRPr>
          </a:p>
        </p:txBody>
      </p:sp>
    </p:spTree>
    <p:extLst>
      <p:ext uri="{BB962C8B-B14F-4D97-AF65-F5344CB8AC3E}">
        <p14:creationId xmlns:p14="http://schemas.microsoft.com/office/powerpoint/2010/main" val="107717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4397</Words>
  <Application>Microsoft Office PowerPoint</Application>
  <PresentationFormat>Bildschirmpräsentation (4:3)</PresentationFormat>
  <Paragraphs>231</Paragraphs>
  <Slides>22</Slides>
  <Notes>22</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22</vt:i4>
      </vt:variant>
    </vt:vector>
  </HeadingPairs>
  <TitlesOfParts>
    <vt:vector size="24" baseType="lpstr">
      <vt:lpstr>Office-Design</vt:lpstr>
      <vt:lpstr>Formel</vt:lpstr>
      <vt:lpstr>Western boundary circulation in the tropical South Atlantic and  its relation to Tropical Atlantic Variability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GEOMAR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the tropical Atlantic for climate variability in the Atlantic A.P.1.1 – first observations</dc:title>
  <dc:creator>Rebecca Hummels</dc:creator>
  <cp:lastModifiedBy>Schmidt, Barbara</cp:lastModifiedBy>
  <cp:revision>195</cp:revision>
  <dcterms:created xsi:type="dcterms:W3CDTF">2013-09-02T09:04:00Z</dcterms:created>
  <dcterms:modified xsi:type="dcterms:W3CDTF">2014-12-15T13:57:40Z</dcterms:modified>
</cp:coreProperties>
</file>