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99" r:id="rId3"/>
    <p:sldId id="441" r:id="rId4"/>
    <p:sldId id="442" r:id="rId5"/>
    <p:sldId id="464" r:id="rId6"/>
    <p:sldId id="443" r:id="rId7"/>
    <p:sldId id="456" r:id="rId8"/>
    <p:sldId id="457" r:id="rId9"/>
    <p:sldId id="444" r:id="rId10"/>
    <p:sldId id="459" r:id="rId11"/>
    <p:sldId id="458" r:id="rId12"/>
    <p:sldId id="445" r:id="rId13"/>
    <p:sldId id="453" r:id="rId14"/>
    <p:sldId id="466" r:id="rId15"/>
    <p:sldId id="450" r:id="rId16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EF"/>
    <a:srgbClr val="FFFFFF"/>
    <a:srgbClr val="CC0000"/>
    <a:srgbClr val="19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6" autoAdjust="0"/>
    <p:restoredTop sz="88833" autoAdjust="0"/>
  </p:normalViewPr>
  <p:slideViewPr>
    <p:cSldViewPr>
      <p:cViewPr varScale="1">
        <p:scale>
          <a:sx n="91" d="100"/>
          <a:sy n="91" d="100"/>
        </p:scale>
        <p:origin x="-804" y="-108"/>
      </p:cViewPr>
      <p:guideLst>
        <p:guide orient="horz" pos="2160"/>
        <p:guide orient="horz" pos="4201"/>
        <p:guide orient="horz" pos="4059"/>
        <p:guide pos="5556"/>
        <p:guide pos="288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7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6781800" cy="77311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71638" y="276225"/>
            <a:ext cx="4676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TAV / PIRATA-17 Meeting, Kiel, Germany</a:t>
            </a:r>
            <a:endParaRPr lang="de-DE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September 11, 2012</a:t>
            </a:r>
            <a:endParaRPr lang="de-DE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B9DD9EBF-D0F2-49F0-B021-D75891319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8919" name="Picture 8" descr="ifm-geomar-logo-col_ku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4463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489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6781800" cy="56356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1" y="79739"/>
            <a:ext cx="1064518" cy="431055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14463" y="136525"/>
            <a:ext cx="5141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8EF5C03D-6690-4E71-9D0B-E82F27399E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1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3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ATL3 SST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(20°W–0°, 3°S–3°N)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westernAtlantic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(WATL) wind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(40°W–20°W, 3°S–3°N)</a:t>
            </a:r>
            <a:endParaRPr lang="de-DE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1383"/>
            <a:ext cx="4973320" cy="4463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SimSu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Datumsplatzhalt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October 27, 2011</a:t>
            </a:r>
            <a:endParaRPr lang="de-DE">
              <a:latin typeface="Arial" charset="0"/>
            </a:endParaRPr>
          </a:p>
        </p:txBody>
      </p:sp>
      <p:sp>
        <p:nvSpPr>
          <p:cNvPr id="73733" name="Fußzeilenplatzhalt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Arial" charset="0"/>
              </a:rPr>
              <a:t>Peter Brandt - IFM-GEOMAR</a:t>
            </a:r>
          </a:p>
        </p:txBody>
      </p:sp>
      <p:sp>
        <p:nvSpPr>
          <p:cNvPr id="7373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fld id="{600308EF-2F05-F143-AD97-35D5EC4CB026}" type="slidenum">
              <a:rPr lang="de-DE">
                <a:latin typeface="Arial" charset="0"/>
              </a:rPr>
              <a:pPr eaLnBrk="1" hangingPunct="1"/>
              <a:t>14</a:t>
            </a:fld>
            <a:endParaRPr lang="de-DE">
              <a:latin typeface="Arial" charset="0"/>
            </a:endParaRPr>
          </a:p>
        </p:txBody>
      </p:sp>
      <p:sp>
        <p:nvSpPr>
          <p:cNvPr id="73735" name="Kopfzeilenplatzhalt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Arial" charset="0"/>
              </a:rPr>
              <a:t>WHOI Seminar, Woods Hole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324350"/>
            <a:ext cx="6119813" cy="1079500"/>
          </a:xfrm>
        </p:spPr>
        <p:txBody>
          <a:bodyPr/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73688"/>
            <a:ext cx="8496300" cy="982662"/>
          </a:xfrm>
        </p:spPr>
        <p:txBody>
          <a:bodyPr/>
          <a:lstStyle>
            <a:lvl1pPr marL="0" indent="0">
              <a:lnSpc>
                <a:spcPts val="2800"/>
              </a:lnSpc>
              <a:buFont typeface="Webdings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718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E805-E3CF-4D19-B9D3-C33966A11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5370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116-F733-496B-8423-94342D2BC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0701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8D32-D70C-42AA-BBA3-B1086B65A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3998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226050"/>
            <a:ext cx="9001125" cy="1214438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9388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7950" y="6500813"/>
            <a:ext cx="90360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073-922F-4A4B-BBA0-CE53C99A3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2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07B7-6644-4C60-8B3B-F8EFD6FC5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2307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E5E-9657-455B-9AB6-FD9C9C0CB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7900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1341438"/>
            <a:ext cx="4208462" cy="23352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829050"/>
            <a:ext cx="4208462" cy="2336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C705-E4A7-422A-99C0-5BC406B67C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8219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250825" y="1268413"/>
            <a:ext cx="8893175" cy="5589587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0638"/>
            <a:ext cx="70564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4801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05AB4B6-0C4D-4B88-9528-773F80A70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76200" y="1268413"/>
            <a:ext cx="358775" cy="558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EE7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1" name="Picture 10" descr="cau_k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7600"/>
            <a:ext cx="1447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41313"/>
            <a:ext cx="1436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25" r:id="rId2"/>
    <p:sldLayoutId id="2147484626" r:id="rId3"/>
    <p:sldLayoutId id="2147484627" r:id="rId4"/>
    <p:sldLayoutId id="2147484632" r:id="rId5"/>
    <p:sldLayoutId id="2147484628" r:id="rId6"/>
    <p:sldLayoutId id="2147484629" r:id="rId7"/>
    <p:sldLayoutId id="2147484630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4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2400">
          <a:solidFill>
            <a:schemeClr val="tx1"/>
          </a:solidFill>
          <a:latin typeface="+mn-lt"/>
        </a:defRPr>
      </a:lvl2pPr>
      <a:lvl3pPr marL="654050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814388" indent="-158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950913" indent="-134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5pPr>
      <a:lvl6pPr marL="14081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6pPr>
      <a:lvl7pPr marL="18653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7pPr>
      <a:lvl8pPr marL="23225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8pPr>
      <a:lvl9pPr marL="27797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4"/>
          <p:cNvSpPr>
            <a:spLocks noGrp="1"/>
          </p:cNvSpPr>
          <p:nvPr>
            <p:ph type="ctrTitle"/>
          </p:nvPr>
        </p:nvSpPr>
        <p:spPr>
          <a:xfrm>
            <a:off x="323850" y="4371624"/>
            <a:ext cx="8820150" cy="936104"/>
          </a:xfrm>
        </p:spPr>
        <p:txBody>
          <a:bodyPr/>
          <a:lstStyle/>
          <a:p>
            <a:r>
              <a:rPr lang="de-DE" sz="2800" dirty="0" smtClean="0"/>
              <a:t>The </a:t>
            </a:r>
            <a:r>
              <a:rPr lang="de-DE" sz="2800" dirty="0" err="1" smtClean="0"/>
              <a:t>Equatorial</a:t>
            </a:r>
            <a:r>
              <a:rPr lang="de-DE" sz="2800" dirty="0"/>
              <a:t> </a:t>
            </a:r>
            <a:r>
              <a:rPr lang="de-DE" sz="2800" dirty="0" err="1" smtClean="0"/>
              <a:t>Undercurrent</a:t>
            </a:r>
            <a:r>
              <a:rPr lang="de-DE" sz="2800" dirty="0"/>
              <a:t> </a:t>
            </a:r>
            <a:r>
              <a:rPr lang="de-DE" sz="2800" dirty="0" smtClean="0"/>
              <a:t>in</a:t>
            </a:r>
            <a:r>
              <a:rPr lang="de-DE" sz="2800" dirty="0"/>
              <a:t> </a:t>
            </a:r>
            <a:r>
              <a:rPr lang="de-DE" sz="2800" dirty="0" err="1" smtClean="0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central</a:t>
            </a:r>
            <a:r>
              <a:rPr lang="de-DE" sz="2800" dirty="0"/>
              <a:t> </a:t>
            </a:r>
            <a:r>
              <a:rPr lang="de-DE" sz="2800" dirty="0" err="1" smtClean="0"/>
              <a:t>Atlantic</a:t>
            </a:r>
            <a:r>
              <a:rPr lang="de-DE" sz="2800" dirty="0"/>
              <a:t> </a:t>
            </a:r>
            <a:r>
              <a:rPr lang="de-DE" sz="2800" dirty="0" err="1" smtClean="0"/>
              <a:t>and</a:t>
            </a:r>
            <a:r>
              <a:rPr lang="de-DE" sz="2800" dirty="0"/>
              <a:t> </a:t>
            </a:r>
            <a:r>
              <a:rPr lang="de-DE" sz="2800" dirty="0" err="1" smtClean="0"/>
              <a:t>its</a:t>
            </a:r>
            <a:r>
              <a:rPr lang="de-DE" sz="2800" dirty="0" smtClean="0"/>
              <a:t> </a:t>
            </a:r>
            <a:r>
              <a:rPr lang="de-DE" sz="2800" dirty="0" err="1" smtClean="0"/>
              <a:t>relation</a:t>
            </a:r>
            <a:r>
              <a:rPr lang="de-DE" sz="2800" dirty="0"/>
              <a:t> </a:t>
            </a:r>
            <a:r>
              <a:rPr lang="de-DE" sz="2800" dirty="0" err="1" smtClean="0"/>
              <a:t>to</a:t>
            </a:r>
            <a:r>
              <a:rPr lang="de-DE" sz="2800" dirty="0"/>
              <a:t> </a:t>
            </a:r>
            <a:r>
              <a:rPr lang="de-DE" sz="2800" dirty="0" err="1" smtClean="0"/>
              <a:t>tropical</a:t>
            </a:r>
            <a:r>
              <a:rPr lang="de-DE" sz="2800" dirty="0"/>
              <a:t> </a:t>
            </a:r>
            <a:r>
              <a:rPr lang="de-DE" sz="2800" dirty="0" err="1" smtClean="0"/>
              <a:t>Atlantic</a:t>
            </a:r>
            <a:r>
              <a:rPr lang="de-DE" sz="2800" dirty="0"/>
              <a:t> </a:t>
            </a:r>
            <a:r>
              <a:rPr lang="de-DE" sz="2800" dirty="0" err="1" smtClean="0"/>
              <a:t>variability</a:t>
            </a:r>
            <a:endParaRPr lang="de-DE" sz="2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23528" y="5472520"/>
            <a:ext cx="5847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Peter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Brandt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Andreas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Funk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2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Alexis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Tantet</a:t>
            </a:r>
            <a:r>
              <a:rPr lang="en-US" sz="2200" kern="0" baseline="30000" dirty="0">
                <a:solidFill>
                  <a:srgbClr val="FFFFFF"/>
                </a:solidFill>
                <a:latin typeface="Microsoft Sans Serif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</a:p>
          <a:p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Bill Johns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3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Jürgen Fischer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1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309320"/>
            <a:ext cx="8214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GEOMAR, Kiel, GER;  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2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FWG, Kiel, GER; 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3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RSMAS, Miami, USA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Noncanonical</a:t>
            </a:r>
            <a:r>
              <a:rPr lang="en-US" sz="2000" dirty="0" smtClean="0"/>
              <a:t> cold event: 2009 (warmest spring with weak winds, but coldest SST in August)</a:t>
            </a:r>
            <a:endParaRPr lang="en-US" sz="20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" y="4078390"/>
            <a:ext cx="2844552" cy="2590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" name="Bild 1" descr="indices_SST_wind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26417" y="4307954"/>
            <a:ext cx="846064" cy="874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922560" y="5593308"/>
            <a:ext cx="928800" cy="57199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ng 9"/>
          <p:cNvSpPr/>
          <p:nvPr/>
        </p:nvSpPr>
        <p:spPr>
          <a:xfrm>
            <a:off x="2393801" y="5510882"/>
            <a:ext cx="108000" cy="108000"/>
          </a:xfrm>
          <a:prstGeom prst="donut">
            <a:avLst>
              <a:gd name="adj" fmla="val 14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18110" y="5362024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2009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err="1" smtClean="0">
                <a:solidFill>
                  <a:srgbClr val="7F7F7F"/>
                </a:solidFill>
              </a:rPr>
              <a:t>Noncanonical</a:t>
            </a:r>
            <a:r>
              <a:rPr lang="en-US" sz="2000" dirty="0" smtClean="0">
                <a:solidFill>
                  <a:srgbClr val="7F7F7F"/>
                </a:solidFill>
              </a:rPr>
              <a:t> cold event: 2009 (warmest spring with weak winds, but coldest SST in August)</a:t>
            </a:r>
          </a:p>
          <a:p>
            <a:r>
              <a:rPr lang="en-US" sz="2000" dirty="0" smtClean="0"/>
              <a:t>EUC during 2009 was weak and shows no variation during the strong cooling from May to July</a:t>
            </a:r>
          </a:p>
        </p:txBody>
      </p:sp>
      <p:pic>
        <p:nvPicPr>
          <p:cNvPr id="3" name="Bild 2" descr="indices_SST_EU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Interannual Variability: SST ATL3 and EUC Transport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en-US" sz="2200" dirty="0" smtClean="0"/>
              <a:t>According to Richter et al.(2013) </a:t>
            </a:r>
            <a:r>
              <a:rPr lang="en-US" sz="2200" dirty="0" err="1" smtClean="0"/>
              <a:t>noncanonical</a:t>
            </a:r>
            <a:r>
              <a:rPr lang="en-US" sz="2200" dirty="0" smtClean="0"/>
              <a:t> events are driven by advection from northern hemisphere during strong meridional mode events</a:t>
            </a:r>
          </a:p>
          <a:p>
            <a:r>
              <a:rPr lang="en-US" sz="2200" dirty="0" smtClean="0"/>
              <a:t>SST and wind anomalies during April/May 2009 (Foltz et al. 2012)</a:t>
            </a:r>
            <a:endParaRPr lang="en-US" sz="2200" dirty="0"/>
          </a:p>
        </p:txBody>
      </p:sp>
      <p:pic>
        <p:nvPicPr>
          <p:cNvPr id="8" name="Bild 7" descr="indices_SST_EU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t="5898" b="3492"/>
          <a:stretch/>
        </p:blipFill>
        <p:spPr>
          <a:xfrm>
            <a:off x="3020400" y="4052689"/>
            <a:ext cx="6051600" cy="274614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Interannual </a:t>
            </a:r>
            <a:r>
              <a:rPr lang="de-DE" dirty="0" err="1"/>
              <a:t>Variability</a:t>
            </a:r>
            <a:r>
              <a:rPr lang="de-DE" dirty="0"/>
              <a:t>: SST ATL3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April/May 2009 </a:t>
            </a:r>
            <a:r>
              <a:rPr lang="de-DE" dirty="0" err="1" smtClean="0"/>
              <a:t>Anomalies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4836" r="13" b="3287"/>
          <a:stretch/>
        </p:blipFill>
        <p:spPr bwMode="auto">
          <a:xfrm>
            <a:off x="2267744" y="1380661"/>
            <a:ext cx="6883649" cy="44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Velocity Measurements at the Equator, 23°W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2088927" cy="4824412"/>
          </a:xfrm>
        </p:spPr>
        <p:txBody>
          <a:bodyPr/>
          <a:lstStyle/>
          <a:p>
            <a:r>
              <a:rPr lang="en-US" sz="2200" dirty="0" smtClean="0"/>
              <a:t>Deep ocean is dominated by Equatorial Deep Jets</a:t>
            </a:r>
          </a:p>
          <a:p>
            <a:r>
              <a:rPr lang="en-US" sz="2200" dirty="0" smtClean="0"/>
              <a:t>Downward phase and upward energy propagation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536" y="5118752"/>
            <a:ext cx="8761692" cy="432370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>
                <a:solidFill>
                  <a:schemeClr val="bg1"/>
                </a:solidFill>
              </a:rPr>
              <a:t>u</a:t>
            </a:r>
            <a:r>
              <a:rPr lang="de-DE" dirty="0" smtClean="0">
                <a:solidFill>
                  <a:schemeClr val="bg1"/>
                </a:solidFill>
              </a:rPr>
              <a:t>pdate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Brandt, Funk, </a:t>
            </a:r>
            <a:r>
              <a:rPr lang="en-US" dirty="0" err="1" smtClean="0">
                <a:solidFill>
                  <a:schemeClr val="bg1"/>
                </a:solidFill>
              </a:rPr>
              <a:t>Hormann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Dengler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Greatbatch</a:t>
            </a:r>
            <a:r>
              <a:rPr lang="en-US" dirty="0" smtClean="0">
                <a:solidFill>
                  <a:schemeClr val="bg1"/>
                </a:solidFill>
              </a:rPr>
              <a:t>, Toole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949280"/>
            <a:ext cx="9001125" cy="90554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At a given depth</a:t>
            </a:r>
            <a:r>
              <a:rPr lang="en-US" sz="2800" dirty="0" smtClean="0">
                <a:solidFill>
                  <a:schemeClr val="bg1"/>
                </a:solidFill>
              </a:rPr>
              <a:t>, EDJ </a:t>
            </a:r>
            <a:r>
              <a:rPr lang="en-US" sz="2800" dirty="0">
                <a:solidFill>
                  <a:schemeClr val="bg1"/>
                </a:solidFill>
              </a:rPr>
              <a:t>oscillate with a </a:t>
            </a:r>
            <a:r>
              <a:rPr lang="en-US" sz="2800" dirty="0" smtClean="0">
                <a:solidFill>
                  <a:schemeClr val="bg1"/>
                </a:solidFill>
              </a:rPr>
              <a:t>period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about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4.5 </a:t>
            </a:r>
            <a:r>
              <a:rPr lang="en-US" sz="2800" dirty="0" err="1" smtClean="0">
                <a:solidFill>
                  <a:schemeClr val="bg1"/>
                </a:solidFill>
              </a:rPr>
              <a:t>yrs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(Johnson and Zhang 2003; Brandt et al., 2011)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3851920" y="2836152"/>
            <a:ext cx="3744416" cy="621612"/>
          </a:xfrm>
          <a:prstGeom prst="line">
            <a:avLst/>
          </a:prstGeom>
          <a:ln w="50800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211960" y="1828040"/>
            <a:ext cx="3379339" cy="676824"/>
          </a:xfrm>
          <a:prstGeom prst="line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charset="0"/>
              </a:rPr>
              <a:t>4</a:t>
            </a:r>
            <a:r>
              <a:rPr lang="en-US" dirty="0" smtClean="0">
                <a:latin typeface="Microsoft Sans Serif" charset="0"/>
              </a:rPr>
              <a:t>.5-year Climate Cycle</a:t>
            </a:r>
            <a:endParaRPr lang="en-US" dirty="0">
              <a:latin typeface="Microsoft Sans Serif" charset="0"/>
            </a:endParaRPr>
          </a:p>
        </p:txBody>
      </p:sp>
      <p:sp>
        <p:nvSpPr>
          <p:cNvPr id="29700" name="Inhaltsplatzhalter 3"/>
          <p:cNvSpPr>
            <a:spLocks noGrp="1"/>
          </p:cNvSpPr>
          <p:nvPr>
            <p:ph idx="1"/>
          </p:nvPr>
        </p:nvSpPr>
        <p:spPr>
          <a:xfrm>
            <a:off x="250825" y="1341438"/>
            <a:ext cx="2808288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400" dirty="0">
                <a:latin typeface="Microsoft Sans Serif" charset="0"/>
              </a:rPr>
              <a:t>Geostrophic equatorial zonal surface </a:t>
            </a:r>
            <a:r>
              <a:rPr lang="en-US" sz="2400" dirty="0" smtClean="0">
                <a:latin typeface="Microsoft Sans Serif" charset="0"/>
              </a:rPr>
              <a:t>velocity, SST, and wind with 4.5-year variability</a:t>
            </a:r>
          </a:p>
          <a:p>
            <a:r>
              <a:rPr lang="en-US" sz="2400" dirty="0" smtClean="0">
                <a:latin typeface="Microsoft Sans Serif" charset="0"/>
              </a:rPr>
              <a:t>However, many open questions regarding EDJ oscillations …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22600" y="6175375"/>
            <a:ext cx="6121400" cy="4222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Brandt, Funk, </a:t>
            </a:r>
            <a:r>
              <a:rPr lang="en-US" dirty="0" err="1" smtClean="0">
                <a:solidFill>
                  <a:schemeClr val="bg1"/>
                </a:solidFill>
              </a:rPr>
              <a:t>Hormann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Dengler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Greatbatch</a:t>
            </a:r>
            <a:r>
              <a:rPr lang="en-US" dirty="0" smtClean="0">
                <a:solidFill>
                  <a:schemeClr val="bg1"/>
                </a:solidFill>
              </a:rPr>
              <a:t>, Toole 2011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969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354138"/>
            <a:ext cx="601345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51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Summary</a:t>
            </a:r>
            <a:endParaRPr lang="en-US" dirty="0" smtClean="0"/>
          </a:p>
        </p:txBody>
      </p:sp>
      <p:sp>
        <p:nvSpPr>
          <p:cNvPr id="23556" name="Rectangle 14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50300" cy="5516562"/>
          </a:xfrm>
          <a:solidFill>
            <a:srgbClr val="DEE7EF"/>
          </a:solidFill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Interannual EUC transport variability largely in agreement with zonal mode variability</a:t>
            </a:r>
          </a:p>
          <a:p>
            <a:pPr marL="0" indent="0" eaLnBrk="1" hangingPunct="1">
              <a:defRPr/>
            </a:pPr>
            <a:r>
              <a:rPr lang="en-US" dirty="0" smtClean="0"/>
              <a:t>2009 </a:t>
            </a:r>
            <a:r>
              <a:rPr lang="en-US" dirty="0" err="1" smtClean="0"/>
              <a:t>noncanonical</a:t>
            </a:r>
            <a:r>
              <a:rPr lang="en-US" dirty="0" smtClean="0"/>
              <a:t> cold event associated weak EUC and no transport change during </a:t>
            </a:r>
            <a:r>
              <a:rPr lang="en-US" dirty="0"/>
              <a:t>cooling </a:t>
            </a:r>
            <a:r>
              <a:rPr lang="en-US" dirty="0" smtClean="0"/>
              <a:t>phase: likely associated with meridional mode event during boreal spring and meridional advection (Richter et al. 2013)</a:t>
            </a:r>
          </a:p>
          <a:p>
            <a:pPr marL="0" indent="0" eaLnBrk="1" hangingPunct="1">
              <a:defRPr/>
            </a:pPr>
            <a:r>
              <a:rPr lang="en-US" dirty="0" smtClean="0"/>
              <a:t>4.5-yr EDJ oscillations dominate depth range below the EUC: high-baroclinic, equatorial basin modes with possible impact on surface velocity, SST and climate</a:t>
            </a:r>
          </a:p>
        </p:txBody>
      </p:sp>
      <p:sp>
        <p:nvSpPr>
          <p:cNvPr id="1741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60448650-BAD3-484C-A58B-87550E3B9244}" type="slidenum">
              <a:rPr lang="de-DE" smtClean="0">
                <a:solidFill>
                  <a:schemeClr val="hlink"/>
                </a:solidFill>
              </a:rPr>
              <a:pPr eaLnBrk="1" hangingPunct="1"/>
              <a:t>15</a:t>
            </a:fld>
            <a:endParaRPr lang="de-DE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Equatorial Atlantic Cold Tongue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2736850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400" dirty="0" smtClean="0"/>
              <a:t>Cold tongue develops during boreal summer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nterannual variability of </a:t>
            </a:r>
            <a:br>
              <a:rPr lang="en-US" sz="2400" dirty="0" smtClean="0"/>
            </a:br>
            <a:r>
              <a:rPr lang="en-US" sz="2400" dirty="0" smtClean="0"/>
              <a:t>ATL3 SST index (3°S–3°N, </a:t>
            </a:r>
            <a:br>
              <a:rPr lang="en-US" sz="2400" dirty="0" smtClean="0"/>
            </a:br>
            <a:r>
              <a:rPr lang="en-US" sz="2400" dirty="0" smtClean="0"/>
              <a:t>20°W–0°)</a:t>
            </a:r>
          </a:p>
          <a:p>
            <a:r>
              <a:rPr lang="de-DE" sz="2400" dirty="0" err="1" smtClean="0">
                <a:latin typeface="Microsoft Sans Serif" charset="0"/>
              </a:rPr>
              <a:t>Moored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observations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as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part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of</a:t>
            </a:r>
            <a:r>
              <a:rPr lang="de-DE" sz="2400" dirty="0" smtClean="0">
                <a:latin typeface="Microsoft Sans Serif" charset="0"/>
              </a:rPr>
              <a:t> </a:t>
            </a:r>
            <a:r>
              <a:rPr lang="de-DE" sz="2400" dirty="0" err="1" smtClean="0">
                <a:latin typeface="Microsoft Sans Serif" charset="0"/>
              </a:rPr>
              <a:t>the</a:t>
            </a:r>
            <a:r>
              <a:rPr lang="de-DE" sz="2400" dirty="0" smtClean="0">
                <a:latin typeface="Microsoft Sans Serif" charset="0"/>
              </a:rPr>
              <a:t> CLIVAR </a:t>
            </a:r>
            <a:r>
              <a:rPr lang="de-DE" sz="2400" dirty="0">
                <a:latin typeface="Microsoft Sans Serif" charset="0"/>
              </a:rPr>
              <a:t>Tropical </a:t>
            </a:r>
            <a:r>
              <a:rPr lang="de-DE" sz="2400" dirty="0" err="1">
                <a:latin typeface="Microsoft Sans Serif" charset="0"/>
              </a:rPr>
              <a:t>Atlantic</a:t>
            </a:r>
            <a:r>
              <a:rPr lang="de-DE" sz="2400" dirty="0">
                <a:latin typeface="Microsoft Sans Serif" charset="0"/>
              </a:rPr>
              <a:t> </a:t>
            </a:r>
            <a:r>
              <a:rPr lang="de-DE" sz="2400" dirty="0" err="1">
                <a:latin typeface="Microsoft Sans Serif" charset="0"/>
              </a:rPr>
              <a:t>Climate</a:t>
            </a:r>
            <a:r>
              <a:rPr lang="de-DE" sz="2400" dirty="0">
                <a:latin typeface="Microsoft Sans Serif" charset="0"/>
              </a:rPr>
              <a:t> </a:t>
            </a:r>
            <a:r>
              <a:rPr lang="de-DE" sz="2400" dirty="0" smtClean="0">
                <a:latin typeface="Microsoft Sans Serif" charset="0"/>
              </a:rPr>
              <a:t>Experiment </a:t>
            </a:r>
            <a:endParaRPr lang="en-US" sz="2400" b="1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8C5F813B-F43A-42A9-BCD8-85AE7E6D51BA}" type="slidenum">
              <a:rPr lang="de-DE" smtClean="0">
                <a:solidFill>
                  <a:schemeClr val="hlink"/>
                </a:solidFill>
              </a:rPr>
              <a:pPr eaLnBrk="1" hangingPunct="1"/>
              <a:t>2</a:t>
            </a:fld>
            <a:endParaRPr lang="de-DE" smtClean="0">
              <a:solidFill>
                <a:schemeClr val="hlink"/>
              </a:solidFill>
            </a:endParaRPr>
          </a:p>
        </p:txBody>
      </p:sp>
      <p:pic>
        <p:nvPicPr>
          <p:cNvPr id="9221" name="Grafik 6" descr="TAsst_as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01368"/>
            <a:ext cx="602456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/>
          <a:srcRect t="36222" b="38842"/>
          <a:stretch/>
        </p:blipFill>
        <p:spPr>
          <a:xfrm>
            <a:off x="2987824" y="4875697"/>
            <a:ext cx="6022800" cy="1960853"/>
          </a:xfrm>
          <a:prstGeom prst="rect">
            <a:avLst/>
          </a:prstGeom>
          <a:ln>
            <a:solidFill>
              <a:srgbClr val="D0DFED"/>
            </a:solidFill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87675" y="4578887"/>
            <a:ext cx="6156325" cy="3333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Brandt et al. 2011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7164288" y="4945401"/>
            <a:ext cx="0" cy="16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227476" y="4941168"/>
            <a:ext cx="0" cy="16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56176" y="4981272"/>
            <a:ext cx="2987973" cy="3333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www.aoml.noaa.gov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12160" y="3148818"/>
            <a:ext cx="274497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"/>
              </a:lnSpc>
            </a:pPr>
            <a:r>
              <a:rPr lang="de-DE" b="1" dirty="0" smtClean="0"/>
              <a:t>*</a:t>
            </a:r>
          </a:p>
          <a:p>
            <a:pPr>
              <a:lnSpc>
                <a:spcPct val="30000"/>
              </a:lnSpc>
            </a:pPr>
            <a:r>
              <a:rPr lang="de-DE" b="1" dirty="0" smtClean="0"/>
              <a:t>*</a:t>
            </a:r>
          </a:p>
          <a:p>
            <a:pPr>
              <a:lnSpc>
                <a:spcPct val="30000"/>
              </a:lnSpc>
            </a:pPr>
            <a:r>
              <a:rPr lang="de-DE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820579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Mooring Array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0825" y="1341438"/>
            <a:ext cx="2304951" cy="4824412"/>
          </a:xfrm>
        </p:spPr>
        <p:txBody>
          <a:bodyPr/>
          <a:lstStyle/>
          <a:p>
            <a:r>
              <a:rPr lang="de-DE" sz="2400" dirty="0" err="1"/>
              <a:t>single</a:t>
            </a:r>
            <a:r>
              <a:rPr lang="de-DE" sz="2400" dirty="0"/>
              <a:t> </a:t>
            </a:r>
            <a:r>
              <a:rPr lang="de-DE" sz="2400" dirty="0" err="1"/>
              <a:t>mooring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June 2005</a:t>
            </a:r>
          </a:p>
          <a:p>
            <a:r>
              <a:rPr lang="de-DE" sz="2400" dirty="0" smtClean="0"/>
              <a:t>3 </a:t>
            </a:r>
            <a:r>
              <a:rPr lang="de-DE" sz="2400" dirty="0" err="1" smtClean="0"/>
              <a:t>moorings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from</a:t>
            </a:r>
            <a:r>
              <a:rPr lang="de-DE" sz="2400" dirty="0" smtClean="0"/>
              <a:t> June 2006 </a:t>
            </a:r>
            <a:r>
              <a:rPr lang="de-DE" sz="2400" dirty="0" err="1" smtClean="0"/>
              <a:t>to</a:t>
            </a:r>
            <a:r>
              <a:rPr lang="de-DE" sz="2400" dirty="0" smtClean="0"/>
              <a:t> May 2011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9340"/>
            <a:ext cx="6566520" cy="513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356" r="15618" b="438"/>
          <a:stretch/>
        </p:blipFill>
        <p:spPr bwMode="auto">
          <a:xfrm>
            <a:off x="43416" y="4187403"/>
            <a:ext cx="3160432" cy="26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3576" y="4166496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Ship</a:t>
            </a:r>
            <a:r>
              <a:rPr lang="de-DE" sz="1600" dirty="0" smtClean="0"/>
              <a:t> </a:t>
            </a:r>
            <a:r>
              <a:rPr lang="de-DE" sz="1600" dirty="0" err="1" smtClean="0"/>
              <a:t>Section</a:t>
            </a:r>
            <a:r>
              <a:rPr lang="de-DE" sz="1600" dirty="0" smtClean="0"/>
              <a:t> </a:t>
            </a:r>
            <a:r>
              <a:rPr lang="de-DE" sz="1600" dirty="0" err="1" smtClean="0"/>
              <a:t>Mean</a:t>
            </a:r>
            <a:endParaRPr lang="en-US" sz="16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03848" y="6453336"/>
            <a:ext cx="5940152" cy="404664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 smtClean="0">
                <a:solidFill>
                  <a:schemeClr val="bg1"/>
                </a:solidFill>
              </a:rPr>
              <a:t>Brandt, et </a:t>
            </a:r>
            <a:r>
              <a:rPr lang="de-DE" dirty="0">
                <a:solidFill>
                  <a:schemeClr val="bg1"/>
                </a:solidFill>
              </a:rPr>
              <a:t>al. </a:t>
            </a:r>
            <a:r>
              <a:rPr lang="de-DE" dirty="0" smtClean="0">
                <a:solidFill>
                  <a:schemeClr val="bg1"/>
                </a:solidFill>
              </a:rPr>
              <a:t>2014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EUC Transport Time Series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1944911" cy="4824412"/>
          </a:xfrm>
        </p:spPr>
        <p:txBody>
          <a:bodyPr/>
          <a:lstStyle/>
          <a:p>
            <a:r>
              <a:rPr lang="en-US" sz="2200" dirty="0" smtClean="0"/>
              <a:t>Different inter-/extra-</a:t>
            </a:r>
            <a:r>
              <a:rPr lang="en-US" sz="2200" dirty="0" err="1" smtClean="0"/>
              <a:t>polation</a:t>
            </a:r>
            <a:r>
              <a:rPr lang="en-US" sz="2200" dirty="0" smtClean="0"/>
              <a:t> schemes applied</a:t>
            </a:r>
          </a:p>
          <a:p>
            <a:r>
              <a:rPr lang="en-US" sz="2200" dirty="0" smtClean="0"/>
              <a:t>General agreement between different methods: uncertainty of </a:t>
            </a:r>
            <a:r>
              <a:rPr lang="en-US" sz="2400" dirty="0" smtClean="0">
                <a:latin typeface="Arial"/>
                <a:cs typeface="Arial"/>
              </a:rPr>
              <a:t>~</a:t>
            </a:r>
            <a:r>
              <a:rPr lang="en-US" sz="2200" dirty="0" smtClean="0"/>
              <a:t>1 </a:t>
            </a:r>
            <a:r>
              <a:rPr lang="en-US" sz="2200" dirty="0" err="1" smtClean="0"/>
              <a:t>Sv</a:t>
            </a:r>
            <a:endParaRPr lang="en-US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40768"/>
            <a:ext cx="6965792" cy="54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Pacific EUC Transport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250825" y="1341438"/>
            <a:ext cx="2736999" cy="4824412"/>
          </a:xfrm>
        </p:spPr>
        <p:txBody>
          <a:bodyPr/>
          <a:lstStyle/>
          <a:p>
            <a:r>
              <a:rPr lang="de-DE" sz="2200" dirty="0" err="1" smtClean="0"/>
              <a:t>Mean</a:t>
            </a:r>
            <a:r>
              <a:rPr lang="de-DE" sz="2200" dirty="0" smtClean="0"/>
              <a:t> EUC Transport (solid) </a:t>
            </a:r>
            <a:r>
              <a:rPr lang="de-DE" sz="2200" dirty="0" err="1" smtClean="0"/>
              <a:t>and</a:t>
            </a:r>
            <a:r>
              <a:rPr lang="de-DE" sz="2200" dirty="0" smtClean="0"/>
              <a:t> EUC </a:t>
            </a:r>
            <a:r>
              <a:rPr lang="de-DE" sz="2200" dirty="0" err="1" smtClean="0"/>
              <a:t>transport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strong </a:t>
            </a:r>
            <a:r>
              <a:rPr lang="de-DE" sz="2200" dirty="0" err="1" smtClean="0"/>
              <a:t>El</a:t>
            </a:r>
            <a:r>
              <a:rPr lang="de-DE" sz="2200" dirty="0" smtClean="0"/>
              <a:t> </a:t>
            </a:r>
            <a:r>
              <a:rPr lang="de-DE" sz="2200" dirty="0" err="1" smtClean="0"/>
              <a:t>Niños</a:t>
            </a:r>
            <a:r>
              <a:rPr lang="de-DE" sz="2200" dirty="0" smtClean="0"/>
              <a:t> (</a:t>
            </a:r>
            <a:r>
              <a:rPr lang="de-DE" sz="2200" dirty="0" err="1" smtClean="0"/>
              <a:t>dashed</a:t>
            </a:r>
            <a:r>
              <a:rPr lang="de-DE" sz="2200" dirty="0" smtClean="0"/>
              <a:t>)</a:t>
            </a:r>
          </a:p>
          <a:p>
            <a:r>
              <a:rPr lang="en-US" sz="2200" dirty="0" smtClean="0"/>
              <a:t>Strongly </a:t>
            </a:r>
            <a:r>
              <a:rPr lang="en-US" sz="2200" dirty="0"/>
              <a:t>reduced EUC transport during El </a:t>
            </a:r>
            <a:r>
              <a:rPr lang="en-US" sz="2200" dirty="0" err="1" smtClean="0"/>
              <a:t>Niños</a:t>
            </a:r>
            <a:endParaRPr lang="en-US" sz="2200" dirty="0"/>
          </a:p>
          <a:p>
            <a:r>
              <a:rPr lang="en-US" sz="2200" dirty="0" smtClean="0"/>
              <a:t>EUC disappeared </a:t>
            </a:r>
            <a:r>
              <a:rPr lang="en-US" sz="2200" dirty="0"/>
              <a:t>during 1982/83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El </a:t>
            </a:r>
            <a:r>
              <a:rPr lang="en-US" sz="2200" dirty="0"/>
              <a:t>Niño (Firing et al. 1983)</a:t>
            </a:r>
          </a:p>
          <a:p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2987823" y="1340768"/>
            <a:ext cx="6162545" cy="3959349"/>
            <a:chOff x="3127979" y="0"/>
            <a:chExt cx="2899350" cy="1862792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3"/>
            <a:srcRect t="95550" b="-12"/>
            <a:stretch/>
          </p:blipFill>
          <p:spPr>
            <a:xfrm>
              <a:off x="3127979" y="1556792"/>
              <a:ext cx="2891709" cy="3060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/>
            <a:srcRect t="-8" b="76646"/>
            <a:stretch/>
          </p:blipFill>
          <p:spPr>
            <a:xfrm>
              <a:off x="3131840" y="0"/>
              <a:ext cx="2895489" cy="1602000"/>
            </a:xfrm>
            <a:prstGeom prst="rect">
              <a:avLst/>
            </a:prstGeom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87824" y="5273596"/>
            <a:ext cx="6156176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Johnson </a:t>
            </a:r>
            <a:r>
              <a:rPr lang="en-US" dirty="0">
                <a:solidFill>
                  <a:schemeClr val="bg1"/>
                </a:solidFill>
              </a:rPr>
              <a:t>et al. </a:t>
            </a:r>
            <a:r>
              <a:rPr lang="en-US" dirty="0" smtClean="0">
                <a:solidFill>
                  <a:schemeClr val="bg1"/>
                </a:solidFill>
              </a:rPr>
              <a:t>2002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877272"/>
            <a:ext cx="9001125" cy="977553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What is the relation between Atlantic EUC transport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and tropical Atlantic variability?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/>
              <a:t>Richter et al. (2013): </a:t>
            </a:r>
            <a:r>
              <a:rPr lang="en-US" sz="2000" dirty="0" smtClean="0">
                <a:solidFill>
                  <a:srgbClr val="3366FF"/>
                </a:solidFill>
              </a:rPr>
              <a:t>canonical</a:t>
            </a:r>
            <a:r>
              <a:rPr lang="en-US" sz="2000" dirty="0" smtClean="0"/>
              <a:t> events have strong/weak winds prior to </a:t>
            </a:r>
            <a:br>
              <a:rPr lang="en-US" sz="2000" dirty="0" smtClean="0"/>
            </a:br>
            <a:r>
              <a:rPr lang="en-US" sz="2000" dirty="0" smtClean="0"/>
              <a:t>cold/warm events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" y="4123744"/>
            <a:ext cx="2844552" cy="2590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2" name="Bild 1" descr="indices_SST_wind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680" cy="53104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6416" y="5635611"/>
            <a:ext cx="849239" cy="5724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25736" y="4357500"/>
            <a:ext cx="928800" cy="8748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ng 10"/>
          <p:cNvSpPr/>
          <p:nvPr/>
        </p:nvSpPr>
        <p:spPr>
          <a:xfrm>
            <a:off x="1187624" y="5889809"/>
            <a:ext cx="108000" cy="108000"/>
          </a:xfrm>
          <a:prstGeom prst="donut">
            <a:avLst>
              <a:gd name="adj" fmla="val 14699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9768" y="5884526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3366FF"/>
                </a:solidFill>
              </a:rPr>
              <a:t>2005</a:t>
            </a:r>
            <a:endParaRPr lang="de-DE" sz="1200" b="1" dirty="0">
              <a:solidFill>
                <a:srgbClr val="3366FF"/>
              </a:solidFill>
            </a:endParaRPr>
          </a:p>
        </p:txBody>
      </p:sp>
      <p:sp>
        <p:nvSpPr>
          <p:cNvPr id="13" name="Ring 12"/>
          <p:cNvSpPr/>
          <p:nvPr/>
        </p:nvSpPr>
        <p:spPr>
          <a:xfrm>
            <a:off x="2100436" y="4938847"/>
            <a:ext cx="108000" cy="108000"/>
          </a:xfrm>
          <a:prstGeom prst="donut">
            <a:avLst>
              <a:gd name="adj" fmla="val 14699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28335" y="4767323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3366FF"/>
                </a:solidFill>
              </a:rPr>
              <a:t>2008</a:t>
            </a:r>
            <a:endParaRPr lang="de-DE" sz="1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Richter et al. (2013): canonical events have strong/weak winds prior to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cold/warm events</a:t>
            </a:r>
          </a:p>
          <a:p>
            <a:r>
              <a:rPr lang="en-US" sz="2000" dirty="0"/>
              <a:t>Canonical cold event: </a:t>
            </a:r>
            <a:r>
              <a:rPr lang="en-US" sz="2000" dirty="0" smtClean="0"/>
              <a:t>2005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2" name="Bild 1" descr="indices_SST_wind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Richter et al. (2013): canonical events have strong/weak winds prior to 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7F7F7F"/>
                </a:solidFill>
              </a:rPr>
              <a:t>cold/warm events</a:t>
            </a:r>
          </a:p>
          <a:p>
            <a:r>
              <a:rPr lang="en-US" sz="2000" dirty="0" smtClean="0">
                <a:solidFill>
                  <a:srgbClr val="7F7F7F"/>
                </a:solidFill>
              </a:rPr>
              <a:t>Canonical cold event: 2005</a:t>
            </a:r>
          </a:p>
          <a:p>
            <a:r>
              <a:rPr lang="en-US" sz="2000" dirty="0" smtClean="0"/>
              <a:t>Canonical warm event: 2008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3" name="Bild 2" descr="indices_SST_win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Interannual </a:t>
            </a:r>
            <a:r>
              <a:rPr lang="de-DE" dirty="0" err="1"/>
              <a:t>Variability</a:t>
            </a:r>
            <a:r>
              <a:rPr lang="de-DE" dirty="0"/>
              <a:t>: SST ATL3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EUC Transport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de-DE" sz="2200" dirty="0" err="1" smtClean="0"/>
              <a:t>Canonical</a:t>
            </a:r>
            <a:r>
              <a:rPr lang="de-DE" sz="2200" dirty="0" smtClean="0"/>
              <a:t> </a:t>
            </a:r>
            <a:r>
              <a:rPr lang="de-DE" sz="2200" dirty="0" err="1" smtClean="0"/>
              <a:t>cold</a:t>
            </a:r>
            <a:r>
              <a:rPr lang="de-DE" sz="2200" dirty="0" smtClean="0"/>
              <a:t>/warm </a:t>
            </a:r>
            <a:r>
              <a:rPr lang="de-DE" sz="2200" dirty="0" err="1" smtClean="0"/>
              <a:t>events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associated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strong/</a:t>
            </a:r>
            <a:r>
              <a:rPr lang="de-DE" sz="2200" dirty="0" err="1" smtClean="0"/>
              <a:t>weak</a:t>
            </a:r>
            <a:r>
              <a:rPr lang="de-DE" sz="2200" dirty="0" smtClean="0"/>
              <a:t> EUC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Bild 2" descr="indices_SST_EUC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DFED"/>
      </a:accent1>
      <a:accent2>
        <a:srgbClr val="1964AE"/>
      </a:accent2>
      <a:accent3>
        <a:srgbClr val="FFFFFF"/>
      </a:accent3>
      <a:accent4>
        <a:srgbClr val="000000"/>
      </a:accent4>
      <a:accent5>
        <a:srgbClr val="E4ECF4"/>
      </a:accent5>
      <a:accent6>
        <a:srgbClr val="165A9D"/>
      </a:accent6>
      <a:hlink>
        <a:srgbClr val="003366"/>
      </a:hlink>
      <a:folHlink>
        <a:srgbClr val="8CB0D4"/>
      </a:folHlink>
    </a:clrScheme>
    <a:fontScheme name="Standard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DFED"/>
        </a:accent1>
        <a:accent2>
          <a:srgbClr val="1964AE"/>
        </a:accent2>
        <a:accent3>
          <a:srgbClr val="FFFFFF"/>
        </a:accent3>
        <a:accent4>
          <a:srgbClr val="000000"/>
        </a:accent4>
        <a:accent5>
          <a:srgbClr val="E4ECF4"/>
        </a:accent5>
        <a:accent6>
          <a:srgbClr val="165A9D"/>
        </a:accent6>
        <a:hlink>
          <a:srgbClr val="003366"/>
        </a:hlink>
        <a:folHlink>
          <a:srgbClr val="8CB0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D0DFED"/>
    </a:accent1>
    <a:accent2>
      <a:srgbClr val="1964AE"/>
    </a:accent2>
    <a:accent3>
      <a:srgbClr val="FFFFFF"/>
    </a:accent3>
    <a:accent4>
      <a:srgbClr val="000000"/>
    </a:accent4>
    <a:accent5>
      <a:srgbClr val="E4ECF4"/>
    </a:accent5>
    <a:accent6>
      <a:srgbClr val="165A9D"/>
    </a:accent6>
    <a:hlink>
      <a:srgbClr val="003366"/>
    </a:hlink>
    <a:folHlink>
      <a:srgbClr val="8CB0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Bildschirmpräsentation (4:3)</PresentationFormat>
  <Paragraphs>100</Paragraphs>
  <Slides>15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Standarddesign</vt:lpstr>
      <vt:lpstr>The Equatorial Undercurrent in the central Atlantic and its relation to tropical Atlantic variability</vt:lpstr>
      <vt:lpstr>Equatorial Atlantic Cold Tongue</vt:lpstr>
      <vt:lpstr>Equatorial Mooring Array at 23°W</vt:lpstr>
      <vt:lpstr>First EUC Transport Time Series</vt:lpstr>
      <vt:lpstr>Pacific EUC Transport</vt:lpstr>
      <vt:lpstr>Interannual Variability: SST ATL3 and Wind Western Atlantic</vt:lpstr>
      <vt:lpstr>Interannual Variability: SST ATL3 and Wind Western Atlantic</vt:lpstr>
      <vt:lpstr>Interannual Variability: SST ATL3 and Wind Western Atlantic</vt:lpstr>
      <vt:lpstr>Interannual Variability: SST ATL3 and EUC Transport</vt:lpstr>
      <vt:lpstr>Interannual Variability: SST ATL3 and Wind Western Atlantic</vt:lpstr>
      <vt:lpstr>Interannual Variability: SST ATL3 and EUC Transport</vt:lpstr>
      <vt:lpstr>Interannual Variability: SST ATL3 and April/May 2009 Anomalies</vt:lpstr>
      <vt:lpstr>Zonal Velocity Measurements at the Equator, 23°W</vt:lpstr>
      <vt:lpstr>4.5-year Climate Cycle</vt:lpstr>
      <vt:lpstr>Summary</vt:lpstr>
    </vt:vector>
  </TitlesOfParts>
  <Company>pep &amp; web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Martine Behrens-Krull</dc:creator>
  <cp:lastModifiedBy>Schmidt, Barbara</cp:lastModifiedBy>
  <cp:revision>453</cp:revision>
  <cp:lastPrinted>2012-02-15T14:51:12Z</cp:lastPrinted>
  <dcterms:created xsi:type="dcterms:W3CDTF">2009-10-13T09:03:21Z</dcterms:created>
  <dcterms:modified xsi:type="dcterms:W3CDTF">2014-12-15T14:05:22Z</dcterms:modified>
</cp:coreProperties>
</file>