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6" r:id="rId2"/>
    <p:sldId id="281" r:id="rId3"/>
    <p:sldId id="267" r:id="rId4"/>
    <p:sldId id="272" r:id="rId5"/>
    <p:sldId id="280" r:id="rId6"/>
    <p:sldId id="269" r:id="rId7"/>
    <p:sldId id="270" r:id="rId8"/>
    <p:sldId id="271" r:id="rId9"/>
    <p:sldId id="273" r:id="rId10"/>
    <p:sldId id="275" r:id="rId11"/>
    <p:sldId id="279" r:id="rId12"/>
  </p:sldIdLst>
  <p:sldSz cx="9144000" cy="6858000" type="screen4x3"/>
  <p:notesSz cx="6400800" cy="86868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04F"/>
    <a:srgbClr val="0045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1" autoAdjust="0"/>
    <p:restoredTop sz="94601" autoAdjust="0"/>
  </p:normalViewPr>
  <p:slideViewPr>
    <p:cSldViewPr showGuides="1">
      <p:cViewPr varScale="1">
        <p:scale>
          <a:sx n="97" d="100"/>
          <a:sy n="97" d="100"/>
        </p:scale>
        <p:origin x="-846" y="-102"/>
      </p:cViewPr>
      <p:guideLst>
        <p:guide orient="horz" pos="2251"/>
        <p:guide orient="horz" pos="3612"/>
        <p:guide pos="385"/>
        <p:guide pos="35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04" d="100"/>
          <a:sy n="104" d="100"/>
        </p:scale>
        <p:origin x="-3564" y="-96"/>
      </p:cViewPr>
      <p:guideLst>
        <p:guide orient="horz" pos="2736"/>
        <p:guide pos="201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62585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B62E6-D9C5-462F-8489-21E6F41CB53F}" type="datetimeFigureOut">
              <a:rPr lang="de-DE" smtClean="0"/>
              <a:pPr/>
              <a:t>19.12.14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250238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625850" y="8250238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46050-A51B-4502-AD07-37D2051F075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42327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0" tIns="43105" rIns="86210" bIns="43105" numCol="1" anchor="t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25850" y="0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0" tIns="43105" rIns="86210" bIns="43105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endParaRPr lang="de-DE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28700" y="650875"/>
            <a:ext cx="4343400" cy="3257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9763" y="4125913"/>
            <a:ext cx="5121275" cy="39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0" tIns="43105" rIns="86210" bIns="431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0238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0" tIns="43105" rIns="86210" bIns="43105" numCol="1" anchor="b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de-DE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5850" y="8250238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0" tIns="43105" rIns="86210" bIns="43105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fld id="{FD561AEC-080D-4A6D-AED9-98DB5CD3862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17754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1450" indent="-171450" algn="l" rtl="0" fontAlgn="base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355600" indent="-171450" algn="l" rtl="0" fontAlgn="base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538163" indent="-171450" algn="l" rtl="0" fontAlgn="base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711200" indent="-171450" algn="l" rtl="0" fontAlgn="base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893763" indent="-171450" algn="l" rtl="0" fontAlgn="base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75556" y="836712"/>
            <a:ext cx="7921625" cy="2268252"/>
          </a:xfrm>
        </p:spPr>
        <p:txBody>
          <a:bodyPr/>
          <a:lstStyle>
            <a:lvl1pPr>
              <a:defRPr sz="4500" b="0">
                <a:solidFill>
                  <a:srgbClr val="004598"/>
                </a:solidFill>
              </a:defRPr>
            </a:lvl1pPr>
          </a:lstStyle>
          <a:p>
            <a:pPr lvl="0"/>
            <a:r>
              <a:rPr lang="en-US" noProof="0" dirty="0" smtClean="0"/>
              <a:t>Title</a:t>
            </a:r>
            <a:endParaRPr lang="de-DE" noProof="0" dirty="0" smtClean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75556" y="3356992"/>
            <a:ext cx="7921625" cy="126123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Authors</a:t>
            </a:r>
            <a:endParaRPr lang="de-DE" noProof="0" dirty="0" smtClean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75556" y="4977171"/>
            <a:ext cx="7920880" cy="647341"/>
          </a:xfrm>
        </p:spPr>
        <p:txBody>
          <a:bodyPr/>
          <a:lstStyle>
            <a:lvl1pPr marL="0" indent="0" algn="ctr">
              <a:buNone/>
              <a:defRPr>
                <a:solidFill>
                  <a:srgbClr val="004598"/>
                </a:solidFill>
              </a:defRPr>
            </a:lvl1pPr>
          </a:lstStyle>
          <a:p>
            <a:pPr lvl="0"/>
            <a:r>
              <a:rPr lang="en-US" dirty="0" smtClean="0"/>
              <a:t>Place and Time</a:t>
            </a:r>
            <a:endParaRPr lang="de-DE" dirty="0"/>
          </a:p>
        </p:txBody>
      </p:sp>
      <p:pic>
        <p:nvPicPr>
          <p:cNvPr id="2" name="Bild 1" descr="geomar_logo_kurz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309143"/>
            <a:ext cx="3059832" cy="1565154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 flipH="1">
            <a:off x="0" y="5769260"/>
            <a:ext cx="7704348" cy="36004"/>
          </a:xfrm>
          <a:prstGeom prst="line">
            <a:avLst/>
          </a:prstGeom>
          <a:ln>
            <a:solidFill>
              <a:srgbClr val="00459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7921625" cy="425450"/>
          </a:xfrm>
        </p:spPr>
        <p:txBody>
          <a:bodyPr/>
          <a:lstStyle/>
          <a:p>
            <a:r>
              <a:rPr lang="en-US" noProof="0" smtClean="0"/>
              <a:t>Mastertitelformat bearbeiten</a:t>
            </a:r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Equatorial waves and related oceanic variability in the Atlantic</a:t>
            </a:r>
            <a:endParaRPr lang="en-GB" noProof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611560" y="1520788"/>
            <a:ext cx="7921624" cy="40322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>
              <a:buNone/>
              <a:defRPr lang="de-DE" sz="2000" kern="1200" smtClean="0">
                <a:solidFill>
                  <a:schemeClr val="accent3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88640"/>
            <a:ext cx="5365750" cy="61206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800" kern="1200">
                <a:solidFill>
                  <a:srgbClr val="005D9D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67853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Equatorial waves and related oceanic variability in the Atlantic</a:t>
            </a:r>
            <a:endParaRPr lang="en-GB" noProof="0"/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88640"/>
            <a:ext cx="5365750" cy="61206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800" kern="1200">
                <a:solidFill>
                  <a:srgbClr val="005D9D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7203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11188" y="1268760"/>
            <a:ext cx="7921624" cy="2160241"/>
          </a:xfrm>
        </p:spPr>
        <p:txBody>
          <a:bodyPr anchor="b" anchorCtr="0"/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Mastertitelformat bearbeiten</a:t>
            </a:r>
            <a:endParaRPr lang="de-DE" noProof="0" smtClean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753036"/>
            <a:ext cx="7921625" cy="1981014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 smtClean="0"/>
              <a:t>Master-Untertitelformat bearbeiten</a:t>
            </a:r>
            <a:endParaRPr lang="de-DE" noProof="0" smtClean="0"/>
          </a:p>
        </p:txBody>
      </p:sp>
      <p:pic>
        <p:nvPicPr>
          <p:cNvPr id="5" name="Bild 4" descr="DSC_0202-right-par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37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016732"/>
            <a:ext cx="7921625" cy="425450"/>
          </a:xfrm>
        </p:spPr>
        <p:txBody>
          <a:bodyPr/>
          <a:lstStyle/>
          <a:p>
            <a:r>
              <a:rPr lang="en-US" noProof="0" smtClean="0"/>
              <a:t>Mastertitelformat 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916832"/>
            <a:ext cx="7921625" cy="4141068"/>
          </a:xfrm>
        </p:spPr>
        <p:txBody>
          <a:bodyPr/>
          <a:lstStyle/>
          <a:p>
            <a:pPr lvl="0"/>
            <a:r>
              <a:rPr lang="en-US" noProof="0" smtClean="0"/>
              <a:t>Mastertextformat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Equatorial waves and related oceanic variability in the Atlantic</a:t>
            </a:r>
            <a:endParaRPr lang="en-GB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611560" y="1484784"/>
            <a:ext cx="7921624" cy="40322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>
              <a:buNone/>
              <a:defRPr lang="de-DE" sz="2000" kern="1200" smtClean="0">
                <a:solidFill>
                  <a:schemeClr val="accent3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88640"/>
            <a:ext cx="5365750" cy="61206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800" kern="1200">
                <a:solidFill>
                  <a:schemeClr val="accent1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err="1" smtClean="0"/>
              <a:t>Mastertextformat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730766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7921625" cy="425450"/>
          </a:xfrm>
        </p:spPr>
        <p:txBody>
          <a:bodyPr/>
          <a:lstStyle/>
          <a:p>
            <a:r>
              <a:rPr lang="en-US" noProof="0" smtClean="0"/>
              <a:t>Mastertitelformat 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484784"/>
            <a:ext cx="7921625" cy="4573116"/>
          </a:xfrm>
        </p:spPr>
        <p:txBody>
          <a:bodyPr/>
          <a:lstStyle/>
          <a:p>
            <a:pPr lvl="0"/>
            <a:r>
              <a:rPr lang="en-US" noProof="0" smtClean="0"/>
              <a:t>Mastertextformat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  <a:endParaRPr lang="en-GB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Equatorial waves and related oceanic variability in the Atlantic</a:t>
            </a:r>
            <a:endParaRPr lang="en-GB" noProof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88640"/>
            <a:ext cx="5365750" cy="61206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800" kern="1200">
                <a:solidFill>
                  <a:srgbClr val="005D9D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0766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052736"/>
            <a:ext cx="7921625" cy="5005164"/>
          </a:xfrm>
        </p:spPr>
        <p:txBody>
          <a:bodyPr/>
          <a:lstStyle/>
          <a:p>
            <a:pPr lvl="0"/>
            <a:r>
              <a:rPr lang="en-US" noProof="0" smtClean="0"/>
              <a:t>Mastertextformat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Equatorial waves and related oceanic variability in the Atlantic</a:t>
            </a:r>
            <a:endParaRPr lang="en-GB" noProof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88640"/>
            <a:ext cx="5365750" cy="61206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800" kern="1200">
                <a:solidFill>
                  <a:srgbClr val="005D9D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076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556" y="1160748"/>
            <a:ext cx="4176836" cy="425450"/>
          </a:xfrm>
        </p:spPr>
        <p:txBody>
          <a:bodyPr/>
          <a:lstStyle/>
          <a:p>
            <a:r>
              <a:rPr lang="en-US" noProof="0" smtClean="0"/>
              <a:t>Mastertitelformat 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9" y="2673350"/>
            <a:ext cx="4176836" cy="3384550"/>
          </a:xfrm>
        </p:spPr>
        <p:txBody>
          <a:bodyPr/>
          <a:lstStyle/>
          <a:p>
            <a:pPr lvl="0"/>
            <a:r>
              <a:rPr lang="en-US" noProof="0" smtClean="0"/>
              <a:t>Mastertextformat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  <a:endParaRPr lang="en-GB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Equatorial waves and related oceanic variability in the Atlantic</a:t>
            </a:r>
            <a:endParaRPr lang="en-GB" noProof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611189" y="2096852"/>
            <a:ext cx="4176835" cy="40322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>
              <a:buNone/>
              <a:defRPr lang="de-DE" sz="2000" kern="1200" smtClean="0">
                <a:solidFill>
                  <a:schemeClr val="accent3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88640"/>
            <a:ext cx="5365750" cy="61206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800" kern="1200">
                <a:solidFill>
                  <a:srgbClr val="005D9D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932363" y="1628775"/>
            <a:ext cx="3600450" cy="4105275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Bild auf Platzhalter ziehen oder durch Klicken auf Symbol hinzufügen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85576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4176712" cy="425450"/>
          </a:xfrm>
        </p:spPr>
        <p:txBody>
          <a:bodyPr/>
          <a:lstStyle/>
          <a:p>
            <a:r>
              <a:rPr lang="en-US" noProof="0" smtClean="0"/>
              <a:t>Mastertitelformat bearbeiten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9" y="1844824"/>
            <a:ext cx="4176712" cy="4213076"/>
          </a:xfrm>
        </p:spPr>
        <p:txBody>
          <a:bodyPr/>
          <a:lstStyle/>
          <a:p>
            <a:pPr lvl="0"/>
            <a:r>
              <a:rPr lang="en-US" noProof="0" smtClean="0"/>
              <a:t>Mastertextformat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Equatorial waves and related oceanic variability in the Atlantic</a:t>
            </a:r>
            <a:endParaRPr lang="en-GB" noProof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88640"/>
            <a:ext cx="5365750" cy="61206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800" kern="1200">
                <a:solidFill>
                  <a:srgbClr val="005D9D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932363" y="1628775"/>
            <a:ext cx="3600450" cy="4105275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Bild auf Platzhalter ziehen oder durch Klicken auf Symbol hinzufügen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30766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9" y="1684800"/>
            <a:ext cx="4176712" cy="4049250"/>
          </a:xfrm>
        </p:spPr>
        <p:txBody>
          <a:bodyPr/>
          <a:lstStyle/>
          <a:p>
            <a:pPr lvl="0"/>
            <a:r>
              <a:rPr lang="en-US" noProof="0" smtClean="0"/>
              <a:t>Mastertextformat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  <a:endParaRPr lang="en-GB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Equatorial waves and related oceanic variability in the Atlantic</a:t>
            </a:r>
            <a:endParaRPr lang="en-GB" noProof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88640"/>
            <a:ext cx="5365750" cy="61206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800" kern="1200">
                <a:solidFill>
                  <a:srgbClr val="005D9D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932363" y="1628775"/>
            <a:ext cx="3600450" cy="4105275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Bild auf Platzhalter ziehen oder durch Klicken auf Symbol hinzufügen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30766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1188" y="1088741"/>
            <a:ext cx="7921625" cy="464531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Bild auf Platzhalter ziehen oder durch Klicken auf Symbol hinzufügen</a:t>
            </a:r>
            <a:endParaRPr lang="en-GB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Equatorial waves and related oceanic variability in the Atlantic</a:t>
            </a:r>
            <a:endParaRPr lang="en-GB" noProof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88640"/>
            <a:ext cx="5365750" cy="61206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800" kern="1200">
                <a:solidFill>
                  <a:srgbClr val="005D9D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58488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1664804"/>
            <a:ext cx="792162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2673350"/>
            <a:ext cx="7921625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 smtClean="0"/>
              <a:t>Textmasterformate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1188" y="6424613"/>
            <a:ext cx="71643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chemeClr val="bg2"/>
                </a:solidFill>
              </a:defRPr>
            </a:lvl1pPr>
          </a:lstStyle>
          <a:p>
            <a:r>
              <a:rPr lang="de-DE" noProof="0" smtClean="0"/>
              <a:t>Equatorial waves and related oceanic variability in the Atlantic</a:t>
            </a:r>
            <a:endParaRPr lang="en-GB" noProof="0" dirty="0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611188" y="6237288"/>
            <a:ext cx="79216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pic>
        <p:nvPicPr>
          <p:cNvPr id="10" name="Bild 9" descr="geomar_logo_kurz_4c-large.jpg"/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91536" y="152636"/>
            <a:ext cx="1600728" cy="648072"/>
          </a:xfrm>
          <a:prstGeom prst="rect">
            <a:avLst/>
          </a:prstGeom>
        </p:spPr>
      </p:pic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609600" y="908720"/>
            <a:ext cx="79216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pic>
        <p:nvPicPr>
          <p:cNvPr id="12" name="Bild 11" descr="HG_LOGO_S_ENG_RGB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2813" y="6324600"/>
            <a:ext cx="1080000" cy="4773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61" r:id="rId4"/>
    <p:sldLayoutId id="2147483663" r:id="rId5"/>
    <p:sldLayoutId id="2147483657" r:id="rId6"/>
    <p:sldLayoutId id="2147483662" r:id="rId7"/>
    <p:sldLayoutId id="2147483664" r:id="rId8"/>
    <p:sldLayoutId id="2147483658" r:id="rId9"/>
    <p:sldLayoutId id="2147483656" r:id="rId10"/>
    <p:sldLayoutId id="2147483655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82563" indent="-182563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61950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2pPr>
      <a:lvl3pPr marL="541338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720725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4pPr>
      <a:lvl5pPr marL="900113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5pPr>
      <a:lvl6pPr marL="1357313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6pPr>
      <a:lvl7pPr marL="1814513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7pPr>
      <a:lvl8pPr marL="2271713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8pPr>
      <a:lvl9pPr marL="2728913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Equatorial Kelvin waves and related oceanic variability in the Atlantic</a:t>
            </a:r>
            <a:endParaRPr lang="en-US" dirty="0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75556" y="3356992"/>
            <a:ext cx="7921625" cy="900100"/>
          </a:xfrm>
        </p:spPr>
        <p:txBody>
          <a:bodyPr/>
          <a:lstStyle/>
          <a:p>
            <a:r>
              <a:rPr lang="en-US" dirty="0" smtClean="0"/>
              <a:t>Robert Kopte, Peter Brandt, Marcus Dengler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4038600" y="5118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2344" y="443711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PREFACE General Assembly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Casablanca, Morocco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October 30, 2014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Bild 1" descr="PREFACE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589240"/>
            <a:ext cx="1080120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0" smtClean="0"/>
              <a:t>Equatorial waves and related oceanic variability in the Atlantic</a:t>
            </a:r>
            <a:endParaRPr lang="en-GB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  <p:pic>
        <p:nvPicPr>
          <p:cNvPr id="4" name="Bild 3" descr="PREFACE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6237312"/>
            <a:ext cx="623912" cy="6239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75556" y="1016732"/>
            <a:ext cx="7956884" cy="163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75000"/>
              <a:buFont typeface="Lucida Grande"/>
              <a:buChar char="▶"/>
            </a:pPr>
            <a:r>
              <a:rPr lang="en-US" sz="1400" dirty="0" smtClean="0"/>
              <a:t>Analysis of eastward wave propagations along the equator is underway, using satellite SLA and mooring data (velocity, transport, thermocline depth, temperature)</a:t>
            </a:r>
          </a:p>
          <a:p>
            <a:pPr marL="742950" lvl="1" indent="-285750">
              <a:lnSpc>
                <a:spcPct val="120000"/>
              </a:lnSpc>
              <a:buSzPct val="75000"/>
              <a:buFont typeface="Lucida Grande"/>
              <a:buChar char="▶"/>
            </a:pPr>
            <a:r>
              <a:rPr lang="en-US" sz="1400" dirty="0" smtClean="0"/>
              <a:t>Reveals continuous and recurrent eastward propagations particularly during boreal autumn/winter, but also interannual variability</a:t>
            </a:r>
          </a:p>
          <a:p>
            <a:pPr marL="742950" lvl="1" indent="-285750">
              <a:lnSpc>
                <a:spcPct val="120000"/>
              </a:lnSpc>
              <a:buSzPct val="75000"/>
              <a:buFont typeface="Lucida Grande"/>
              <a:buChar char="▶"/>
            </a:pPr>
            <a:r>
              <a:rPr lang="en-US" sz="1400" dirty="0" smtClean="0"/>
              <a:t>For 2005/06 upper ocean variability shows high coherency with SLA at 23°W, decreasing coherency to the east </a:t>
            </a:r>
            <a:r>
              <a:rPr lang="en-US" sz="1400" dirty="0" smtClean="0">
                <a:sym typeface="Wingdings"/>
              </a:rPr>
              <a:t>where different/more processes might be of importance</a:t>
            </a:r>
            <a:endParaRPr lang="en-US" sz="1400" dirty="0" smtClean="0"/>
          </a:p>
        </p:txBody>
      </p:sp>
      <p:grpSp>
        <p:nvGrpSpPr>
          <p:cNvPr id="9" name="Gruppierung 8"/>
          <p:cNvGrpSpPr/>
          <p:nvPr/>
        </p:nvGrpSpPr>
        <p:grpSpPr>
          <a:xfrm>
            <a:off x="575556" y="2816932"/>
            <a:ext cx="7992888" cy="2981502"/>
            <a:chOff x="575556" y="2816932"/>
            <a:chExt cx="7992888" cy="2981502"/>
          </a:xfrm>
        </p:grpSpPr>
        <p:sp>
          <p:nvSpPr>
            <p:cNvPr id="6" name="Textplatzhalter 2"/>
            <p:cNvSpPr txBox="1">
              <a:spLocks/>
            </p:cNvSpPr>
            <p:nvPr/>
          </p:nvSpPr>
          <p:spPr bwMode="auto">
            <a:xfrm>
              <a:off x="611560" y="2816932"/>
              <a:ext cx="5365750" cy="612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b" anchorCtr="0" compatLnSpc="1">
              <a:prstTxWarp prst="textNoShape">
                <a:avLst/>
              </a:prstTxWarp>
            </a:bodyPr>
            <a:lstStyle>
              <a:lvl1pPr marL="0" indent="0" algn="l" rt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 lang="de-DE" sz="2800" kern="1200">
                  <a:solidFill>
                    <a:srgbClr val="005D9D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361950" indent="-177800" algn="l" rtl="0" eaLnBrk="1" fontAlgn="base" hangingPunct="1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541338" indent="-177800" algn="l" rtl="0" eaLnBrk="1" fontAlgn="base" hangingPunct="1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720725" indent="-177800" algn="l" rtl="0" eaLnBrk="1" fontAlgn="base" hangingPunct="1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900113" indent="-177800" algn="l" rtl="0" eaLnBrk="1" fontAlgn="base" hangingPunct="1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1357313" indent="-177800" algn="l" rtl="0" eaLnBrk="1" fontAlgn="base" hangingPunct="1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1814513" indent="-177800" algn="l" rtl="0" eaLnBrk="1" fontAlgn="base" hangingPunct="1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2271713" indent="-177800" algn="l" rtl="0" eaLnBrk="1" fontAlgn="base" hangingPunct="1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2728913" indent="-177800" algn="l" rtl="0" eaLnBrk="1" fontAlgn="base" hangingPunct="1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r>
                <a:rPr lang="en-US" sz="2000" dirty="0" smtClean="0"/>
                <a:t>Next steps</a:t>
              </a:r>
              <a:endParaRPr lang="en-US" sz="2000" dirty="0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609601" y="3465004"/>
              <a:ext cx="29902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ln>
                  <a:solidFill>
                    <a:schemeClr val="accent1"/>
                  </a:solidFill>
                </a:ln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575556" y="3645024"/>
              <a:ext cx="7992888" cy="2153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buSzPct val="75000"/>
                <a:buFont typeface="Lucida Grande"/>
                <a:buChar char="▶"/>
              </a:pPr>
              <a:r>
                <a:rPr lang="en-US" sz="1400" dirty="0" smtClean="0"/>
                <a:t>Find a more objective way to classify “strong”/”weak” years of wave activity (e.g. by complex EOF analysis)</a:t>
              </a:r>
            </a:p>
            <a:p>
              <a:pPr marL="285750" indent="-285750">
                <a:lnSpc>
                  <a:spcPct val="120000"/>
                </a:lnSpc>
                <a:buSzPct val="75000"/>
                <a:buFont typeface="Lucida Grande"/>
                <a:buChar char="▶"/>
              </a:pPr>
              <a:r>
                <a:rPr lang="en-US" sz="1400" dirty="0" smtClean="0"/>
                <a:t>Extend analysis of upper-ocean variability, study variability of the lower baroclinic modes using zonal velocity at 23°W </a:t>
              </a:r>
            </a:p>
            <a:p>
              <a:pPr marL="285750" indent="-285750">
                <a:lnSpc>
                  <a:spcPct val="120000"/>
                </a:lnSpc>
                <a:buSzPct val="75000"/>
                <a:buFont typeface="Lucida Grande"/>
                <a:buChar char="▶"/>
              </a:pPr>
              <a:r>
                <a:rPr lang="en-US" sz="1400" dirty="0" smtClean="0"/>
                <a:t>Investigate possible forcing mechanisms, e.g. wind forcing in the western tropical Atlantic vs. Rossby waves radiating from the barotropically unstable NECC  </a:t>
              </a:r>
            </a:p>
            <a:p>
              <a:pPr marL="285750" indent="-285750">
                <a:lnSpc>
                  <a:spcPct val="120000"/>
                </a:lnSpc>
                <a:buSzPct val="75000"/>
                <a:buFont typeface="Lucida Grande"/>
                <a:buChar char="▶"/>
              </a:pPr>
              <a:r>
                <a:rPr lang="en-US" sz="1400" dirty="0" smtClean="0"/>
                <a:t>Compare observational results with model data: INALT01 (global 0.5° model with regional 0.1° nest [south Atlantic, western Indian Ocean], with CORE v2b forcing)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133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0" smtClean="0"/>
              <a:t>Equatorial waves and related oceanic variability in the Atlantic</a:t>
            </a:r>
            <a:endParaRPr lang="en-GB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Some details on INALT01</a:t>
            </a:r>
            <a:endParaRPr lang="en-US" dirty="0"/>
          </a:p>
        </p:txBody>
      </p:sp>
      <p:pic>
        <p:nvPicPr>
          <p:cNvPr id="4" name="Bild 3" descr="PREFACE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6237312"/>
            <a:ext cx="623912" cy="62391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7498080" y="5949280"/>
            <a:ext cx="1645920" cy="288032"/>
          </a:xfrm>
          <a:prstGeom prst="rect">
            <a:avLst/>
          </a:prstGeom>
          <a:solidFill>
            <a:srgbClr val="0A6599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i="1" dirty="0" err="1" smtClean="0">
                <a:solidFill>
                  <a:schemeClr val="bg1"/>
                </a:solidFill>
              </a:rPr>
              <a:t>Durgadoo</a:t>
            </a:r>
            <a:r>
              <a:rPr lang="en-US" sz="1200" i="1" dirty="0" smtClean="0">
                <a:solidFill>
                  <a:schemeClr val="bg1"/>
                </a:solidFill>
              </a:rPr>
              <a:t> et al. 2013</a:t>
            </a:r>
          </a:p>
        </p:txBody>
      </p:sp>
      <p:grpSp>
        <p:nvGrpSpPr>
          <p:cNvPr id="9" name="Gruppierung 8"/>
          <p:cNvGrpSpPr/>
          <p:nvPr/>
        </p:nvGrpSpPr>
        <p:grpSpPr>
          <a:xfrm>
            <a:off x="6120172" y="1627348"/>
            <a:ext cx="3023828" cy="3603305"/>
            <a:chOff x="6120172" y="1517883"/>
            <a:chExt cx="3023828" cy="3603305"/>
          </a:xfrm>
        </p:grpSpPr>
        <p:pic>
          <p:nvPicPr>
            <p:cNvPr id="5" name="Bild 4" descr="inalt_nest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172" y="1517883"/>
              <a:ext cx="2833663" cy="2736304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6155668" y="4290191"/>
              <a:ext cx="29883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Fig.: INALT01 configuration, tenth-degree nest is illustrated by gray box, (Colors: 5-day snapshot centered on 17. Jun 2006 of mid-depth (250-400m) temperature.)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611560" y="1808820"/>
            <a:ext cx="5364596" cy="2411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75000"/>
              <a:buFont typeface="Lucida Grande"/>
              <a:buChar char="▶"/>
            </a:pPr>
            <a:r>
              <a:rPr lang="en-US" sz="1400" dirty="0" smtClean="0"/>
              <a:t>Consists of base global model identical to ORCA05 (0.5° horizontal resolution) and regional nest (0.1° horizontal resolution), embedded within between 50°S-8°N, 70°W-70°E</a:t>
            </a:r>
          </a:p>
          <a:p>
            <a:pPr marL="285750" indent="-285750">
              <a:lnSpc>
                <a:spcPct val="120000"/>
              </a:lnSpc>
              <a:buSzPct val="75000"/>
              <a:buFont typeface="Lucida Grande"/>
              <a:buChar char="▶"/>
            </a:pPr>
            <a:r>
              <a:rPr lang="en-US" sz="1400" dirty="0" smtClean="0"/>
              <a:t>ORCA setup</a:t>
            </a:r>
          </a:p>
          <a:p>
            <a:pPr marL="742950" lvl="1" indent="-285750">
              <a:lnSpc>
                <a:spcPct val="120000"/>
              </a:lnSpc>
              <a:buSzPct val="75000"/>
              <a:buFont typeface="Lucida Grande"/>
              <a:buChar char="▶"/>
            </a:pPr>
            <a:r>
              <a:rPr lang="en-US" sz="1400" dirty="0" err="1" smtClean="0"/>
              <a:t>Tripolar</a:t>
            </a:r>
            <a:r>
              <a:rPr lang="en-US" sz="1400" dirty="0" smtClean="0"/>
              <a:t> grid</a:t>
            </a:r>
          </a:p>
          <a:p>
            <a:pPr marL="742950" lvl="1" indent="-285750">
              <a:lnSpc>
                <a:spcPct val="120000"/>
              </a:lnSpc>
              <a:buSzPct val="75000"/>
              <a:buFont typeface="Lucida Grande"/>
              <a:buChar char="▶"/>
            </a:pPr>
            <a:r>
              <a:rPr lang="en-US" sz="1400" dirty="0" smtClean="0"/>
              <a:t>Arakawa-C arrangement</a:t>
            </a:r>
          </a:p>
          <a:p>
            <a:pPr marL="742950" lvl="1" indent="-285750">
              <a:lnSpc>
                <a:spcPct val="120000"/>
              </a:lnSpc>
              <a:buSzPct val="75000"/>
              <a:buFont typeface="Lucida Grande"/>
              <a:buChar char="▶"/>
            </a:pPr>
            <a:r>
              <a:rPr lang="en-US" sz="1400" i="1" dirty="0" smtClean="0"/>
              <a:t>z</a:t>
            </a:r>
            <a:r>
              <a:rPr lang="en-US" sz="1400" dirty="0" smtClean="0"/>
              <a:t>-coordinates (46 levels)</a:t>
            </a:r>
          </a:p>
          <a:p>
            <a:pPr marL="285750" indent="-285750">
              <a:lnSpc>
                <a:spcPct val="120000"/>
              </a:lnSpc>
              <a:buSzPct val="75000"/>
              <a:buFont typeface="Lucida Grande"/>
              <a:buChar char="▶"/>
            </a:pPr>
            <a:r>
              <a:rPr lang="en-US" sz="1400" dirty="0" smtClean="0"/>
              <a:t>Atmospheric forcing: Prescribed using interannually varying CORE fields (version 2b, CORE v2b, </a:t>
            </a:r>
            <a:r>
              <a:rPr lang="en-US" sz="1400" i="1" dirty="0" smtClean="0"/>
              <a:t>Large and Yeager 2009</a:t>
            </a:r>
            <a:r>
              <a:rPr lang="en-US" sz="1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007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ung 13"/>
          <p:cNvGrpSpPr/>
          <p:nvPr/>
        </p:nvGrpSpPr>
        <p:grpSpPr>
          <a:xfrm>
            <a:off x="507164" y="1052736"/>
            <a:ext cx="8077260" cy="3384376"/>
            <a:chOff x="-10021" y="1052736"/>
            <a:chExt cx="8077260" cy="3384376"/>
          </a:xfrm>
        </p:grpSpPr>
        <p:pic>
          <p:nvPicPr>
            <p:cNvPr id="7" name="Bild 6" descr="atl3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766" y="1052736"/>
              <a:ext cx="5852473" cy="1737360"/>
            </a:xfrm>
            <a:prstGeom prst="rect">
              <a:avLst/>
            </a:prstGeom>
            <a:ln w="44450">
              <a:solidFill>
                <a:srgbClr val="008000"/>
              </a:solidFill>
            </a:ln>
          </p:spPr>
        </p:pic>
        <p:grpSp>
          <p:nvGrpSpPr>
            <p:cNvPr id="12" name="Gruppierung 11"/>
            <p:cNvGrpSpPr/>
            <p:nvPr/>
          </p:nvGrpSpPr>
          <p:grpSpPr>
            <a:xfrm>
              <a:off x="-10021" y="1332148"/>
              <a:ext cx="2101424" cy="3104964"/>
              <a:chOff x="-10021" y="1876518"/>
              <a:chExt cx="2101424" cy="3104964"/>
            </a:xfrm>
          </p:grpSpPr>
          <p:pic>
            <p:nvPicPr>
              <p:cNvPr id="4" name="Bild 3" descr="map.pd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021" y="1876518"/>
                <a:ext cx="2047626" cy="3104964"/>
              </a:xfrm>
              <a:prstGeom prst="rect">
                <a:avLst/>
              </a:prstGeom>
            </p:spPr>
          </p:pic>
          <p:sp>
            <p:nvSpPr>
              <p:cNvPr id="10" name="Rechteck 9"/>
              <p:cNvSpPr/>
              <p:nvPr/>
            </p:nvSpPr>
            <p:spPr>
              <a:xfrm>
                <a:off x="395536" y="3238344"/>
                <a:ext cx="907104" cy="257271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Textfeld 4"/>
              <p:cNvSpPr txBox="1"/>
              <p:nvPr/>
            </p:nvSpPr>
            <p:spPr>
              <a:xfrm>
                <a:off x="359532" y="3212976"/>
                <a:ext cx="6004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ATL3</a:t>
                </a:r>
              </a:p>
            </p:txBody>
          </p:sp>
          <p:sp>
            <p:nvSpPr>
              <p:cNvPr id="6" name="Textfeld 5"/>
              <p:cNvSpPr txBox="1"/>
              <p:nvPr/>
            </p:nvSpPr>
            <p:spPr>
              <a:xfrm>
                <a:off x="1547664" y="4293096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ABA</a:t>
                </a:r>
              </a:p>
            </p:txBody>
          </p:sp>
          <p:sp>
            <p:nvSpPr>
              <p:cNvPr id="11" name="Rechteck 10"/>
              <p:cNvSpPr/>
              <p:nvPr/>
            </p:nvSpPr>
            <p:spPr>
              <a:xfrm>
                <a:off x="1706907" y="3846810"/>
                <a:ext cx="269512" cy="457369"/>
              </a:xfrm>
              <a:prstGeom prst="rect">
                <a:avLst/>
              </a:prstGeom>
              <a:solidFill>
                <a:srgbClr val="6600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0" smtClean="0"/>
              <a:t>Equatorial waves and related oceanic variability in the Atlantic</a:t>
            </a:r>
            <a:endParaRPr lang="en-GB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11188" y="188640"/>
            <a:ext cx="6589103" cy="612068"/>
          </a:xfrm>
        </p:spPr>
        <p:txBody>
          <a:bodyPr/>
          <a:lstStyle/>
          <a:p>
            <a:r>
              <a:rPr lang="en-US" dirty="0" smtClean="0"/>
              <a:t>Equatorial and coastal upwelling regions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683568" y="4797152"/>
            <a:ext cx="7848872" cy="60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75000"/>
              <a:buFont typeface="Lucida Grande"/>
              <a:buChar char="▶"/>
            </a:pPr>
            <a:r>
              <a:rPr lang="en-US" sz="1400" b="1" dirty="0" smtClean="0"/>
              <a:t>Interannual variability</a:t>
            </a:r>
            <a:r>
              <a:rPr lang="en-US" sz="1400" dirty="0" smtClean="0"/>
              <a:t> within the upwelling regions </a:t>
            </a:r>
            <a:r>
              <a:rPr lang="en-US" sz="1400" b="1" dirty="0" smtClean="0"/>
              <a:t>with impact on continental rainfall rates, local fisheries etc.</a:t>
            </a:r>
          </a:p>
        </p:txBody>
      </p:sp>
      <p:pic>
        <p:nvPicPr>
          <p:cNvPr id="15" name="Bild 14" descr="ab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264" y="2960948"/>
            <a:ext cx="5852160" cy="1737267"/>
          </a:xfrm>
          <a:prstGeom prst="rect">
            <a:avLst/>
          </a:prstGeom>
          <a:ln w="44450">
            <a:solidFill>
              <a:srgbClr val="660066"/>
            </a:solidFill>
          </a:ln>
        </p:spPr>
      </p:pic>
      <p:grpSp>
        <p:nvGrpSpPr>
          <p:cNvPr id="31" name="Gruppierung 30"/>
          <p:cNvGrpSpPr/>
          <p:nvPr/>
        </p:nvGrpSpPr>
        <p:grpSpPr>
          <a:xfrm>
            <a:off x="2987824" y="4113076"/>
            <a:ext cx="4762809" cy="626876"/>
            <a:chOff x="2987824" y="4113076"/>
            <a:chExt cx="4762809" cy="626876"/>
          </a:xfrm>
        </p:grpSpPr>
        <p:sp>
          <p:nvSpPr>
            <p:cNvPr id="22" name="Pfeil nach oben 21"/>
            <p:cNvSpPr/>
            <p:nvPr/>
          </p:nvSpPr>
          <p:spPr>
            <a:xfrm>
              <a:off x="4887155" y="4193964"/>
              <a:ext cx="180020" cy="216024"/>
            </a:xfrm>
            <a:prstGeom prst="upArrow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4427984" y="4509120"/>
              <a:ext cx="12253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i="1" dirty="0" smtClean="0"/>
                <a:t>Rouault et al. 2007</a:t>
              </a:r>
            </a:p>
          </p:txBody>
        </p:sp>
        <p:sp>
          <p:nvSpPr>
            <p:cNvPr id="26" name="Pfeil nach oben 25"/>
            <p:cNvSpPr/>
            <p:nvPr/>
          </p:nvSpPr>
          <p:spPr>
            <a:xfrm>
              <a:off x="7570613" y="4195395"/>
              <a:ext cx="180020" cy="216024"/>
            </a:xfrm>
            <a:prstGeom prst="upArrow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</p:txBody>
        </p:sp>
        <p:sp>
          <p:nvSpPr>
            <p:cNvPr id="27" name="Pfeil nach oben 26"/>
            <p:cNvSpPr/>
            <p:nvPr/>
          </p:nvSpPr>
          <p:spPr>
            <a:xfrm>
              <a:off x="3273681" y="4187945"/>
              <a:ext cx="180020" cy="216024"/>
            </a:xfrm>
            <a:prstGeom prst="upArrow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</p:txBody>
        </p:sp>
        <p:sp>
          <p:nvSpPr>
            <p:cNvPr id="28" name="Pfeil nach oben 27"/>
            <p:cNvSpPr/>
            <p:nvPr/>
          </p:nvSpPr>
          <p:spPr>
            <a:xfrm>
              <a:off x="3815916" y="4185084"/>
              <a:ext cx="180020" cy="216024"/>
            </a:xfrm>
            <a:prstGeom prst="upArrow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2987824" y="4509120"/>
              <a:ext cx="13793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i="1" dirty="0" err="1" smtClean="0"/>
                <a:t>Florenchie</a:t>
              </a:r>
              <a:r>
                <a:rPr lang="en-US" sz="900" b="1" i="1" dirty="0" smtClean="0"/>
                <a:t> et al. 2004</a:t>
              </a:r>
            </a:p>
          </p:txBody>
        </p:sp>
        <p:sp>
          <p:nvSpPr>
            <p:cNvPr id="30" name="Rechteck 29"/>
            <p:cNvSpPr/>
            <p:nvPr/>
          </p:nvSpPr>
          <p:spPr>
            <a:xfrm>
              <a:off x="3059832" y="4113076"/>
              <a:ext cx="1224136" cy="57606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uppierung 37"/>
          <p:cNvGrpSpPr/>
          <p:nvPr/>
        </p:nvGrpSpPr>
        <p:grpSpPr>
          <a:xfrm>
            <a:off x="4896036" y="2222951"/>
            <a:ext cx="2664296" cy="576064"/>
            <a:chOff x="4896036" y="2222951"/>
            <a:chExt cx="2664296" cy="576064"/>
          </a:xfrm>
        </p:grpSpPr>
        <p:sp>
          <p:nvSpPr>
            <p:cNvPr id="32" name="Pfeil nach oben 31"/>
            <p:cNvSpPr/>
            <p:nvPr/>
          </p:nvSpPr>
          <p:spPr>
            <a:xfrm>
              <a:off x="5237786" y="2297820"/>
              <a:ext cx="180020" cy="216024"/>
            </a:xfrm>
            <a:prstGeom prst="upArrow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</p:txBody>
        </p:sp>
        <p:sp>
          <p:nvSpPr>
            <p:cNvPr id="33" name="Pfeil nach oben 32"/>
            <p:cNvSpPr/>
            <p:nvPr/>
          </p:nvSpPr>
          <p:spPr>
            <a:xfrm>
              <a:off x="5780021" y="2294959"/>
              <a:ext cx="180020" cy="216024"/>
            </a:xfrm>
            <a:prstGeom prst="upArrow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</p:txBody>
        </p:sp>
        <p:sp>
          <p:nvSpPr>
            <p:cNvPr id="34" name="Rechteck 33"/>
            <p:cNvSpPr/>
            <p:nvPr/>
          </p:nvSpPr>
          <p:spPr>
            <a:xfrm>
              <a:off x="4955544" y="2222951"/>
              <a:ext cx="1380652" cy="57606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4896036" y="2564904"/>
              <a:ext cx="153954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i="1" dirty="0" err="1" smtClean="0"/>
                <a:t>Hormann</a:t>
              </a:r>
              <a:r>
                <a:rPr lang="en-US" sz="900" b="1" i="1" dirty="0" smtClean="0"/>
                <a:t> &amp; Brandt 2009</a:t>
              </a:r>
            </a:p>
          </p:txBody>
        </p:sp>
        <p:sp>
          <p:nvSpPr>
            <p:cNvPr id="36" name="Pfeil nach oben 35"/>
            <p:cNvSpPr/>
            <p:nvPr/>
          </p:nvSpPr>
          <p:spPr>
            <a:xfrm>
              <a:off x="6840252" y="2286235"/>
              <a:ext cx="180020" cy="216024"/>
            </a:xfrm>
            <a:prstGeom prst="upArrow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6366919" y="2564904"/>
              <a:ext cx="119341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i="1" dirty="0" smtClean="0"/>
                <a:t>Richter et al. 2013</a:t>
              </a:r>
            </a:p>
          </p:txBody>
        </p:sp>
      </p:grpSp>
      <p:sp>
        <p:nvSpPr>
          <p:cNvPr id="39" name="Textfeld 38"/>
          <p:cNvSpPr txBox="1"/>
          <p:nvPr/>
        </p:nvSpPr>
        <p:spPr>
          <a:xfrm>
            <a:off x="7744072" y="1037928"/>
            <a:ext cx="8963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rgbClr val="FF0000"/>
                </a:solidFill>
              </a:rPr>
              <a:t>Atlantic Niño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7776356" y="2298068"/>
            <a:ext cx="8900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rgbClr val="3366FF"/>
                </a:solidFill>
              </a:rPr>
              <a:t>Atlantic Niña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7647816" y="2946140"/>
            <a:ext cx="9926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rgbClr val="FF0000"/>
                </a:solidFill>
              </a:rPr>
              <a:t>Benguela</a:t>
            </a:r>
            <a:r>
              <a:rPr lang="en-US" sz="900" b="1" dirty="0" smtClean="0">
                <a:solidFill>
                  <a:srgbClr val="FF0000"/>
                </a:solidFill>
              </a:rPr>
              <a:t> Niño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7654128" y="4206280"/>
            <a:ext cx="9863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rgbClr val="3366FF"/>
                </a:solidFill>
              </a:rPr>
              <a:t>Benguela</a:t>
            </a:r>
            <a:r>
              <a:rPr lang="en-US" sz="900" b="1" dirty="0" smtClean="0">
                <a:solidFill>
                  <a:srgbClr val="3366FF"/>
                </a:solidFill>
              </a:rPr>
              <a:t> Niña</a:t>
            </a:r>
          </a:p>
        </p:txBody>
      </p:sp>
      <p:pic>
        <p:nvPicPr>
          <p:cNvPr id="43" name="Bild 42" descr="PREFACE_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6237312"/>
            <a:ext cx="623912" cy="62391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683568" y="5376564"/>
            <a:ext cx="7920880" cy="860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SzPct val="75000"/>
              <a:buFont typeface="Lucida Grande"/>
              <a:buChar char="▶"/>
            </a:pPr>
            <a:r>
              <a:rPr lang="en-US" sz="1400" b="1" dirty="0"/>
              <a:t>Remote vs. local forcing</a:t>
            </a:r>
            <a:r>
              <a:rPr lang="en-US" sz="1400" dirty="0"/>
              <a:t>, i.e. wind stress variations in the western tropical Atlantic vs. local variations</a:t>
            </a:r>
          </a:p>
          <a:p>
            <a:pPr marL="742950" lvl="1" indent="-285750">
              <a:lnSpc>
                <a:spcPct val="120000"/>
              </a:lnSpc>
              <a:buSzPct val="75000"/>
              <a:buFont typeface="Lucida Grande"/>
              <a:buChar char="▶"/>
            </a:pPr>
            <a:r>
              <a:rPr lang="en-US" sz="1400" dirty="0"/>
              <a:t>If remotely forced, are extreme events predictable?</a:t>
            </a:r>
          </a:p>
        </p:txBody>
      </p:sp>
      <p:grpSp>
        <p:nvGrpSpPr>
          <p:cNvPr id="16" name="Gruppierung 15"/>
          <p:cNvGrpSpPr/>
          <p:nvPr/>
        </p:nvGrpSpPr>
        <p:grpSpPr>
          <a:xfrm>
            <a:off x="1907704" y="2478088"/>
            <a:ext cx="1440160" cy="770891"/>
            <a:chOff x="2754523" y="2478088"/>
            <a:chExt cx="1440160" cy="770891"/>
          </a:xfrm>
        </p:grpSpPr>
        <p:sp>
          <p:nvSpPr>
            <p:cNvPr id="44" name="Textfeld 43"/>
            <p:cNvSpPr txBox="1"/>
            <p:nvPr/>
          </p:nvSpPr>
          <p:spPr>
            <a:xfrm>
              <a:off x="2860155" y="2478088"/>
              <a:ext cx="133452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i="1" dirty="0" err="1" smtClean="0"/>
                <a:t>Lübbecke</a:t>
              </a:r>
              <a:r>
                <a:rPr lang="en-US" sz="900" b="1" i="1" dirty="0" smtClean="0"/>
                <a:t> et al. 2010</a:t>
              </a:r>
            </a:p>
          </p:txBody>
        </p:sp>
        <p:sp>
          <p:nvSpPr>
            <p:cNvPr id="9" name="Pfeil nach links und oben 8"/>
            <p:cNvSpPr/>
            <p:nvPr/>
          </p:nvSpPr>
          <p:spPr>
            <a:xfrm rot="10800000" flipH="1">
              <a:off x="2754523" y="2636911"/>
              <a:ext cx="612068" cy="612068"/>
            </a:xfrm>
            <a:prstGeom prst="leftUpArrow">
              <a:avLst/>
            </a:prstGeom>
            <a:solidFill>
              <a:srgbClr val="EEA04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06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0" smtClean="0"/>
              <a:t>Equatorial waves and related oceanic variability in the Atlantic</a:t>
            </a:r>
            <a:endParaRPr lang="en-GB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Equatorial Kelvin waves</a:t>
            </a:r>
            <a:endParaRPr lang="en-US" dirty="0"/>
          </a:p>
        </p:txBody>
      </p:sp>
      <p:pic>
        <p:nvPicPr>
          <p:cNvPr id="4" name="Bild 3" descr="PREFACE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6237312"/>
            <a:ext cx="623912" cy="623912"/>
          </a:xfrm>
          <a:prstGeom prst="rect">
            <a:avLst/>
          </a:prstGeom>
        </p:spPr>
      </p:pic>
      <p:grpSp>
        <p:nvGrpSpPr>
          <p:cNvPr id="30" name="Gruppierung 29"/>
          <p:cNvGrpSpPr/>
          <p:nvPr/>
        </p:nvGrpSpPr>
        <p:grpSpPr>
          <a:xfrm>
            <a:off x="247666" y="3320988"/>
            <a:ext cx="5728490" cy="2936069"/>
            <a:chOff x="107504" y="3320988"/>
            <a:chExt cx="5728490" cy="2936069"/>
          </a:xfrm>
        </p:grpSpPr>
        <p:sp>
          <p:nvSpPr>
            <p:cNvPr id="17" name="Textfeld 16"/>
            <p:cNvSpPr txBox="1"/>
            <p:nvPr/>
          </p:nvSpPr>
          <p:spPr>
            <a:xfrm>
              <a:off x="107504" y="4185084"/>
              <a:ext cx="400110" cy="57141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400" dirty="0" smtClean="0"/>
                <a:t>Depth</a:t>
              </a:r>
              <a:endParaRPr lang="en-US" sz="1400" dirty="0"/>
            </a:p>
          </p:txBody>
        </p:sp>
        <p:grpSp>
          <p:nvGrpSpPr>
            <p:cNvPr id="22" name="Gruppierung 21"/>
            <p:cNvGrpSpPr/>
            <p:nvPr/>
          </p:nvGrpSpPr>
          <p:grpSpPr>
            <a:xfrm>
              <a:off x="323528" y="3320988"/>
              <a:ext cx="5512466" cy="2936069"/>
              <a:chOff x="323528" y="3320988"/>
              <a:chExt cx="5512466" cy="2936069"/>
            </a:xfrm>
          </p:grpSpPr>
          <p:sp>
            <p:nvSpPr>
              <p:cNvPr id="9" name="Freihandform 8"/>
              <p:cNvSpPr/>
              <p:nvPr/>
            </p:nvSpPr>
            <p:spPr>
              <a:xfrm>
                <a:off x="600178" y="4121405"/>
                <a:ext cx="5018870" cy="1854741"/>
              </a:xfrm>
              <a:custGeom>
                <a:avLst/>
                <a:gdLst>
                  <a:gd name="connsiteX0" fmla="*/ 0 w 5010173"/>
                  <a:gd name="connsiteY0" fmla="*/ 2200823 h 2200823"/>
                  <a:gd name="connsiteX1" fmla="*/ 17397 w 5010173"/>
                  <a:gd name="connsiteY1" fmla="*/ 408849 h 2200823"/>
                  <a:gd name="connsiteX2" fmla="*/ 4992776 w 5010173"/>
                  <a:gd name="connsiteY2" fmla="*/ 0 h 2200823"/>
                  <a:gd name="connsiteX3" fmla="*/ 5010173 w 5010173"/>
                  <a:gd name="connsiteY3" fmla="*/ 2183425 h 2200823"/>
                  <a:gd name="connsiteX4" fmla="*/ 0 w 5010173"/>
                  <a:gd name="connsiteY4" fmla="*/ 2200823 h 2200823"/>
                  <a:gd name="connsiteX0" fmla="*/ 0 w 5010173"/>
                  <a:gd name="connsiteY0" fmla="*/ 2200823 h 2200823"/>
                  <a:gd name="connsiteX1" fmla="*/ 8699 w 5010173"/>
                  <a:gd name="connsiteY1" fmla="*/ 408849 h 2200823"/>
                  <a:gd name="connsiteX2" fmla="*/ 4992776 w 5010173"/>
                  <a:gd name="connsiteY2" fmla="*/ 0 h 2200823"/>
                  <a:gd name="connsiteX3" fmla="*/ 5010173 w 5010173"/>
                  <a:gd name="connsiteY3" fmla="*/ 2183425 h 2200823"/>
                  <a:gd name="connsiteX4" fmla="*/ 0 w 5010173"/>
                  <a:gd name="connsiteY4" fmla="*/ 2200823 h 2200823"/>
                  <a:gd name="connsiteX0" fmla="*/ 0 w 5010173"/>
                  <a:gd name="connsiteY0" fmla="*/ 2200823 h 2200823"/>
                  <a:gd name="connsiteX1" fmla="*/ 8699 w 5010173"/>
                  <a:gd name="connsiteY1" fmla="*/ 408849 h 2200823"/>
                  <a:gd name="connsiteX2" fmla="*/ 4992776 w 5010173"/>
                  <a:gd name="connsiteY2" fmla="*/ 0 h 2200823"/>
                  <a:gd name="connsiteX3" fmla="*/ 5010173 w 5010173"/>
                  <a:gd name="connsiteY3" fmla="*/ 2183425 h 2200823"/>
                  <a:gd name="connsiteX4" fmla="*/ 0 w 5010173"/>
                  <a:gd name="connsiteY4" fmla="*/ 2200823 h 2200823"/>
                  <a:gd name="connsiteX0" fmla="*/ 0 w 5010173"/>
                  <a:gd name="connsiteY0" fmla="*/ 2218221 h 2218221"/>
                  <a:gd name="connsiteX1" fmla="*/ 8699 w 5010173"/>
                  <a:gd name="connsiteY1" fmla="*/ 426247 h 2218221"/>
                  <a:gd name="connsiteX2" fmla="*/ 4992776 w 5010173"/>
                  <a:gd name="connsiteY2" fmla="*/ 0 h 2218221"/>
                  <a:gd name="connsiteX3" fmla="*/ 5010173 w 5010173"/>
                  <a:gd name="connsiteY3" fmla="*/ 2200823 h 2218221"/>
                  <a:gd name="connsiteX4" fmla="*/ 0 w 5010173"/>
                  <a:gd name="connsiteY4" fmla="*/ 2218221 h 2218221"/>
                  <a:gd name="connsiteX0" fmla="*/ 0 w 5010173"/>
                  <a:gd name="connsiteY0" fmla="*/ 2218221 h 2218221"/>
                  <a:gd name="connsiteX1" fmla="*/ 8699 w 5010173"/>
                  <a:gd name="connsiteY1" fmla="*/ 426247 h 2218221"/>
                  <a:gd name="connsiteX2" fmla="*/ 4992776 w 5010173"/>
                  <a:gd name="connsiteY2" fmla="*/ 0 h 2218221"/>
                  <a:gd name="connsiteX3" fmla="*/ 5001475 w 5010173"/>
                  <a:gd name="connsiteY3" fmla="*/ 17398 h 2218221"/>
                  <a:gd name="connsiteX4" fmla="*/ 5010173 w 5010173"/>
                  <a:gd name="connsiteY4" fmla="*/ 2200823 h 2218221"/>
                  <a:gd name="connsiteX5" fmla="*/ 0 w 5010173"/>
                  <a:gd name="connsiteY5" fmla="*/ 2218221 h 2218221"/>
                  <a:gd name="connsiteX0" fmla="*/ 0 w 5010173"/>
                  <a:gd name="connsiteY0" fmla="*/ 2313168 h 2313168"/>
                  <a:gd name="connsiteX1" fmla="*/ 8699 w 5010173"/>
                  <a:gd name="connsiteY1" fmla="*/ 521194 h 2313168"/>
                  <a:gd name="connsiteX2" fmla="*/ 4992776 w 5010173"/>
                  <a:gd name="connsiteY2" fmla="*/ 94947 h 2313168"/>
                  <a:gd name="connsiteX3" fmla="*/ 5008933 w 5010173"/>
                  <a:gd name="connsiteY3" fmla="*/ 482 h 2313168"/>
                  <a:gd name="connsiteX4" fmla="*/ 5010173 w 5010173"/>
                  <a:gd name="connsiteY4" fmla="*/ 2295770 h 2313168"/>
                  <a:gd name="connsiteX5" fmla="*/ 0 w 5010173"/>
                  <a:gd name="connsiteY5" fmla="*/ 2313168 h 2313168"/>
                  <a:gd name="connsiteX0" fmla="*/ 0 w 5010173"/>
                  <a:gd name="connsiteY0" fmla="*/ 2314385 h 2314385"/>
                  <a:gd name="connsiteX1" fmla="*/ 8699 w 5010173"/>
                  <a:gd name="connsiteY1" fmla="*/ 522411 h 2314385"/>
                  <a:gd name="connsiteX2" fmla="*/ 5000233 w 5010173"/>
                  <a:gd name="connsiteY2" fmla="*/ 12266 h 2314385"/>
                  <a:gd name="connsiteX3" fmla="*/ 5008933 w 5010173"/>
                  <a:gd name="connsiteY3" fmla="*/ 1699 h 2314385"/>
                  <a:gd name="connsiteX4" fmla="*/ 5010173 w 5010173"/>
                  <a:gd name="connsiteY4" fmla="*/ 2296987 h 2314385"/>
                  <a:gd name="connsiteX5" fmla="*/ 0 w 5010173"/>
                  <a:gd name="connsiteY5" fmla="*/ 2314385 h 2314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10173" h="2314385">
                    <a:moveTo>
                      <a:pt x="0" y="2314385"/>
                    </a:moveTo>
                    <a:cubicBezTo>
                      <a:pt x="2900" y="1717060"/>
                      <a:pt x="5799" y="1119736"/>
                      <a:pt x="8699" y="522411"/>
                    </a:cubicBezTo>
                    <a:lnTo>
                      <a:pt x="5000233" y="12266"/>
                    </a:lnTo>
                    <a:cubicBezTo>
                      <a:pt x="5000233" y="20965"/>
                      <a:pt x="5008933" y="-7000"/>
                      <a:pt x="5008933" y="1699"/>
                    </a:cubicBezTo>
                    <a:cubicBezTo>
                      <a:pt x="5011832" y="729507"/>
                      <a:pt x="5007274" y="1569179"/>
                      <a:pt x="5010173" y="2296987"/>
                    </a:cubicBezTo>
                    <a:lnTo>
                      <a:pt x="0" y="2314385"/>
                    </a:lnTo>
                    <a:close/>
                  </a:path>
                </a:pathLst>
              </a:custGeom>
              <a:gradFill flip="none" rotWithShape="1">
                <a:gsLst>
                  <a:gs pos="15000">
                    <a:srgbClr val="004598"/>
                  </a:gs>
                  <a:gs pos="100000">
                    <a:schemeClr val="accent6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ihandform 9"/>
              <p:cNvSpPr/>
              <p:nvPr/>
            </p:nvSpPr>
            <p:spPr>
              <a:xfrm>
                <a:off x="600176" y="3375176"/>
                <a:ext cx="5020097" cy="1169948"/>
              </a:xfrm>
              <a:custGeom>
                <a:avLst/>
                <a:gdLst>
                  <a:gd name="connsiteX0" fmla="*/ 0 w 4975380"/>
                  <a:gd name="connsiteY0" fmla="*/ 817697 h 817697"/>
                  <a:gd name="connsiteX1" fmla="*/ 0 w 4975380"/>
                  <a:gd name="connsiteY1" fmla="*/ 0 h 817697"/>
                  <a:gd name="connsiteX2" fmla="*/ 4975380 w 4975380"/>
                  <a:gd name="connsiteY2" fmla="*/ 113085 h 817697"/>
                  <a:gd name="connsiteX3" fmla="*/ 4975380 w 4975380"/>
                  <a:gd name="connsiteY3" fmla="*/ 374052 h 817697"/>
                  <a:gd name="connsiteX4" fmla="*/ 0 w 4975380"/>
                  <a:gd name="connsiteY4" fmla="*/ 817697 h 817697"/>
                  <a:gd name="connsiteX0" fmla="*/ 0 w 5010173"/>
                  <a:gd name="connsiteY0" fmla="*/ 817697 h 817697"/>
                  <a:gd name="connsiteX1" fmla="*/ 0 w 5010173"/>
                  <a:gd name="connsiteY1" fmla="*/ 0 h 817697"/>
                  <a:gd name="connsiteX2" fmla="*/ 4975380 w 5010173"/>
                  <a:gd name="connsiteY2" fmla="*/ 113085 h 817697"/>
                  <a:gd name="connsiteX3" fmla="*/ 5010173 w 5010173"/>
                  <a:gd name="connsiteY3" fmla="*/ 400148 h 817697"/>
                  <a:gd name="connsiteX4" fmla="*/ 0 w 5010173"/>
                  <a:gd name="connsiteY4" fmla="*/ 817697 h 817697"/>
                  <a:gd name="connsiteX0" fmla="*/ 0 w 4984078"/>
                  <a:gd name="connsiteY0" fmla="*/ 817697 h 817697"/>
                  <a:gd name="connsiteX1" fmla="*/ 0 w 4984078"/>
                  <a:gd name="connsiteY1" fmla="*/ 0 h 817697"/>
                  <a:gd name="connsiteX2" fmla="*/ 4975380 w 4984078"/>
                  <a:gd name="connsiteY2" fmla="*/ 113085 h 817697"/>
                  <a:gd name="connsiteX3" fmla="*/ 4984078 w 4984078"/>
                  <a:gd name="connsiteY3" fmla="*/ 400148 h 817697"/>
                  <a:gd name="connsiteX4" fmla="*/ 0 w 4984078"/>
                  <a:gd name="connsiteY4" fmla="*/ 817697 h 817697"/>
                  <a:gd name="connsiteX0" fmla="*/ 0 w 4984078"/>
                  <a:gd name="connsiteY0" fmla="*/ 817697 h 817697"/>
                  <a:gd name="connsiteX1" fmla="*/ 0 w 4984078"/>
                  <a:gd name="connsiteY1" fmla="*/ 0 h 817697"/>
                  <a:gd name="connsiteX2" fmla="*/ 4975380 w 4984078"/>
                  <a:gd name="connsiteY2" fmla="*/ 81757 h 817697"/>
                  <a:gd name="connsiteX3" fmla="*/ 4984078 w 4984078"/>
                  <a:gd name="connsiteY3" fmla="*/ 400148 h 817697"/>
                  <a:gd name="connsiteX4" fmla="*/ 0 w 4984078"/>
                  <a:gd name="connsiteY4" fmla="*/ 817697 h 817697"/>
                  <a:gd name="connsiteX0" fmla="*/ 0 w 4976672"/>
                  <a:gd name="connsiteY0" fmla="*/ 817697 h 817697"/>
                  <a:gd name="connsiteX1" fmla="*/ 0 w 4976672"/>
                  <a:gd name="connsiteY1" fmla="*/ 0 h 817697"/>
                  <a:gd name="connsiteX2" fmla="*/ 4975380 w 4976672"/>
                  <a:gd name="connsiteY2" fmla="*/ 81757 h 817697"/>
                  <a:gd name="connsiteX3" fmla="*/ 4976672 w 4976672"/>
                  <a:gd name="connsiteY3" fmla="*/ 520238 h 817697"/>
                  <a:gd name="connsiteX4" fmla="*/ 0 w 4976672"/>
                  <a:gd name="connsiteY4" fmla="*/ 817697 h 817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6672" h="817697">
                    <a:moveTo>
                      <a:pt x="0" y="817697"/>
                    </a:moveTo>
                    <a:lnTo>
                      <a:pt x="0" y="0"/>
                    </a:lnTo>
                    <a:lnTo>
                      <a:pt x="4975380" y="81757"/>
                    </a:lnTo>
                    <a:cubicBezTo>
                      <a:pt x="4975811" y="227917"/>
                      <a:pt x="4976241" y="374078"/>
                      <a:pt x="4976672" y="520238"/>
                    </a:cubicBezTo>
                    <a:lnTo>
                      <a:pt x="0" y="81769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1" name="Rechteck 10"/>
              <p:cNvSpPr/>
              <p:nvPr/>
            </p:nvSpPr>
            <p:spPr>
              <a:xfrm>
                <a:off x="611560" y="3488261"/>
                <a:ext cx="5004556" cy="2497023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Textfeld 11"/>
              <p:cNvSpPr txBox="1"/>
              <p:nvPr/>
            </p:nvSpPr>
            <p:spPr>
              <a:xfrm>
                <a:off x="323528" y="5949280"/>
                <a:ext cx="5950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West</a:t>
                </a:r>
                <a:endParaRPr lang="en-US" sz="1400" dirty="0"/>
              </a:p>
            </p:txBody>
          </p:sp>
          <p:sp>
            <p:nvSpPr>
              <p:cNvPr id="13" name="Textfeld 12"/>
              <p:cNvSpPr txBox="1"/>
              <p:nvPr/>
            </p:nvSpPr>
            <p:spPr>
              <a:xfrm>
                <a:off x="5292080" y="5949280"/>
                <a:ext cx="5439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East</a:t>
                </a:r>
                <a:endParaRPr lang="en-US" sz="1400" dirty="0"/>
              </a:p>
            </p:txBody>
          </p:sp>
          <p:sp>
            <p:nvSpPr>
              <p:cNvPr id="14" name="Textfeld 13"/>
              <p:cNvSpPr txBox="1"/>
              <p:nvPr/>
            </p:nvSpPr>
            <p:spPr>
              <a:xfrm>
                <a:off x="323528" y="3320988"/>
                <a:ext cx="2845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</a:t>
                </a:r>
                <a:endParaRPr lang="en-US" sz="1400" dirty="0"/>
              </a:p>
            </p:txBody>
          </p:sp>
          <p:cxnSp>
            <p:nvCxnSpPr>
              <p:cNvPr id="16" name="Gerade Verbindung mit Pfeil 15"/>
              <p:cNvCxnSpPr/>
              <p:nvPr/>
            </p:nvCxnSpPr>
            <p:spPr>
              <a:xfrm>
                <a:off x="448937" y="3611436"/>
                <a:ext cx="0" cy="205222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 Verbindung 18"/>
              <p:cNvCxnSpPr/>
              <p:nvPr/>
            </p:nvCxnSpPr>
            <p:spPr>
              <a:xfrm flipV="1">
                <a:off x="608892" y="4122220"/>
                <a:ext cx="4992729" cy="422904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feld 20"/>
              <p:cNvSpPr txBox="1"/>
              <p:nvPr/>
            </p:nvSpPr>
            <p:spPr>
              <a:xfrm rot="21285059">
                <a:off x="4670636" y="3934210"/>
                <a:ext cx="900100" cy="2462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Thermocline</a:t>
                </a:r>
                <a:endParaRPr lang="en-US" sz="1000" dirty="0"/>
              </a:p>
            </p:txBody>
          </p:sp>
        </p:grpSp>
      </p:grpSp>
      <p:sp>
        <p:nvSpPr>
          <p:cNvPr id="24" name="Pfeil nach links 23"/>
          <p:cNvSpPr/>
          <p:nvPr/>
        </p:nvSpPr>
        <p:spPr>
          <a:xfrm>
            <a:off x="751722" y="3104964"/>
            <a:ext cx="720080" cy="180020"/>
          </a:xfrm>
          <a:prstGeom prst="leftArrow">
            <a:avLst/>
          </a:prstGeom>
          <a:solidFill>
            <a:schemeClr val="accent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35698" y="2797187"/>
            <a:ext cx="1122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/>
                </a:solidFill>
              </a:rPr>
              <a:t>Wind stress</a:t>
            </a:r>
          </a:p>
        </p:txBody>
      </p:sp>
      <p:grpSp>
        <p:nvGrpSpPr>
          <p:cNvPr id="43" name="Gruppierung 42"/>
          <p:cNvGrpSpPr/>
          <p:nvPr/>
        </p:nvGrpSpPr>
        <p:grpSpPr>
          <a:xfrm>
            <a:off x="323528" y="2788419"/>
            <a:ext cx="1761307" cy="487797"/>
            <a:chOff x="179512" y="2797187"/>
            <a:chExt cx="1761307" cy="487797"/>
          </a:xfrm>
        </p:grpSpPr>
        <p:sp>
          <p:nvSpPr>
            <p:cNvPr id="29" name="Pfeil nach links 28"/>
            <p:cNvSpPr/>
            <p:nvPr/>
          </p:nvSpPr>
          <p:spPr>
            <a:xfrm>
              <a:off x="791580" y="3104964"/>
              <a:ext cx="540060" cy="180020"/>
            </a:xfrm>
            <a:prstGeom prst="leftArrow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179512" y="2797187"/>
              <a:ext cx="17613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Wind stress change</a:t>
              </a:r>
            </a:p>
          </p:txBody>
        </p:sp>
      </p:grpSp>
      <p:grpSp>
        <p:nvGrpSpPr>
          <p:cNvPr id="6" name="Gruppierung 5"/>
          <p:cNvGrpSpPr/>
          <p:nvPr/>
        </p:nvGrpSpPr>
        <p:grpSpPr>
          <a:xfrm>
            <a:off x="1979712" y="1052736"/>
            <a:ext cx="6732748" cy="2441124"/>
            <a:chOff x="1979712" y="1052736"/>
            <a:chExt cx="6732748" cy="2441124"/>
          </a:xfrm>
        </p:grpSpPr>
        <p:grpSp>
          <p:nvGrpSpPr>
            <p:cNvPr id="88" name="Gruppierung 87"/>
            <p:cNvGrpSpPr/>
            <p:nvPr/>
          </p:nvGrpSpPr>
          <p:grpSpPr>
            <a:xfrm>
              <a:off x="2155878" y="1268760"/>
              <a:ext cx="2787575" cy="2225100"/>
              <a:chOff x="1979712" y="1196752"/>
              <a:chExt cx="2787575" cy="2225100"/>
            </a:xfrm>
          </p:grpSpPr>
          <p:pic>
            <p:nvPicPr>
              <p:cNvPr id="86" name="Bild 8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79712" y="1196752"/>
                <a:ext cx="1150622" cy="2225100"/>
              </a:xfrm>
              <a:prstGeom prst="rect">
                <a:avLst/>
              </a:prstGeom>
            </p:spPr>
          </p:pic>
          <p:sp>
            <p:nvSpPr>
              <p:cNvPr id="87" name="Textfeld 86"/>
              <p:cNvSpPr txBox="1"/>
              <p:nvPr/>
            </p:nvSpPr>
            <p:spPr>
              <a:xfrm>
                <a:off x="3095836" y="1340768"/>
                <a:ext cx="16714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660066"/>
                    </a:solidFill>
                  </a:rPr>
                  <a:t>Satellite altimetry</a:t>
                </a:r>
              </a:p>
            </p:txBody>
          </p:sp>
        </p:grpSp>
        <p:sp>
          <p:nvSpPr>
            <p:cNvPr id="92" name="Textfeld 91"/>
            <p:cNvSpPr txBox="1"/>
            <p:nvPr/>
          </p:nvSpPr>
          <p:spPr>
            <a:xfrm>
              <a:off x="5040052" y="1232756"/>
              <a:ext cx="356439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660066"/>
                  </a:solidFill>
                </a:rPr>
                <a:t>e.g. </a:t>
              </a:r>
              <a:r>
                <a:rPr lang="en-US" sz="1400" i="1" dirty="0" smtClean="0">
                  <a:solidFill>
                    <a:srgbClr val="660066"/>
                  </a:solidFill>
                </a:rPr>
                <a:t>Polo et al. 2008: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400" dirty="0" smtClean="0">
                  <a:solidFill>
                    <a:srgbClr val="660066"/>
                  </a:solidFill>
                </a:rPr>
                <a:t>Analysis of AVISO SLA along equator and African coast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400" dirty="0" smtClean="0">
                  <a:solidFill>
                    <a:srgbClr val="660066"/>
                  </a:solidFill>
                </a:rPr>
                <a:t>Continuous and recurrent eastward/</a:t>
              </a:r>
              <a:r>
                <a:rPr lang="en-US" sz="1400" dirty="0" err="1" smtClean="0">
                  <a:solidFill>
                    <a:srgbClr val="660066"/>
                  </a:solidFill>
                </a:rPr>
                <a:t>poleward</a:t>
              </a:r>
              <a:r>
                <a:rPr lang="en-US" sz="1400" dirty="0" smtClean="0">
                  <a:solidFill>
                    <a:srgbClr val="660066"/>
                  </a:solidFill>
                </a:rPr>
                <a:t> propagations detectable as far as 10-15°latitude</a:t>
              </a:r>
            </a:p>
          </p:txBody>
        </p:sp>
        <p:sp>
          <p:nvSpPr>
            <p:cNvPr id="5" name="Rechteck 4"/>
            <p:cNvSpPr/>
            <p:nvPr/>
          </p:nvSpPr>
          <p:spPr>
            <a:xfrm>
              <a:off x="1979712" y="1052736"/>
              <a:ext cx="6732748" cy="1728192"/>
            </a:xfrm>
            <a:prstGeom prst="rect">
              <a:avLst/>
            </a:prstGeom>
            <a:noFill/>
            <a:ln w="19050"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uppierung 41"/>
          <p:cNvGrpSpPr/>
          <p:nvPr/>
        </p:nvGrpSpPr>
        <p:grpSpPr>
          <a:xfrm>
            <a:off x="733010" y="3392996"/>
            <a:ext cx="992141" cy="1908212"/>
            <a:chOff x="733010" y="3392996"/>
            <a:chExt cx="992141" cy="1908212"/>
          </a:xfrm>
        </p:grpSpPr>
        <p:sp>
          <p:nvSpPr>
            <p:cNvPr id="47" name="Textfeld 46"/>
            <p:cNvSpPr txBox="1"/>
            <p:nvPr/>
          </p:nvSpPr>
          <p:spPr>
            <a:xfrm>
              <a:off x="825051" y="4747210"/>
              <a:ext cx="900100" cy="5539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Thermocline slope anomaly</a:t>
              </a:r>
              <a:endParaRPr lang="en-US" sz="1000" dirty="0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825051" y="3492240"/>
              <a:ext cx="459668" cy="24622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SLA</a:t>
              </a:r>
              <a:endParaRPr lang="en-US" sz="1000" dirty="0"/>
            </a:p>
          </p:txBody>
        </p:sp>
        <p:sp>
          <p:nvSpPr>
            <p:cNvPr id="37" name="Freihandform 36"/>
            <p:cNvSpPr/>
            <p:nvPr/>
          </p:nvSpPr>
          <p:spPr>
            <a:xfrm>
              <a:off x="733010" y="3392996"/>
              <a:ext cx="737115" cy="53308"/>
            </a:xfrm>
            <a:custGeom>
              <a:avLst/>
              <a:gdLst>
                <a:gd name="connsiteX0" fmla="*/ 0 w 1065708"/>
                <a:gd name="connsiteY0" fmla="*/ 71045 h 77881"/>
                <a:gd name="connsiteX1" fmla="*/ 817043 w 1065708"/>
                <a:gd name="connsiteY1" fmla="*/ 71045 h 77881"/>
                <a:gd name="connsiteX2" fmla="*/ 1065708 w 1065708"/>
                <a:gd name="connsiteY2" fmla="*/ 0 h 77881"/>
                <a:gd name="connsiteX0" fmla="*/ 0 w 737115"/>
                <a:gd name="connsiteY0" fmla="*/ 71045 h 77881"/>
                <a:gd name="connsiteX1" fmla="*/ 488450 w 737115"/>
                <a:gd name="connsiteY1" fmla="*/ 71045 h 77881"/>
                <a:gd name="connsiteX2" fmla="*/ 737115 w 737115"/>
                <a:gd name="connsiteY2" fmla="*/ 0 h 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7115" h="77881">
                  <a:moveTo>
                    <a:pt x="0" y="71045"/>
                  </a:moveTo>
                  <a:cubicBezTo>
                    <a:pt x="319712" y="76965"/>
                    <a:pt x="365598" y="82886"/>
                    <a:pt x="488450" y="71045"/>
                  </a:cubicBezTo>
                  <a:cubicBezTo>
                    <a:pt x="611302" y="59204"/>
                    <a:pt x="737115" y="0"/>
                    <a:pt x="737115" y="0"/>
                  </a:cubicBez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ihandform 88"/>
            <p:cNvSpPr/>
            <p:nvPr/>
          </p:nvSpPr>
          <p:spPr>
            <a:xfrm flipV="1">
              <a:off x="737814" y="4404304"/>
              <a:ext cx="754877" cy="68812"/>
            </a:xfrm>
            <a:custGeom>
              <a:avLst/>
              <a:gdLst>
                <a:gd name="connsiteX0" fmla="*/ 0 w 1065708"/>
                <a:gd name="connsiteY0" fmla="*/ 71045 h 77881"/>
                <a:gd name="connsiteX1" fmla="*/ 817043 w 1065708"/>
                <a:gd name="connsiteY1" fmla="*/ 71045 h 77881"/>
                <a:gd name="connsiteX2" fmla="*/ 1065708 w 1065708"/>
                <a:gd name="connsiteY2" fmla="*/ 0 h 77881"/>
                <a:gd name="connsiteX0" fmla="*/ 0 w 737115"/>
                <a:gd name="connsiteY0" fmla="*/ 71045 h 77881"/>
                <a:gd name="connsiteX1" fmla="*/ 488450 w 737115"/>
                <a:gd name="connsiteY1" fmla="*/ 71045 h 77881"/>
                <a:gd name="connsiteX2" fmla="*/ 737115 w 737115"/>
                <a:gd name="connsiteY2" fmla="*/ 0 h 77881"/>
                <a:gd name="connsiteX0" fmla="*/ 0 w 728234"/>
                <a:gd name="connsiteY0" fmla="*/ 15509 h 71137"/>
                <a:gd name="connsiteX1" fmla="*/ 479569 w 728234"/>
                <a:gd name="connsiteY1" fmla="*/ 71045 h 71137"/>
                <a:gd name="connsiteX2" fmla="*/ 728234 w 728234"/>
                <a:gd name="connsiteY2" fmla="*/ 0 h 71137"/>
                <a:gd name="connsiteX0" fmla="*/ 0 w 728234"/>
                <a:gd name="connsiteY0" fmla="*/ 15509 h 71293"/>
                <a:gd name="connsiteX1" fmla="*/ 479569 w 728234"/>
                <a:gd name="connsiteY1" fmla="*/ 71045 h 71293"/>
                <a:gd name="connsiteX2" fmla="*/ 728234 w 728234"/>
                <a:gd name="connsiteY2" fmla="*/ 0 h 71293"/>
                <a:gd name="connsiteX0" fmla="*/ 0 w 728234"/>
                <a:gd name="connsiteY0" fmla="*/ 15509 h 51601"/>
                <a:gd name="connsiteX1" fmla="*/ 515092 w 728234"/>
                <a:gd name="connsiteY1" fmla="*/ 50219 h 51601"/>
                <a:gd name="connsiteX2" fmla="*/ 728234 w 728234"/>
                <a:gd name="connsiteY2" fmla="*/ 0 h 51601"/>
                <a:gd name="connsiteX0" fmla="*/ 0 w 754877"/>
                <a:gd name="connsiteY0" fmla="*/ 22452 h 53791"/>
                <a:gd name="connsiteX1" fmla="*/ 541735 w 754877"/>
                <a:gd name="connsiteY1" fmla="*/ 50219 h 53791"/>
                <a:gd name="connsiteX2" fmla="*/ 754877 w 754877"/>
                <a:gd name="connsiteY2" fmla="*/ 0 h 53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877" h="53791">
                  <a:moveTo>
                    <a:pt x="0" y="22452"/>
                  </a:moveTo>
                  <a:cubicBezTo>
                    <a:pt x="319712" y="63083"/>
                    <a:pt x="415922" y="53961"/>
                    <a:pt x="541735" y="50219"/>
                  </a:cubicBezTo>
                  <a:cubicBezTo>
                    <a:pt x="667548" y="46477"/>
                    <a:pt x="754877" y="0"/>
                    <a:pt x="754877" y="0"/>
                  </a:cubicBezTo>
                </a:path>
              </a:pathLst>
            </a:custGeom>
            <a:ln w="25400">
              <a:solidFill>
                <a:srgbClr val="FFFF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uppierung 49"/>
          <p:cNvGrpSpPr/>
          <p:nvPr/>
        </p:nvGrpSpPr>
        <p:grpSpPr>
          <a:xfrm>
            <a:off x="745996" y="3284984"/>
            <a:ext cx="1874570" cy="1368152"/>
            <a:chOff x="745996" y="3284984"/>
            <a:chExt cx="1874570" cy="1368152"/>
          </a:xfrm>
        </p:grpSpPr>
        <p:sp>
          <p:nvSpPr>
            <p:cNvPr id="40" name="Freihandform 39"/>
            <p:cNvSpPr/>
            <p:nvPr/>
          </p:nvSpPr>
          <p:spPr>
            <a:xfrm>
              <a:off x="745996" y="4306597"/>
              <a:ext cx="1864990" cy="346539"/>
            </a:xfrm>
            <a:custGeom>
              <a:avLst/>
              <a:gdLst>
                <a:gd name="connsiteX0" fmla="*/ 0 w 1873870"/>
                <a:gd name="connsiteY0" fmla="*/ 266237 h 373711"/>
                <a:gd name="connsiteX1" fmla="*/ 390760 w 1873870"/>
                <a:gd name="connsiteY1" fmla="*/ 372803 h 373711"/>
                <a:gd name="connsiteX2" fmla="*/ 790400 w 1873870"/>
                <a:gd name="connsiteY2" fmla="*/ 212954 h 373711"/>
                <a:gd name="connsiteX3" fmla="*/ 1190041 w 1873870"/>
                <a:gd name="connsiteY3" fmla="*/ 26462 h 373711"/>
                <a:gd name="connsiteX4" fmla="*/ 1651848 w 1873870"/>
                <a:gd name="connsiteY4" fmla="*/ 8701 h 373711"/>
                <a:gd name="connsiteX5" fmla="*/ 1873870 w 1873870"/>
                <a:gd name="connsiteY5" fmla="*/ 97506 h 373711"/>
                <a:gd name="connsiteX0" fmla="*/ 0 w 1873870"/>
                <a:gd name="connsiteY0" fmla="*/ 279952 h 387426"/>
                <a:gd name="connsiteX1" fmla="*/ 390760 w 1873870"/>
                <a:gd name="connsiteY1" fmla="*/ 386518 h 387426"/>
                <a:gd name="connsiteX2" fmla="*/ 790400 w 1873870"/>
                <a:gd name="connsiteY2" fmla="*/ 226669 h 387426"/>
                <a:gd name="connsiteX3" fmla="*/ 1190041 w 1873870"/>
                <a:gd name="connsiteY3" fmla="*/ 40177 h 387426"/>
                <a:gd name="connsiteX4" fmla="*/ 1571920 w 1873870"/>
                <a:gd name="connsiteY4" fmla="*/ 4655 h 387426"/>
                <a:gd name="connsiteX5" fmla="*/ 1873870 w 1873870"/>
                <a:gd name="connsiteY5" fmla="*/ 111221 h 387426"/>
                <a:gd name="connsiteX0" fmla="*/ 0 w 1873870"/>
                <a:gd name="connsiteY0" fmla="*/ 279251 h 386725"/>
                <a:gd name="connsiteX1" fmla="*/ 390760 w 1873870"/>
                <a:gd name="connsiteY1" fmla="*/ 385817 h 386725"/>
                <a:gd name="connsiteX2" fmla="*/ 790400 w 1873870"/>
                <a:gd name="connsiteY2" fmla="*/ 225968 h 386725"/>
                <a:gd name="connsiteX3" fmla="*/ 1190041 w 1873870"/>
                <a:gd name="connsiteY3" fmla="*/ 39476 h 386725"/>
                <a:gd name="connsiteX4" fmla="*/ 1571920 w 1873870"/>
                <a:gd name="connsiteY4" fmla="*/ 3954 h 386725"/>
                <a:gd name="connsiteX5" fmla="*/ 1873870 w 1873870"/>
                <a:gd name="connsiteY5" fmla="*/ 100627 h 386725"/>
                <a:gd name="connsiteX0" fmla="*/ 0 w 1864990"/>
                <a:gd name="connsiteY0" fmla="*/ 278556 h 386030"/>
                <a:gd name="connsiteX1" fmla="*/ 390760 w 1864990"/>
                <a:gd name="connsiteY1" fmla="*/ 385122 h 386030"/>
                <a:gd name="connsiteX2" fmla="*/ 790400 w 1864990"/>
                <a:gd name="connsiteY2" fmla="*/ 225273 h 386030"/>
                <a:gd name="connsiteX3" fmla="*/ 1190041 w 1864990"/>
                <a:gd name="connsiteY3" fmla="*/ 38781 h 386030"/>
                <a:gd name="connsiteX4" fmla="*/ 1571920 w 1864990"/>
                <a:gd name="connsiteY4" fmla="*/ 3259 h 386030"/>
                <a:gd name="connsiteX5" fmla="*/ 1864990 w 1864990"/>
                <a:gd name="connsiteY5" fmla="*/ 90039 h 38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4990" h="386030">
                  <a:moveTo>
                    <a:pt x="0" y="278556"/>
                  </a:moveTo>
                  <a:cubicBezTo>
                    <a:pt x="129513" y="336279"/>
                    <a:pt x="259027" y="394003"/>
                    <a:pt x="390760" y="385122"/>
                  </a:cubicBezTo>
                  <a:cubicBezTo>
                    <a:pt x="522493" y="376242"/>
                    <a:pt x="657187" y="282996"/>
                    <a:pt x="790400" y="225273"/>
                  </a:cubicBezTo>
                  <a:cubicBezTo>
                    <a:pt x="923613" y="167550"/>
                    <a:pt x="1059788" y="75783"/>
                    <a:pt x="1190041" y="38781"/>
                  </a:cubicBezTo>
                  <a:cubicBezTo>
                    <a:pt x="1320294" y="1779"/>
                    <a:pt x="1459428" y="-5284"/>
                    <a:pt x="1571920" y="3259"/>
                  </a:cubicBezTo>
                  <a:cubicBezTo>
                    <a:pt x="1684412" y="11802"/>
                    <a:pt x="1864990" y="90039"/>
                    <a:pt x="1864990" y="90039"/>
                  </a:cubicBezTo>
                </a:path>
              </a:pathLst>
            </a:custGeom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ihandform 89"/>
            <p:cNvSpPr/>
            <p:nvPr/>
          </p:nvSpPr>
          <p:spPr>
            <a:xfrm flipV="1">
              <a:off x="755576" y="3284984"/>
              <a:ext cx="1864990" cy="180020"/>
            </a:xfrm>
            <a:custGeom>
              <a:avLst/>
              <a:gdLst>
                <a:gd name="connsiteX0" fmla="*/ 0 w 1873870"/>
                <a:gd name="connsiteY0" fmla="*/ 266237 h 373711"/>
                <a:gd name="connsiteX1" fmla="*/ 390760 w 1873870"/>
                <a:gd name="connsiteY1" fmla="*/ 372803 h 373711"/>
                <a:gd name="connsiteX2" fmla="*/ 790400 w 1873870"/>
                <a:gd name="connsiteY2" fmla="*/ 212954 h 373711"/>
                <a:gd name="connsiteX3" fmla="*/ 1190041 w 1873870"/>
                <a:gd name="connsiteY3" fmla="*/ 26462 h 373711"/>
                <a:gd name="connsiteX4" fmla="*/ 1651848 w 1873870"/>
                <a:gd name="connsiteY4" fmla="*/ 8701 h 373711"/>
                <a:gd name="connsiteX5" fmla="*/ 1873870 w 1873870"/>
                <a:gd name="connsiteY5" fmla="*/ 97506 h 373711"/>
                <a:gd name="connsiteX0" fmla="*/ 0 w 1873870"/>
                <a:gd name="connsiteY0" fmla="*/ 279952 h 387426"/>
                <a:gd name="connsiteX1" fmla="*/ 390760 w 1873870"/>
                <a:gd name="connsiteY1" fmla="*/ 386518 h 387426"/>
                <a:gd name="connsiteX2" fmla="*/ 790400 w 1873870"/>
                <a:gd name="connsiteY2" fmla="*/ 226669 h 387426"/>
                <a:gd name="connsiteX3" fmla="*/ 1190041 w 1873870"/>
                <a:gd name="connsiteY3" fmla="*/ 40177 h 387426"/>
                <a:gd name="connsiteX4" fmla="*/ 1571920 w 1873870"/>
                <a:gd name="connsiteY4" fmla="*/ 4655 h 387426"/>
                <a:gd name="connsiteX5" fmla="*/ 1873870 w 1873870"/>
                <a:gd name="connsiteY5" fmla="*/ 111221 h 387426"/>
                <a:gd name="connsiteX0" fmla="*/ 0 w 1873870"/>
                <a:gd name="connsiteY0" fmla="*/ 279251 h 386725"/>
                <a:gd name="connsiteX1" fmla="*/ 390760 w 1873870"/>
                <a:gd name="connsiteY1" fmla="*/ 385817 h 386725"/>
                <a:gd name="connsiteX2" fmla="*/ 790400 w 1873870"/>
                <a:gd name="connsiteY2" fmla="*/ 225968 h 386725"/>
                <a:gd name="connsiteX3" fmla="*/ 1190041 w 1873870"/>
                <a:gd name="connsiteY3" fmla="*/ 39476 h 386725"/>
                <a:gd name="connsiteX4" fmla="*/ 1571920 w 1873870"/>
                <a:gd name="connsiteY4" fmla="*/ 3954 h 386725"/>
                <a:gd name="connsiteX5" fmla="*/ 1873870 w 1873870"/>
                <a:gd name="connsiteY5" fmla="*/ 100627 h 386725"/>
                <a:gd name="connsiteX0" fmla="*/ 0 w 1864990"/>
                <a:gd name="connsiteY0" fmla="*/ 278556 h 386030"/>
                <a:gd name="connsiteX1" fmla="*/ 390760 w 1864990"/>
                <a:gd name="connsiteY1" fmla="*/ 385122 h 386030"/>
                <a:gd name="connsiteX2" fmla="*/ 790400 w 1864990"/>
                <a:gd name="connsiteY2" fmla="*/ 225273 h 386030"/>
                <a:gd name="connsiteX3" fmla="*/ 1190041 w 1864990"/>
                <a:gd name="connsiteY3" fmla="*/ 38781 h 386030"/>
                <a:gd name="connsiteX4" fmla="*/ 1571920 w 1864990"/>
                <a:gd name="connsiteY4" fmla="*/ 3259 h 386030"/>
                <a:gd name="connsiteX5" fmla="*/ 1864990 w 1864990"/>
                <a:gd name="connsiteY5" fmla="*/ 90039 h 38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4990" h="386030">
                  <a:moveTo>
                    <a:pt x="0" y="278556"/>
                  </a:moveTo>
                  <a:cubicBezTo>
                    <a:pt x="129513" y="336279"/>
                    <a:pt x="259027" y="394003"/>
                    <a:pt x="390760" y="385122"/>
                  </a:cubicBezTo>
                  <a:cubicBezTo>
                    <a:pt x="522493" y="376242"/>
                    <a:pt x="657187" y="282996"/>
                    <a:pt x="790400" y="225273"/>
                  </a:cubicBezTo>
                  <a:cubicBezTo>
                    <a:pt x="923613" y="167550"/>
                    <a:pt x="1059788" y="75783"/>
                    <a:pt x="1190041" y="38781"/>
                  </a:cubicBezTo>
                  <a:cubicBezTo>
                    <a:pt x="1320294" y="1779"/>
                    <a:pt x="1459428" y="-5284"/>
                    <a:pt x="1571920" y="3259"/>
                  </a:cubicBezTo>
                  <a:cubicBezTo>
                    <a:pt x="1684412" y="11802"/>
                    <a:pt x="1864990" y="90039"/>
                    <a:pt x="1864990" y="90039"/>
                  </a:cubicBezTo>
                </a:path>
              </a:pathLst>
            </a:cu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uppierung 51"/>
          <p:cNvGrpSpPr/>
          <p:nvPr/>
        </p:nvGrpSpPr>
        <p:grpSpPr>
          <a:xfrm>
            <a:off x="751979" y="3320988"/>
            <a:ext cx="2624671" cy="1282321"/>
            <a:chOff x="751979" y="3320988"/>
            <a:chExt cx="2624671" cy="1282321"/>
          </a:xfrm>
        </p:grpSpPr>
        <p:sp>
          <p:nvSpPr>
            <p:cNvPr id="91" name="Freihandform 90"/>
            <p:cNvSpPr/>
            <p:nvPr/>
          </p:nvSpPr>
          <p:spPr>
            <a:xfrm>
              <a:off x="1529238" y="4257092"/>
              <a:ext cx="1847412" cy="346217"/>
            </a:xfrm>
            <a:custGeom>
              <a:avLst/>
              <a:gdLst>
                <a:gd name="connsiteX0" fmla="*/ 0 w 1873870"/>
                <a:gd name="connsiteY0" fmla="*/ 266237 h 373711"/>
                <a:gd name="connsiteX1" fmla="*/ 390760 w 1873870"/>
                <a:gd name="connsiteY1" fmla="*/ 372803 h 373711"/>
                <a:gd name="connsiteX2" fmla="*/ 790400 w 1873870"/>
                <a:gd name="connsiteY2" fmla="*/ 212954 h 373711"/>
                <a:gd name="connsiteX3" fmla="*/ 1190041 w 1873870"/>
                <a:gd name="connsiteY3" fmla="*/ 26462 h 373711"/>
                <a:gd name="connsiteX4" fmla="*/ 1651848 w 1873870"/>
                <a:gd name="connsiteY4" fmla="*/ 8701 h 373711"/>
                <a:gd name="connsiteX5" fmla="*/ 1873870 w 1873870"/>
                <a:gd name="connsiteY5" fmla="*/ 97506 h 373711"/>
                <a:gd name="connsiteX0" fmla="*/ 0 w 1873870"/>
                <a:gd name="connsiteY0" fmla="*/ 279952 h 387426"/>
                <a:gd name="connsiteX1" fmla="*/ 390760 w 1873870"/>
                <a:gd name="connsiteY1" fmla="*/ 386518 h 387426"/>
                <a:gd name="connsiteX2" fmla="*/ 790400 w 1873870"/>
                <a:gd name="connsiteY2" fmla="*/ 226669 h 387426"/>
                <a:gd name="connsiteX3" fmla="*/ 1190041 w 1873870"/>
                <a:gd name="connsiteY3" fmla="*/ 40177 h 387426"/>
                <a:gd name="connsiteX4" fmla="*/ 1571920 w 1873870"/>
                <a:gd name="connsiteY4" fmla="*/ 4655 h 387426"/>
                <a:gd name="connsiteX5" fmla="*/ 1873870 w 1873870"/>
                <a:gd name="connsiteY5" fmla="*/ 111221 h 387426"/>
                <a:gd name="connsiteX0" fmla="*/ 0 w 1873870"/>
                <a:gd name="connsiteY0" fmla="*/ 279251 h 386725"/>
                <a:gd name="connsiteX1" fmla="*/ 390760 w 1873870"/>
                <a:gd name="connsiteY1" fmla="*/ 385817 h 386725"/>
                <a:gd name="connsiteX2" fmla="*/ 790400 w 1873870"/>
                <a:gd name="connsiteY2" fmla="*/ 225968 h 386725"/>
                <a:gd name="connsiteX3" fmla="*/ 1190041 w 1873870"/>
                <a:gd name="connsiteY3" fmla="*/ 39476 h 386725"/>
                <a:gd name="connsiteX4" fmla="*/ 1571920 w 1873870"/>
                <a:gd name="connsiteY4" fmla="*/ 3954 h 386725"/>
                <a:gd name="connsiteX5" fmla="*/ 1873870 w 1873870"/>
                <a:gd name="connsiteY5" fmla="*/ 100627 h 386725"/>
                <a:gd name="connsiteX0" fmla="*/ 0 w 1864990"/>
                <a:gd name="connsiteY0" fmla="*/ 278556 h 386030"/>
                <a:gd name="connsiteX1" fmla="*/ 390760 w 1864990"/>
                <a:gd name="connsiteY1" fmla="*/ 385122 h 386030"/>
                <a:gd name="connsiteX2" fmla="*/ 790400 w 1864990"/>
                <a:gd name="connsiteY2" fmla="*/ 225273 h 386030"/>
                <a:gd name="connsiteX3" fmla="*/ 1190041 w 1864990"/>
                <a:gd name="connsiteY3" fmla="*/ 38781 h 386030"/>
                <a:gd name="connsiteX4" fmla="*/ 1571920 w 1864990"/>
                <a:gd name="connsiteY4" fmla="*/ 3259 h 386030"/>
                <a:gd name="connsiteX5" fmla="*/ 1864990 w 1864990"/>
                <a:gd name="connsiteY5" fmla="*/ 90039 h 386030"/>
                <a:gd name="connsiteX0" fmla="*/ 0 w 1847412"/>
                <a:gd name="connsiteY0" fmla="*/ 268766 h 385671"/>
                <a:gd name="connsiteX1" fmla="*/ 373182 w 1847412"/>
                <a:gd name="connsiteY1" fmla="*/ 385122 h 385671"/>
                <a:gd name="connsiteX2" fmla="*/ 772822 w 1847412"/>
                <a:gd name="connsiteY2" fmla="*/ 225273 h 385671"/>
                <a:gd name="connsiteX3" fmla="*/ 1172463 w 1847412"/>
                <a:gd name="connsiteY3" fmla="*/ 38781 h 385671"/>
                <a:gd name="connsiteX4" fmla="*/ 1554342 w 1847412"/>
                <a:gd name="connsiteY4" fmla="*/ 3259 h 385671"/>
                <a:gd name="connsiteX5" fmla="*/ 1847412 w 1847412"/>
                <a:gd name="connsiteY5" fmla="*/ 90039 h 38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7412" h="385671">
                  <a:moveTo>
                    <a:pt x="0" y="268766"/>
                  </a:moveTo>
                  <a:cubicBezTo>
                    <a:pt x="129513" y="326489"/>
                    <a:pt x="244378" y="392371"/>
                    <a:pt x="373182" y="385122"/>
                  </a:cubicBezTo>
                  <a:cubicBezTo>
                    <a:pt x="501986" y="377873"/>
                    <a:pt x="639609" y="282996"/>
                    <a:pt x="772822" y="225273"/>
                  </a:cubicBezTo>
                  <a:cubicBezTo>
                    <a:pt x="906035" y="167550"/>
                    <a:pt x="1042210" y="75783"/>
                    <a:pt x="1172463" y="38781"/>
                  </a:cubicBezTo>
                  <a:cubicBezTo>
                    <a:pt x="1302716" y="1779"/>
                    <a:pt x="1441850" y="-5284"/>
                    <a:pt x="1554342" y="3259"/>
                  </a:cubicBezTo>
                  <a:cubicBezTo>
                    <a:pt x="1666834" y="11802"/>
                    <a:pt x="1847412" y="90039"/>
                    <a:pt x="1847412" y="90039"/>
                  </a:cubicBezTo>
                </a:path>
              </a:pathLst>
            </a:custGeom>
            <a:ln>
              <a:solidFill>
                <a:srgbClr val="FF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ihandform 92"/>
            <p:cNvSpPr/>
            <p:nvPr/>
          </p:nvSpPr>
          <p:spPr>
            <a:xfrm flipV="1">
              <a:off x="1511660" y="3320988"/>
              <a:ext cx="1864990" cy="180020"/>
            </a:xfrm>
            <a:custGeom>
              <a:avLst/>
              <a:gdLst>
                <a:gd name="connsiteX0" fmla="*/ 0 w 1873870"/>
                <a:gd name="connsiteY0" fmla="*/ 266237 h 373711"/>
                <a:gd name="connsiteX1" fmla="*/ 390760 w 1873870"/>
                <a:gd name="connsiteY1" fmla="*/ 372803 h 373711"/>
                <a:gd name="connsiteX2" fmla="*/ 790400 w 1873870"/>
                <a:gd name="connsiteY2" fmla="*/ 212954 h 373711"/>
                <a:gd name="connsiteX3" fmla="*/ 1190041 w 1873870"/>
                <a:gd name="connsiteY3" fmla="*/ 26462 h 373711"/>
                <a:gd name="connsiteX4" fmla="*/ 1651848 w 1873870"/>
                <a:gd name="connsiteY4" fmla="*/ 8701 h 373711"/>
                <a:gd name="connsiteX5" fmla="*/ 1873870 w 1873870"/>
                <a:gd name="connsiteY5" fmla="*/ 97506 h 373711"/>
                <a:gd name="connsiteX0" fmla="*/ 0 w 1873870"/>
                <a:gd name="connsiteY0" fmla="*/ 279952 h 387426"/>
                <a:gd name="connsiteX1" fmla="*/ 390760 w 1873870"/>
                <a:gd name="connsiteY1" fmla="*/ 386518 h 387426"/>
                <a:gd name="connsiteX2" fmla="*/ 790400 w 1873870"/>
                <a:gd name="connsiteY2" fmla="*/ 226669 h 387426"/>
                <a:gd name="connsiteX3" fmla="*/ 1190041 w 1873870"/>
                <a:gd name="connsiteY3" fmla="*/ 40177 h 387426"/>
                <a:gd name="connsiteX4" fmla="*/ 1571920 w 1873870"/>
                <a:gd name="connsiteY4" fmla="*/ 4655 h 387426"/>
                <a:gd name="connsiteX5" fmla="*/ 1873870 w 1873870"/>
                <a:gd name="connsiteY5" fmla="*/ 111221 h 387426"/>
                <a:gd name="connsiteX0" fmla="*/ 0 w 1873870"/>
                <a:gd name="connsiteY0" fmla="*/ 279251 h 386725"/>
                <a:gd name="connsiteX1" fmla="*/ 390760 w 1873870"/>
                <a:gd name="connsiteY1" fmla="*/ 385817 h 386725"/>
                <a:gd name="connsiteX2" fmla="*/ 790400 w 1873870"/>
                <a:gd name="connsiteY2" fmla="*/ 225968 h 386725"/>
                <a:gd name="connsiteX3" fmla="*/ 1190041 w 1873870"/>
                <a:gd name="connsiteY3" fmla="*/ 39476 h 386725"/>
                <a:gd name="connsiteX4" fmla="*/ 1571920 w 1873870"/>
                <a:gd name="connsiteY4" fmla="*/ 3954 h 386725"/>
                <a:gd name="connsiteX5" fmla="*/ 1873870 w 1873870"/>
                <a:gd name="connsiteY5" fmla="*/ 100627 h 386725"/>
                <a:gd name="connsiteX0" fmla="*/ 0 w 1864990"/>
                <a:gd name="connsiteY0" fmla="*/ 278556 h 386030"/>
                <a:gd name="connsiteX1" fmla="*/ 390760 w 1864990"/>
                <a:gd name="connsiteY1" fmla="*/ 385122 h 386030"/>
                <a:gd name="connsiteX2" fmla="*/ 790400 w 1864990"/>
                <a:gd name="connsiteY2" fmla="*/ 225273 h 386030"/>
                <a:gd name="connsiteX3" fmla="*/ 1190041 w 1864990"/>
                <a:gd name="connsiteY3" fmla="*/ 38781 h 386030"/>
                <a:gd name="connsiteX4" fmla="*/ 1571920 w 1864990"/>
                <a:gd name="connsiteY4" fmla="*/ 3259 h 386030"/>
                <a:gd name="connsiteX5" fmla="*/ 1864990 w 1864990"/>
                <a:gd name="connsiteY5" fmla="*/ 90039 h 38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4990" h="386030">
                  <a:moveTo>
                    <a:pt x="0" y="278556"/>
                  </a:moveTo>
                  <a:cubicBezTo>
                    <a:pt x="129513" y="336279"/>
                    <a:pt x="259027" y="394003"/>
                    <a:pt x="390760" y="385122"/>
                  </a:cubicBezTo>
                  <a:cubicBezTo>
                    <a:pt x="522493" y="376242"/>
                    <a:pt x="657187" y="282996"/>
                    <a:pt x="790400" y="225273"/>
                  </a:cubicBezTo>
                  <a:cubicBezTo>
                    <a:pt x="923613" y="167550"/>
                    <a:pt x="1059788" y="75783"/>
                    <a:pt x="1190041" y="38781"/>
                  </a:cubicBezTo>
                  <a:cubicBezTo>
                    <a:pt x="1320294" y="1779"/>
                    <a:pt x="1459428" y="-5284"/>
                    <a:pt x="1571920" y="3259"/>
                  </a:cubicBezTo>
                  <a:cubicBezTo>
                    <a:pt x="1684412" y="11802"/>
                    <a:pt x="1864990" y="90039"/>
                    <a:pt x="1864990" y="90039"/>
                  </a:cubicBezTo>
                </a:path>
              </a:pathLst>
            </a:custGeom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ihandform 93"/>
            <p:cNvSpPr/>
            <p:nvPr/>
          </p:nvSpPr>
          <p:spPr>
            <a:xfrm>
              <a:off x="751979" y="3375419"/>
              <a:ext cx="767877" cy="72140"/>
            </a:xfrm>
            <a:custGeom>
              <a:avLst/>
              <a:gdLst>
                <a:gd name="connsiteX0" fmla="*/ 0 w 1065708"/>
                <a:gd name="connsiteY0" fmla="*/ 71045 h 77881"/>
                <a:gd name="connsiteX1" fmla="*/ 817043 w 1065708"/>
                <a:gd name="connsiteY1" fmla="*/ 71045 h 77881"/>
                <a:gd name="connsiteX2" fmla="*/ 1065708 w 1065708"/>
                <a:gd name="connsiteY2" fmla="*/ 0 h 77881"/>
                <a:gd name="connsiteX0" fmla="*/ 0 w 737115"/>
                <a:gd name="connsiteY0" fmla="*/ 71045 h 77881"/>
                <a:gd name="connsiteX1" fmla="*/ 488450 w 737115"/>
                <a:gd name="connsiteY1" fmla="*/ 71045 h 77881"/>
                <a:gd name="connsiteX2" fmla="*/ 737115 w 737115"/>
                <a:gd name="connsiteY2" fmla="*/ 0 h 77881"/>
                <a:gd name="connsiteX0" fmla="*/ 0 w 767877"/>
                <a:gd name="connsiteY0" fmla="*/ 96724 h 105394"/>
                <a:gd name="connsiteX1" fmla="*/ 488450 w 767877"/>
                <a:gd name="connsiteY1" fmla="*/ 96724 h 105394"/>
                <a:gd name="connsiteX2" fmla="*/ 767877 w 767877"/>
                <a:gd name="connsiteY2" fmla="*/ 0 h 10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7877" h="105394">
                  <a:moveTo>
                    <a:pt x="0" y="96724"/>
                  </a:moveTo>
                  <a:cubicBezTo>
                    <a:pt x="319712" y="102644"/>
                    <a:pt x="360470" y="112845"/>
                    <a:pt x="488450" y="96724"/>
                  </a:cubicBezTo>
                  <a:cubicBezTo>
                    <a:pt x="616430" y="80603"/>
                    <a:pt x="767877" y="0"/>
                    <a:pt x="767877" y="0"/>
                  </a:cubicBez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ihandform 94"/>
            <p:cNvSpPr/>
            <p:nvPr/>
          </p:nvSpPr>
          <p:spPr>
            <a:xfrm flipV="1">
              <a:off x="756784" y="4401108"/>
              <a:ext cx="790034" cy="97113"/>
            </a:xfrm>
            <a:custGeom>
              <a:avLst/>
              <a:gdLst>
                <a:gd name="connsiteX0" fmla="*/ 0 w 1065708"/>
                <a:gd name="connsiteY0" fmla="*/ 71045 h 77881"/>
                <a:gd name="connsiteX1" fmla="*/ 817043 w 1065708"/>
                <a:gd name="connsiteY1" fmla="*/ 71045 h 77881"/>
                <a:gd name="connsiteX2" fmla="*/ 1065708 w 1065708"/>
                <a:gd name="connsiteY2" fmla="*/ 0 h 77881"/>
                <a:gd name="connsiteX0" fmla="*/ 0 w 737115"/>
                <a:gd name="connsiteY0" fmla="*/ 71045 h 77881"/>
                <a:gd name="connsiteX1" fmla="*/ 488450 w 737115"/>
                <a:gd name="connsiteY1" fmla="*/ 71045 h 77881"/>
                <a:gd name="connsiteX2" fmla="*/ 737115 w 737115"/>
                <a:gd name="connsiteY2" fmla="*/ 0 h 77881"/>
                <a:gd name="connsiteX0" fmla="*/ 0 w 728234"/>
                <a:gd name="connsiteY0" fmla="*/ 15509 h 71137"/>
                <a:gd name="connsiteX1" fmla="*/ 479569 w 728234"/>
                <a:gd name="connsiteY1" fmla="*/ 71045 h 71137"/>
                <a:gd name="connsiteX2" fmla="*/ 728234 w 728234"/>
                <a:gd name="connsiteY2" fmla="*/ 0 h 71137"/>
                <a:gd name="connsiteX0" fmla="*/ 0 w 728234"/>
                <a:gd name="connsiteY0" fmla="*/ 15509 h 71293"/>
                <a:gd name="connsiteX1" fmla="*/ 479569 w 728234"/>
                <a:gd name="connsiteY1" fmla="*/ 71045 h 71293"/>
                <a:gd name="connsiteX2" fmla="*/ 728234 w 728234"/>
                <a:gd name="connsiteY2" fmla="*/ 0 h 71293"/>
                <a:gd name="connsiteX0" fmla="*/ 0 w 728234"/>
                <a:gd name="connsiteY0" fmla="*/ 15509 h 51601"/>
                <a:gd name="connsiteX1" fmla="*/ 515092 w 728234"/>
                <a:gd name="connsiteY1" fmla="*/ 50219 h 51601"/>
                <a:gd name="connsiteX2" fmla="*/ 728234 w 728234"/>
                <a:gd name="connsiteY2" fmla="*/ 0 h 51601"/>
                <a:gd name="connsiteX0" fmla="*/ 0 w 754877"/>
                <a:gd name="connsiteY0" fmla="*/ 22452 h 53791"/>
                <a:gd name="connsiteX1" fmla="*/ 541735 w 754877"/>
                <a:gd name="connsiteY1" fmla="*/ 50219 h 53791"/>
                <a:gd name="connsiteX2" fmla="*/ 754877 w 754877"/>
                <a:gd name="connsiteY2" fmla="*/ 0 h 53791"/>
                <a:gd name="connsiteX0" fmla="*/ 0 w 790034"/>
                <a:gd name="connsiteY0" fmla="*/ 43063 h 75914"/>
                <a:gd name="connsiteX1" fmla="*/ 541735 w 790034"/>
                <a:gd name="connsiteY1" fmla="*/ 70830 h 75914"/>
                <a:gd name="connsiteX2" fmla="*/ 790034 w 790034"/>
                <a:gd name="connsiteY2" fmla="*/ 0 h 75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0034" h="75914">
                  <a:moveTo>
                    <a:pt x="0" y="43063"/>
                  </a:moveTo>
                  <a:cubicBezTo>
                    <a:pt x="319712" y="83694"/>
                    <a:pt x="410063" y="78007"/>
                    <a:pt x="541735" y="70830"/>
                  </a:cubicBezTo>
                  <a:cubicBezTo>
                    <a:pt x="673407" y="63653"/>
                    <a:pt x="790034" y="0"/>
                    <a:pt x="790034" y="0"/>
                  </a:cubicBezTo>
                </a:path>
              </a:pathLst>
            </a:custGeom>
            <a:ln w="25400">
              <a:solidFill>
                <a:srgbClr val="FFFF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uppierung 17"/>
          <p:cNvGrpSpPr/>
          <p:nvPr/>
        </p:nvGrpSpPr>
        <p:grpSpPr>
          <a:xfrm>
            <a:off x="1979712" y="3761916"/>
            <a:ext cx="6732748" cy="2412268"/>
            <a:chOff x="1979712" y="3753036"/>
            <a:chExt cx="6732748" cy="2412268"/>
          </a:xfrm>
        </p:grpSpPr>
        <p:grpSp>
          <p:nvGrpSpPr>
            <p:cNvPr id="85" name="Gruppierung 84"/>
            <p:cNvGrpSpPr/>
            <p:nvPr/>
          </p:nvGrpSpPr>
          <p:grpSpPr>
            <a:xfrm>
              <a:off x="2155878" y="3753036"/>
              <a:ext cx="3096344" cy="2412268"/>
              <a:chOff x="1979712" y="3681028"/>
              <a:chExt cx="3096344" cy="2412268"/>
            </a:xfrm>
          </p:grpSpPr>
          <p:grpSp>
            <p:nvGrpSpPr>
              <p:cNvPr id="65" name="Gruppierung 64"/>
              <p:cNvGrpSpPr/>
              <p:nvPr/>
            </p:nvGrpSpPr>
            <p:grpSpPr>
              <a:xfrm>
                <a:off x="1979712" y="3681028"/>
                <a:ext cx="576064" cy="2376264"/>
                <a:chOff x="6804248" y="3573016"/>
                <a:chExt cx="576064" cy="2376264"/>
              </a:xfrm>
            </p:grpSpPr>
            <p:grpSp>
              <p:nvGrpSpPr>
                <p:cNvPr id="62" name="Gruppierung 61"/>
                <p:cNvGrpSpPr/>
                <p:nvPr/>
              </p:nvGrpSpPr>
              <p:grpSpPr>
                <a:xfrm>
                  <a:off x="6804248" y="3573016"/>
                  <a:ext cx="576064" cy="2376264"/>
                  <a:chOff x="6120172" y="3753036"/>
                  <a:chExt cx="576064" cy="2376264"/>
                </a:xfrm>
              </p:grpSpPr>
              <p:cxnSp>
                <p:nvCxnSpPr>
                  <p:cNvPr id="51" name="Gerade Verbindung 50"/>
                  <p:cNvCxnSpPr/>
                  <p:nvPr/>
                </p:nvCxnSpPr>
                <p:spPr>
                  <a:xfrm>
                    <a:off x="6408204" y="3969060"/>
                    <a:ext cx="0" cy="216024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Oval 52"/>
                  <p:cNvSpPr/>
                  <p:nvPr/>
                </p:nvSpPr>
                <p:spPr>
                  <a:xfrm>
                    <a:off x="6300192" y="3861048"/>
                    <a:ext cx="216024" cy="216024"/>
                  </a:xfrm>
                  <a:prstGeom prst="ellipse">
                    <a:avLst/>
                  </a:prstGeom>
                  <a:gradFill flip="none" rotWithShape="1">
                    <a:gsLst>
                      <a:gs pos="27000">
                        <a:srgbClr val="FF6600"/>
                      </a:gs>
                      <a:gs pos="100000">
                        <a:schemeClr val="bg2"/>
                      </a:gs>
                    </a:gsLst>
                    <a:lin ang="3180000" scaled="0"/>
                    <a:tileRect/>
                  </a:gra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mtClean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4" name="Rechteck 53"/>
                  <p:cNvSpPr/>
                  <p:nvPr/>
                </p:nvSpPr>
                <p:spPr>
                  <a:xfrm>
                    <a:off x="6378476" y="5380706"/>
                    <a:ext cx="74431" cy="277397"/>
                  </a:xfrm>
                  <a:prstGeom prst="rect">
                    <a:avLst/>
                  </a:prstGeom>
                  <a:gradFill flip="none" rotWithShape="1">
                    <a:gsLst>
                      <a:gs pos="36000">
                        <a:schemeClr val="bg1"/>
                      </a:gs>
                      <a:gs pos="100000">
                        <a:schemeClr val="bg2"/>
                      </a:gs>
                    </a:gsLst>
                    <a:lin ang="3180000" scaled="0"/>
                    <a:tileRect/>
                  </a:gra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mtClean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56" name="Gerade Verbindung 55"/>
                  <p:cNvCxnSpPr>
                    <a:stCxn id="54" idx="0"/>
                  </p:cNvCxnSpPr>
                  <p:nvPr/>
                </p:nvCxnSpPr>
                <p:spPr>
                  <a:xfrm flipV="1">
                    <a:off x="6415692" y="3789040"/>
                    <a:ext cx="280544" cy="1591666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Gerade Verbindung 56"/>
                  <p:cNvCxnSpPr/>
                  <p:nvPr/>
                </p:nvCxnSpPr>
                <p:spPr>
                  <a:xfrm flipH="1" flipV="1">
                    <a:off x="6120172" y="3753036"/>
                    <a:ext cx="267900" cy="160005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3" name="Rechteck 62"/>
                <p:cNvSpPr/>
                <p:nvPr/>
              </p:nvSpPr>
              <p:spPr>
                <a:xfrm>
                  <a:off x="7065745" y="4017148"/>
                  <a:ext cx="45719" cy="216024"/>
                </a:xfrm>
                <a:prstGeom prst="rect">
                  <a:avLst/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Rechteck 63"/>
                <p:cNvSpPr/>
                <p:nvPr/>
              </p:nvSpPr>
              <p:spPr>
                <a:xfrm>
                  <a:off x="7061577" y="4439214"/>
                  <a:ext cx="45719" cy="216024"/>
                </a:xfrm>
                <a:prstGeom prst="rect">
                  <a:avLst/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6" name="Gruppierung 65"/>
              <p:cNvGrpSpPr/>
              <p:nvPr/>
            </p:nvGrpSpPr>
            <p:grpSpPr>
              <a:xfrm>
                <a:off x="3203848" y="3717032"/>
                <a:ext cx="576064" cy="2376264"/>
                <a:chOff x="6804248" y="3573016"/>
                <a:chExt cx="576064" cy="2376264"/>
              </a:xfrm>
            </p:grpSpPr>
            <p:grpSp>
              <p:nvGrpSpPr>
                <p:cNvPr id="67" name="Gruppierung 66"/>
                <p:cNvGrpSpPr/>
                <p:nvPr/>
              </p:nvGrpSpPr>
              <p:grpSpPr>
                <a:xfrm>
                  <a:off x="6804248" y="3573016"/>
                  <a:ext cx="576064" cy="2376264"/>
                  <a:chOff x="6120172" y="3753036"/>
                  <a:chExt cx="576064" cy="2376264"/>
                </a:xfrm>
              </p:grpSpPr>
              <p:cxnSp>
                <p:nvCxnSpPr>
                  <p:cNvPr id="70" name="Gerade Verbindung 69"/>
                  <p:cNvCxnSpPr/>
                  <p:nvPr/>
                </p:nvCxnSpPr>
                <p:spPr>
                  <a:xfrm>
                    <a:off x="6408204" y="3969060"/>
                    <a:ext cx="0" cy="216024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" name="Oval 70"/>
                  <p:cNvSpPr/>
                  <p:nvPr/>
                </p:nvSpPr>
                <p:spPr>
                  <a:xfrm>
                    <a:off x="6300192" y="3861048"/>
                    <a:ext cx="216024" cy="216024"/>
                  </a:xfrm>
                  <a:prstGeom prst="ellipse">
                    <a:avLst/>
                  </a:prstGeom>
                  <a:gradFill flip="none" rotWithShape="1">
                    <a:gsLst>
                      <a:gs pos="27000">
                        <a:srgbClr val="FF6600"/>
                      </a:gs>
                      <a:gs pos="100000">
                        <a:schemeClr val="bg2"/>
                      </a:gs>
                    </a:gsLst>
                    <a:lin ang="3180000" scaled="0"/>
                    <a:tileRect/>
                  </a:gra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mtClean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" name="Rechteck 71"/>
                  <p:cNvSpPr/>
                  <p:nvPr/>
                </p:nvSpPr>
                <p:spPr>
                  <a:xfrm>
                    <a:off x="6378476" y="5380706"/>
                    <a:ext cx="74431" cy="277397"/>
                  </a:xfrm>
                  <a:prstGeom prst="rect">
                    <a:avLst/>
                  </a:prstGeom>
                  <a:gradFill flip="none" rotWithShape="1">
                    <a:gsLst>
                      <a:gs pos="36000">
                        <a:schemeClr val="bg1"/>
                      </a:gs>
                      <a:gs pos="100000">
                        <a:schemeClr val="bg2"/>
                      </a:gs>
                    </a:gsLst>
                    <a:lin ang="3180000" scaled="0"/>
                    <a:tileRect/>
                  </a:gra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mtClean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73" name="Gerade Verbindung 72"/>
                  <p:cNvCxnSpPr>
                    <a:stCxn id="72" idx="0"/>
                  </p:cNvCxnSpPr>
                  <p:nvPr/>
                </p:nvCxnSpPr>
                <p:spPr>
                  <a:xfrm flipV="1">
                    <a:off x="6415692" y="3789040"/>
                    <a:ext cx="280544" cy="1591666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Gerade Verbindung 73"/>
                  <p:cNvCxnSpPr/>
                  <p:nvPr/>
                </p:nvCxnSpPr>
                <p:spPr>
                  <a:xfrm flipH="1" flipV="1">
                    <a:off x="6120172" y="3753036"/>
                    <a:ext cx="267900" cy="160005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8" name="Rechteck 67"/>
                <p:cNvSpPr/>
                <p:nvPr/>
              </p:nvSpPr>
              <p:spPr>
                <a:xfrm>
                  <a:off x="7065745" y="4017148"/>
                  <a:ext cx="45719" cy="216024"/>
                </a:xfrm>
                <a:prstGeom prst="rect">
                  <a:avLst/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Rechteck 68"/>
                <p:cNvSpPr/>
                <p:nvPr/>
              </p:nvSpPr>
              <p:spPr>
                <a:xfrm>
                  <a:off x="7061577" y="4439214"/>
                  <a:ext cx="45719" cy="216024"/>
                </a:xfrm>
                <a:prstGeom prst="rect">
                  <a:avLst/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5" name="Gruppierung 74"/>
              <p:cNvGrpSpPr/>
              <p:nvPr/>
            </p:nvGrpSpPr>
            <p:grpSpPr>
              <a:xfrm>
                <a:off x="4499992" y="3717032"/>
                <a:ext cx="576064" cy="2376264"/>
                <a:chOff x="6804248" y="3573016"/>
                <a:chExt cx="576064" cy="2376264"/>
              </a:xfrm>
            </p:grpSpPr>
            <p:grpSp>
              <p:nvGrpSpPr>
                <p:cNvPr id="76" name="Gruppierung 75"/>
                <p:cNvGrpSpPr/>
                <p:nvPr/>
              </p:nvGrpSpPr>
              <p:grpSpPr>
                <a:xfrm>
                  <a:off x="6804248" y="3573016"/>
                  <a:ext cx="576064" cy="2376264"/>
                  <a:chOff x="6120172" y="3753036"/>
                  <a:chExt cx="576064" cy="2376264"/>
                </a:xfrm>
              </p:grpSpPr>
              <p:cxnSp>
                <p:nvCxnSpPr>
                  <p:cNvPr id="79" name="Gerade Verbindung 78"/>
                  <p:cNvCxnSpPr/>
                  <p:nvPr/>
                </p:nvCxnSpPr>
                <p:spPr>
                  <a:xfrm>
                    <a:off x="6408204" y="3969060"/>
                    <a:ext cx="0" cy="216024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0" name="Oval 79"/>
                  <p:cNvSpPr/>
                  <p:nvPr/>
                </p:nvSpPr>
                <p:spPr>
                  <a:xfrm>
                    <a:off x="6300192" y="3861048"/>
                    <a:ext cx="216024" cy="216024"/>
                  </a:xfrm>
                  <a:prstGeom prst="ellipse">
                    <a:avLst/>
                  </a:prstGeom>
                  <a:gradFill flip="none" rotWithShape="1">
                    <a:gsLst>
                      <a:gs pos="27000">
                        <a:srgbClr val="FF6600"/>
                      </a:gs>
                      <a:gs pos="100000">
                        <a:schemeClr val="bg2"/>
                      </a:gs>
                    </a:gsLst>
                    <a:lin ang="3180000" scaled="0"/>
                    <a:tileRect/>
                  </a:gra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mtClean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Rechteck 80"/>
                  <p:cNvSpPr/>
                  <p:nvPr/>
                </p:nvSpPr>
                <p:spPr>
                  <a:xfrm>
                    <a:off x="6378476" y="5380706"/>
                    <a:ext cx="74431" cy="277397"/>
                  </a:xfrm>
                  <a:prstGeom prst="rect">
                    <a:avLst/>
                  </a:prstGeom>
                  <a:gradFill flip="none" rotWithShape="1">
                    <a:gsLst>
                      <a:gs pos="36000">
                        <a:schemeClr val="bg1"/>
                      </a:gs>
                      <a:gs pos="100000">
                        <a:schemeClr val="bg2"/>
                      </a:gs>
                    </a:gsLst>
                    <a:lin ang="3180000" scaled="0"/>
                    <a:tileRect/>
                  </a:gra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mtClean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82" name="Gerade Verbindung 81"/>
                  <p:cNvCxnSpPr>
                    <a:stCxn id="81" idx="0"/>
                  </p:cNvCxnSpPr>
                  <p:nvPr/>
                </p:nvCxnSpPr>
                <p:spPr>
                  <a:xfrm flipV="1">
                    <a:off x="6415692" y="3789040"/>
                    <a:ext cx="280544" cy="1591666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Gerade Verbindung 82"/>
                  <p:cNvCxnSpPr/>
                  <p:nvPr/>
                </p:nvCxnSpPr>
                <p:spPr>
                  <a:xfrm flipH="1" flipV="1">
                    <a:off x="6120172" y="3753036"/>
                    <a:ext cx="267900" cy="160005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7" name="Rechteck 76"/>
                <p:cNvSpPr/>
                <p:nvPr/>
              </p:nvSpPr>
              <p:spPr>
                <a:xfrm>
                  <a:off x="7065745" y="4017148"/>
                  <a:ext cx="45719" cy="216024"/>
                </a:xfrm>
                <a:prstGeom prst="rect">
                  <a:avLst/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Rechteck 77"/>
                <p:cNvSpPr/>
                <p:nvPr/>
              </p:nvSpPr>
              <p:spPr>
                <a:xfrm>
                  <a:off x="7061577" y="4439214"/>
                  <a:ext cx="45719" cy="216024"/>
                </a:xfrm>
                <a:prstGeom prst="rect">
                  <a:avLst/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mtClean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84" name="Textfeld 83"/>
              <p:cNvSpPr txBox="1"/>
              <p:nvPr/>
            </p:nvSpPr>
            <p:spPr>
              <a:xfrm>
                <a:off x="3635896" y="5265204"/>
                <a:ext cx="9924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Moorings</a:t>
                </a:r>
              </a:p>
            </p:txBody>
          </p:sp>
        </p:grpSp>
        <p:sp>
          <p:nvSpPr>
            <p:cNvPr id="7" name="Rechteck 6"/>
            <p:cNvSpPr/>
            <p:nvPr/>
          </p:nvSpPr>
          <p:spPr>
            <a:xfrm>
              <a:off x="1979712" y="3789040"/>
              <a:ext cx="6732748" cy="212423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6012160" y="4869160"/>
              <a:ext cx="259228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/>
                <a:t>Is there related oceanic variability detectable in the mooring data?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6012160" y="4185084"/>
              <a:ext cx="22315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Equatorial mooring array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143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0" smtClean="0"/>
              <a:t>Equatorial waves and related oceanic variability in the Atlantic</a:t>
            </a:r>
            <a:endParaRPr lang="en-GB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11188" y="188640"/>
            <a:ext cx="6517095" cy="612068"/>
          </a:xfrm>
        </p:spPr>
        <p:txBody>
          <a:bodyPr/>
          <a:lstStyle/>
          <a:p>
            <a:r>
              <a:rPr lang="en-US" dirty="0" smtClean="0"/>
              <a:t>Moorings along equatorial wave track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539552" y="944724"/>
            <a:ext cx="2718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Moored velocity observations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500407" y="944724"/>
            <a:ext cx="1915909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1400" b="1" dirty="0" smtClean="0"/>
              <a:t>PIRATA temperature</a:t>
            </a:r>
          </a:p>
        </p:txBody>
      </p:sp>
      <p:pic>
        <p:nvPicPr>
          <p:cNvPr id="11" name="Bild 10" descr="pirata_temp_ts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68760"/>
            <a:ext cx="2988332" cy="4893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8" name="Textfeld 7"/>
          <p:cNvSpPr txBox="1"/>
          <p:nvPr/>
        </p:nvSpPr>
        <p:spPr>
          <a:xfrm>
            <a:off x="7974552" y="5785519"/>
            <a:ext cx="48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[°C]</a:t>
            </a:r>
          </a:p>
        </p:txBody>
      </p:sp>
      <p:pic>
        <p:nvPicPr>
          <p:cNvPr id="15" name="Bild 14" descr="mooring_timeline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252328"/>
            <a:ext cx="5015054" cy="3724844"/>
          </a:xfrm>
          <a:prstGeom prst="rect">
            <a:avLst/>
          </a:prstGeom>
        </p:spPr>
      </p:pic>
      <p:pic>
        <p:nvPicPr>
          <p:cNvPr id="17" name="Bild 16" descr="PREFACE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6237312"/>
            <a:ext cx="623912" cy="623912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683568" y="4833156"/>
            <a:ext cx="4608512" cy="1377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75000"/>
              <a:buFont typeface="Lucida Grande"/>
              <a:buChar char="▶"/>
            </a:pPr>
            <a:r>
              <a:rPr lang="en-US" sz="1400" dirty="0" smtClean="0"/>
              <a:t>Zonal + meridional velocity</a:t>
            </a:r>
          </a:p>
          <a:p>
            <a:pPr marL="285750" indent="-285750">
              <a:lnSpc>
                <a:spcPct val="120000"/>
              </a:lnSpc>
              <a:buSzPct val="75000"/>
              <a:buFont typeface="Lucida Grande"/>
              <a:buChar char="▶"/>
            </a:pPr>
            <a:r>
              <a:rPr lang="en-US" sz="1400" dirty="0" smtClean="0"/>
              <a:t>EUC transport estimates (</a:t>
            </a:r>
            <a:r>
              <a:rPr lang="en-US" sz="1400" i="1" dirty="0" smtClean="0"/>
              <a:t>Brandt et al. 2014, Johns et al. 2014</a:t>
            </a:r>
            <a:r>
              <a:rPr lang="en-US" sz="1400" dirty="0" smtClean="0"/>
              <a:t>)</a:t>
            </a:r>
          </a:p>
          <a:p>
            <a:pPr marL="285750" indent="-285750">
              <a:lnSpc>
                <a:spcPct val="120000"/>
              </a:lnSpc>
              <a:buSzPct val="75000"/>
              <a:buFont typeface="Lucida Grande"/>
              <a:buChar char="▶"/>
            </a:pPr>
            <a:r>
              <a:rPr lang="en-US" sz="1400" i="1" dirty="0" smtClean="0"/>
              <a:t>T(z)</a:t>
            </a:r>
            <a:r>
              <a:rPr lang="en-US" sz="1400" dirty="0" smtClean="0"/>
              <a:t>,</a:t>
            </a:r>
            <a:r>
              <a:rPr lang="en-US" sz="1400" i="1" dirty="0" smtClean="0"/>
              <a:t> S(z)</a:t>
            </a:r>
          </a:p>
          <a:p>
            <a:pPr marL="285750" indent="-285750">
              <a:lnSpc>
                <a:spcPct val="120000"/>
              </a:lnSpc>
              <a:buSzPct val="75000"/>
              <a:buFont typeface="Lucida Grande"/>
              <a:buChar char="▶"/>
            </a:pPr>
            <a:r>
              <a:rPr lang="en-US" sz="1400" dirty="0" smtClean="0"/>
              <a:t>Thermocline depth proxy (depth of 20°C-isotherm)</a:t>
            </a:r>
          </a:p>
        </p:txBody>
      </p:sp>
    </p:spTree>
    <p:extLst>
      <p:ext uri="{BB962C8B-B14F-4D97-AF65-F5344CB8AC3E}">
        <p14:creationId xmlns:p14="http://schemas.microsoft.com/office/powerpoint/2010/main" val="326277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0" smtClean="0"/>
              <a:t>Equatorial waves and related oceanic variability in the Atlantic</a:t>
            </a:r>
            <a:endParaRPr lang="en-GB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11188" y="188640"/>
            <a:ext cx="6733120" cy="612068"/>
          </a:xfrm>
        </p:spPr>
        <p:txBody>
          <a:bodyPr/>
          <a:lstStyle/>
          <a:p>
            <a:r>
              <a:rPr lang="en-US" dirty="0" smtClean="0"/>
              <a:t>Moorings along coastal wave track</a:t>
            </a:r>
            <a:endParaRPr lang="en-US" dirty="0"/>
          </a:p>
        </p:txBody>
      </p:sp>
      <p:grpSp>
        <p:nvGrpSpPr>
          <p:cNvPr id="7" name="Gruppierung 6"/>
          <p:cNvGrpSpPr/>
          <p:nvPr/>
        </p:nvGrpSpPr>
        <p:grpSpPr>
          <a:xfrm>
            <a:off x="1187624" y="1054377"/>
            <a:ext cx="7804680" cy="3483336"/>
            <a:chOff x="1064298" y="1234396"/>
            <a:chExt cx="7804680" cy="3483336"/>
          </a:xfrm>
        </p:grpSpPr>
        <p:pic>
          <p:nvPicPr>
            <p:cNvPr id="4" name="Bild 3" descr="m98_alongshore_vel_mooring_config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2"/>
            <a:stretch/>
          </p:blipFill>
          <p:spPr>
            <a:xfrm>
              <a:off x="1064298" y="1234396"/>
              <a:ext cx="3936229" cy="3459107"/>
            </a:xfrm>
            <a:prstGeom prst="rect">
              <a:avLst/>
            </a:prstGeom>
          </p:spPr>
        </p:pic>
        <p:pic>
          <p:nvPicPr>
            <p:cNvPr id="5" name="Bild 4" descr="m98_angola_temp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48"/>
            <a:stretch/>
          </p:blipFill>
          <p:spPr>
            <a:xfrm>
              <a:off x="5040053" y="1252156"/>
              <a:ext cx="3828925" cy="3465576"/>
            </a:xfrm>
            <a:prstGeom prst="rect">
              <a:avLst/>
            </a:prstGeom>
          </p:spPr>
        </p:pic>
      </p:grpSp>
      <p:sp>
        <p:nvSpPr>
          <p:cNvPr id="6" name="Textfeld 5"/>
          <p:cNvSpPr txBox="1"/>
          <p:nvPr/>
        </p:nvSpPr>
        <p:spPr>
          <a:xfrm>
            <a:off x="107504" y="1088740"/>
            <a:ext cx="1162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During M98</a:t>
            </a:r>
          </a:p>
          <a:p>
            <a:r>
              <a:rPr lang="en-US" sz="1400" b="1" dirty="0" smtClean="0"/>
              <a:t>(July 2013)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07504" y="4617132"/>
            <a:ext cx="1381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Mooring array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943708" y="4607471"/>
            <a:ext cx="6552728" cy="1377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75000"/>
              <a:buFont typeface="Lucida Grande"/>
              <a:buChar char="▶"/>
            </a:pPr>
            <a:r>
              <a:rPr lang="en-US" sz="1400" dirty="0" smtClean="0"/>
              <a:t>2 ADCP bottom shields, 1 ADCP mooring, 1 mooring equipped with T/S/O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sensors</a:t>
            </a:r>
          </a:p>
          <a:p>
            <a:pPr marL="285750" indent="-285750">
              <a:lnSpc>
                <a:spcPct val="120000"/>
              </a:lnSpc>
              <a:buSzPct val="75000"/>
              <a:buFont typeface="Lucida Grande"/>
              <a:buChar char="▶"/>
            </a:pPr>
            <a:r>
              <a:rPr lang="en-US" sz="1400" dirty="0" smtClean="0"/>
              <a:t>Deployed during M98 (July 2013), scheduled for recovery and redeployment during PS88b (next month), but cancelled on short notice</a:t>
            </a:r>
          </a:p>
          <a:p>
            <a:pPr marL="285750" indent="-285750">
              <a:lnSpc>
                <a:spcPct val="120000"/>
              </a:lnSpc>
              <a:buSzPct val="75000"/>
              <a:buFont typeface="Lucida Grande"/>
              <a:buChar char="▶"/>
            </a:pPr>
            <a:r>
              <a:rPr lang="en-US" sz="1400" dirty="0" smtClean="0"/>
              <a:t>Next chance for recovery during Meteor cruise in November 2015</a:t>
            </a:r>
          </a:p>
        </p:txBody>
      </p:sp>
      <p:pic>
        <p:nvPicPr>
          <p:cNvPr id="10" name="Bild 9" descr="PREFACE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6237312"/>
            <a:ext cx="623912" cy="62391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15516" y="3805880"/>
            <a:ext cx="947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11°S</a:t>
            </a:r>
          </a:p>
        </p:txBody>
      </p:sp>
    </p:spTree>
    <p:extLst>
      <p:ext uri="{BB962C8B-B14F-4D97-AF65-F5344CB8AC3E}">
        <p14:creationId xmlns:p14="http://schemas.microsoft.com/office/powerpoint/2010/main" val="8097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ung 7"/>
          <p:cNvGrpSpPr/>
          <p:nvPr/>
        </p:nvGrpSpPr>
        <p:grpSpPr>
          <a:xfrm>
            <a:off x="3843406" y="1340768"/>
            <a:ext cx="5228586" cy="4104456"/>
            <a:chOff x="3843406" y="1340768"/>
            <a:chExt cx="5228586" cy="4104456"/>
          </a:xfrm>
        </p:grpSpPr>
        <p:pic>
          <p:nvPicPr>
            <p:cNvPr id="5" name="Bild 4" descr="swt_sla_bp_t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406" y="1604178"/>
              <a:ext cx="5228586" cy="3841046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3959932" y="1340768"/>
              <a:ext cx="45828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AVISO SLA [cm] – 25-90-day </a:t>
              </a:r>
              <a:r>
                <a:rPr lang="en-US" sz="1400" dirty="0" err="1" smtClean="0"/>
                <a:t>bandpassed</a:t>
              </a:r>
              <a:r>
                <a:rPr lang="en-US" sz="1400" dirty="0" smtClean="0"/>
                <a:t> – </a:t>
              </a:r>
              <a:r>
                <a:rPr lang="en-US" sz="1400" b="1" dirty="0" smtClean="0"/>
                <a:t>1993-2013</a:t>
              </a:r>
              <a:endParaRPr lang="en-US" sz="1400" dirty="0" smtClean="0"/>
            </a:p>
          </p:txBody>
        </p:sp>
      </p:grp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0" smtClean="0"/>
              <a:t>Equatorial waves and related oceanic variability in the Atlantic</a:t>
            </a:r>
            <a:endParaRPr lang="en-GB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Propagations as seen by AVISO</a:t>
            </a:r>
            <a:endParaRPr lang="en-US" dirty="0"/>
          </a:p>
        </p:txBody>
      </p:sp>
      <p:pic>
        <p:nvPicPr>
          <p:cNvPr id="11" name="Bild 10" descr="PREFACE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6237312"/>
            <a:ext cx="623912" cy="623912"/>
          </a:xfrm>
          <a:prstGeom prst="rect">
            <a:avLst/>
          </a:prstGeom>
        </p:spPr>
      </p:pic>
      <p:grpSp>
        <p:nvGrpSpPr>
          <p:cNvPr id="14" name="Gruppierung 13"/>
          <p:cNvGrpSpPr/>
          <p:nvPr/>
        </p:nvGrpSpPr>
        <p:grpSpPr>
          <a:xfrm>
            <a:off x="3817698" y="1340768"/>
            <a:ext cx="5038270" cy="4140460"/>
            <a:chOff x="3817698" y="1340768"/>
            <a:chExt cx="5038270" cy="4140460"/>
          </a:xfrm>
        </p:grpSpPr>
        <p:sp>
          <p:nvSpPr>
            <p:cNvPr id="9" name="Textfeld 8"/>
            <p:cNvSpPr txBox="1"/>
            <p:nvPr/>
          </p:nvSpPr>
          <p:spPr>
            <a:xfrm>
              <a:off x="3960751" y="1340768"/>
              <a:ext cx="47517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AVISO SLA [cm] – 25-90-day </a:t>
              </a:r>
              <a:r>
                <a:rPr lang="en-US" sz="1400" dirty="0" err="1" smtClean="0"/>
                <a:t>bandpassed</a:t>
              </a:r>
              <a:r>
                <a:rPr lang="en-US" sz="1400" dirty="0" smtClean="0"/>
                <a:t> – </a:t>
              </a:r>
              <a:r>
                <a:rPr lang="en-US" sz="1400" b="1" dirty="0" smtClean="0"/>
                <a:t>Climatology</a:t>
              </a:r>
              <a:endParaRPr lang="en-US" sz="1400" dirty="0" smtClean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012160" y="2456892"/>
              <a:ext cx="2843808" cy="2153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buSzPct val="75000"/>
                <a:buFont typeface="Lucida Grande"/>
                <a:buChar char="▶"/>
              </a:pPr>
              <a:r>
                <a:rPr lang="en-US" sz="1400" dirty="0" smtClean="0"/>
                <a:t>Continuous and recurrent eastward propagations, especially during autumn/winter season</a:t>
              </a:r>
            </a:p>
            <a:p>
              <a:pPr marL="285750" indent="-285750">
                <a:lnSpc>
                  <a:spcPct val="120000"/>
                </a:lnSpc>
                <a:buSzPct val="75000"/>
                <a:buFont typeface="Lucida Grande"/>
                <a:buChar char="▶"/>
              </a:pPr>
              <a:r>
                <a:rPr lang="en-US" sz="1400" dirty="0" smtClean="0"/>
                <a:t>Amplitude of </a:t>
              </a:r>
              <a:r>
                <a:rPr lang="en-US" sz="1400" dirty="0" err="1" smtClean="0"/>
                <a:t>intraseasonal</a:t>
              </a:r>
              <a:r>
                <a:rPr lang="en-US" sz="1400" dirty="0" smtClean="0"/>
                <a:t> climatology represents about 20% of seasonal cycle amplitude</a:t>
              </a:r>
            </a:p>
          </p:txBody>
        </p:sp>
        <p:pic>
          <p:nvPicPr>
            <p:cNvPr id="13" name="Bild 12" descr="sla_clim_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7698" y="1700808"/>
              <a:ext cx="2158458" cy="3780420"/>
            </a:xfrm>
            <a:prstGeom prst="rect">
              <a:avLst/>
            </a:prstGeom>
          </p:spPr>
        </p:pic>
      </p:grpSp>
      <p:grpSp>
        <p:nvGrpSpPr>
          <p:cNvPr id="16" name="Gruppierung 15"/>
          <p:cNvGrpSpPr/>
          <p:nvPr/>
        </p:nvGrpSpPr>
        <p:grpSpPr>
          <a:xfrm>
            <a:off x="179512" y="1124744"/>
            <a:ext cx="3474720" cy="4858655"/>
            <a:chOff x="251520" y="1124744"/>
            <a:chExt cx="3474720" cy="4858655"/>
          </a:xfrm>
        </p:grpSpPr>
        <p:pic>
          <p:nvPicPr>
            <p:cNvPr id="10" name="Bild 9" descr="SWT_map_2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124744"/>
              <a:ext cx="3474720" cy="1744173"/>
            </a:xfrm>
            <a:prstGeom prst="rect">
              <a:avLst/>
            </a:prstGeom>
          </p:spPr>
        </p:pic>
        <p:pic>
          <p:nvPicPr>
            <p:cNvPr id="15" name="Bild 14" descr="aviso_atl_k_f_mask2.pd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924944"/>
              <a:ext cx="3474720" cy="3058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339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0" smtClean="0"/>
              <a:t>Equatorial waves and related oceanic variability in the Atlantic</a:t>
            </a:r>
            <a:endParaRPr lang="en-GB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Phase speed estimates…</a:t>
            </a:r>
            <a:endParaRPr lang="en-US" dirty="0"/>
          </a:p>
        </p:txBody>
      </p:sp>
      <p:pic>
        <p:nvPicPr>
          <p:cNvPr id="4" name="Bild 3" descr="PREFACE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6237312"/>
            <a:ext cx="623912" cy="62391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75556" y="944724"/>
            <a:ext cx="2339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…from </a:t>
            </a:r>
            <a:r>
              <a:rPr lang="en-US" sz="1400" b="1" dirty="0" smtClean="0"/>
              <a:t>band-passed SLA</a:t>
            </a:r>
            <a:r>
              <a:rPr lang="en-US" sz="1400" dirty="0" smtClean="0"/>
              <a:t>: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71900" y="944724"/>
            <a:ext cx="353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…from </a:t>
            </a:r>
            <a:r>
              <a:rPr lang="en-US" sz="1400" b="1" dirty="0" smtClean="0"/>
              <a:t>band-passed</a:t>
            </a:r>
            <a:r>
              <a:rPr lang="en-US" sz="1400" dirty="0" smtClean="0"/>
              <a:t> </a:t>
            </a:r>
            <a:r>
              <a:rPr lang="en-US" sz="1400" b="1" dirty="0" smtClean="0"/>
              <a:t>thermocline depth</a:t>
            </a:r>
            <a:r>
              <a:rPr lang="en-US" sz="1400" dirty="0" smtClean="0"/>
              <a:t>:</a:t>
            </a:r>
          </a:p>
        </p:txBody>
      </p:sp>
      <p:pic>
        <p:nvPicPr>
          <p:cNvPr id="10" name="Bild 9" descr="cph_z20_pres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945" y="1268760"/>
            <a:ext cx="3738435" cy="36004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563888" y="4833156"/>
            <a:ext cx="4860540" cy="1377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75000"/>
              <a:buFont typeface="Lucida Grande"/>
              <a:buChar char="▶"/>
            </a:pPr>
            <a:r>
              <a:rPr lang="en-US" sz="1400" dirty="0" smtClean="0"/>
              <a:t>From </a:t>
            </a:r>
            <a:r>
              <a:rPr lang="en-US" sz="1400" b="1" dirty="0" smtClean="0"/>
              <a:t>SLA: </a:t>
            </a:r>
            <a:r>
              <a:rPr lang="en-US" sz="1400" dirty="0" smtClean="0"/>
              <a:t>Phase speeds of 2.1-2.2 m/s 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sz="1400" dirty="0" smtClean="0"/>
              <a:t> near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baroclinic KW mode</a:t>
            </a:r>
          </a:p>
          <a:p>
            <a:pPr marL="285750" indent="-285750">
              <a:lnSpc>
                <a:spcPct val="120000"/>
              </a:lnSpc>
              <a:buSzPct val="75000"/>
              <a:buFont typeface="Lucida Grande"/>
              <a:buChar char="▶"/>
            </a:pPr>
            <a:r>
              <a:rPr lang="en-US" sz="1400" dirty="0" smtClean="0"/>
              <a:t>From </a:t>
            </a:r>
            <a:r>
              <a:rPr lang="en-US" sz="1400" b="1" dirty="0" smtClean="0"/>
              <a:t>thermocline depth/zonal velocity: </a:t>
            </a:r>
            <a:r>
              <a:rPr lang="en-US" sz="1400" dirty="0" smtClean="0"/>
              <a:t>Smaller phase speeds (1.2-1.8 m/s) </a:t>
            </a:r>
            <a:r>
              <a:rPr lang="en-US" sz="1400" dirty="0" smtClean="0">
                <a:sym typeface="Wingdings"/>
              </a:rPr>
              <a:t> Influence of higher baroclinic modes?!</a:t>
            </a:r>
            <a:endParaRPr lang="en-US" sz="1400" b="1" dirty="0" smtClean="0"/>
          </a:p>
        </p:txBody>
      </p:sp>
      <p:sp>
        <p:nvSpPr>
          <p:cNvPr id="12" name="Textfeld 11"/>
          <p:cNvSpPr txBox="1"/>
          <p:nvPr/>
        </p:nvSpPr>
        <p:spPr>
          <a:xfrm>
            <a:off x="3217639" y="3182124"/>
            <a:ext cx="346249" cy="75093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050" dirty="0" smtClean="0"/>
              <a:t>Correlation</a:t>
            </a:r>
          </a:p>
        </p:txBody>
      </p:sp>
      <p:pic>
        <p:nvPicPr>
          <p:cNvPr id="13" name="Bild 12" descr="sla_phasespeed_estimates_23w_10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97" y="1266980"/>
            <a:ext cx="2817959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7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0" smtClean="0"/>
              <a:t>Equatorial waves and related oceanic variability in the Atlantic</a:t>
            </a:r>
            <a:endParaRPr lang="en-GB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Wave activity November-March</a:t>
            </a:r>
            <a:endParaRPr lang="en-US" dirty="0"/>
          </a:p>
        </p:txBody>
      </p:sp>
      <p:pic>
        <p:nvPicPr>
          <p:cNvPr id="6" name="Bild 5" descr="PREFACE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6237312"/>
            <a:ext cx="623912" cy="62391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084168" y="1052736"/>
            <a:ext cx="1224136" cy="23042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schemeClr val="tx1"/>
              </a:solidFill>
            </a:endParaRPr>
          </a:p>
        </p:txBody>
      </p:sp>
      <p:pic>
        <p:nvPicPr>
          <p:cNvPr id="10" name="Bild 9" descr="sla_clim_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1285438"/>
            <a:ext cx="2447764" cy="4287124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755576" y="2492896"/>
            <a:ext cx="1800200" cy="1512168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83568" y="1052736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SLA climatology [cm]</a:t>
            </a:r>
          </a:p>
        </p:txBody>
      </p:sp>
      <p:grpSp>
        <p:nvGrpSpPr>
          <p:cNvPr id="15" name="Gruppierung 14"/>
          <p:cNvGrpSpPr/>
          <p:nvPr/>
        </p:nvGrpSpPr>
        <p:grpSpPr>
          <a:xfrm>
            <a:off x="2951820" y="1052736"/>
            <a:ext cx="5778134" cy="4734272"/>
            <a:chOff x="2951820" y="1052736"/>
            <a:chExt cx="5778134" cy="4734272"/>
          </a:xfrm>
        </p:grpSpPr>
        <p:pic>
          <p:nvPicPr>
            <p:cNvPr id="5" name="Bild 4" descr="sla_pos_comp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908" y="1052736"/>
              <a:ext cx="4986046" cy="2286000"/>
            </a:xfrm>
            <a:prstGeom prst="rect">
              <a:avLst/>
            </a:prstGeom>
          </p:spPr>
        </p:pic>
        <p:pic>
          <p:nvPicPr>
            <p:cNvPr id="4" name="Bild 3" descr="sla_neg_comp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908" y="3501008"/>
              <a:ext cx="4986046" cy="2286000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3167844" y="2024844"/>
              <a:ext cx="514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3167844" y="3681028"/>
              <a:ext cx="4680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0000FF"/>
                  </a:solidFill>
                </a:rPr>
                <a:t>-</a:t>
              </a:r>
            </a:p>
          </p:txBody>
        </p:sp>
        <p:sp>
          <p:nvSpPr>
            <p:cNvPr id="13" name="Nach oben gebogener Pfeil 12"/>
            <p:cNvSpPr/>
            <p:nvPr/>
          </p:nvSpPr>
          <p:spPr>
            <a:xfrm>
              <a:off x="2951820" y="2708920"/>
              <a:ext cx="612068" cy="576064"/>
            </a:xfrm>
            <a:prstGeom prst="bentUpArrow">
              <a:avLst>
                <a:gd name="adj1" fmla="val 18056"/>
                <a:gd name="adj2" fmla="val 25000"/>
                <a:gd name="adj3" fmla="val 25000"/>
              </a:avLst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</p:txBody>
        </p:sp>
        <p:sp>
          <p:nvSpPr>
            <p:cNvPr id="14" name="Nach oben gebogener Pfeil 13"/>
            <p:cNvSpPr/>
            <p:nvPr/>
          </p:nvSpPr>
          <p:spPr>
            <a:xfrm flipV="1">
              <a:off x="2951820" y="3320988"/>
              <a:ext cx="612068" cy="576064"/>
            </a:xfrm>
            <a:prstGeom prst="bentUpArrow">
              <a:avLst>
                <a:gd name="adj1" fmla="val 18056"/>
                <a:gd name="adj2" fmla="val 25000"/>
                <a:gd name="adj3" fmla="val 25000"/>
              </a:avLst>
            </a:prstGeom>
            <a:solidFill>
              <a:srgbClr val="0000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276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0" smtClean="0"/>
              <a:t>Equatorial waves and related oceanic variability in the Atlantic</a:t>
            </a:r>
            <a:endParaRPr lang="en-GB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2005/06: Upper ocean variability</a:t>
            </a:r>
            <a:endParaRPr lang="en-US" dirty="0"/>
          </a:p>
        </p:txBody>
      </p:sp>
      <p:pic>
        <p:nvPicPr>
          <p:cNvPr id="22" name="Bild 21" descr="PREFACE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6237312"/>
            <a:ext cx="623912" cy="62391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400092" y="1484784"/>
            <a:ext cx="36364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23°W</a:t>
            </a:r>
          </a:p>
          <a:p>
            <a:pPr marL="285750" indent="-285750">
              <a:buSzPct val="75000"/>
              <a:buFont typeface="Lucida Grande"/>
              <a:buChar char="▶"/>
            </a:pPr>
            <a:r>
              <a:rPr lang="en-US" sz="1400" dirty="0" smtClean="0"/>
              <a:t>Coherent variability in the band-passed time series of SLA, SST, z20, and EUC transport</a:t>
            </a:r>
          </a:p>
          <a:p>
            <a:pPr marL="285750" indent="-285750">
              <a:buSzPct val="75000"/>
              <a:buFont typeface="Lucida Grande"/>
              <a:buChar char="▶"/>
            </a:pPr>
            <a:r>
              <a:rPr lang="en-US" sz="1400" dirty="0" smtClean="0"/>
              <a:t>Strongest temperature variability in the thermocline depth range</a:t>
            </a:r>
          </a:p>
          <a:p>
            <a:pPr marL="285750" indent="-285750">
              <a:buSzPct val="75000"/>
              <a:buFont typeface="Lucida Grande"/>
              <a:buChar char="▶"/>
            </a:pPr>
            <a:r>
              <a:rPr lang="en-US" sz="1400" dirty="0" smtClean="0"/>
              <a:t>Corresponding fluctuations of SST and subsurface temperature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5400092" y="3465004"/>
            <a:ext cx="3636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10°W</a:t>
            </a:r>
          </a:p>
          <a:p>
            <a:pPr marL="285750" indent="-285750">
              <a:buSzPct val="75000"/>
              <a:buFont typeface="Lucida Grande"/>
              <a:buChar char="▶"/>
            </a:pPr>
            <a:r>
              <a:rPr lang="en-US" sz="1400" dirty="0" smtClean="0"/>
              <a:t>Good agreement between SLA, SST, and z20, although SST appears to be slightly leading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400092" y="4564285"/>
            <a:ext cx="3636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0°E</a:t>
            </a:r>
          </a:p>
          <a:p>
            <a:pPr marL="285750" indent="-285750">
              <a:buSzPct val="75000"/>
              <a:buFont typeface="Lucida Grande"/>
              <a:buChar char="▶"/>
            </a:pPr>
            <a:r>
              <a:rPr lang="en-US" sz="1400" dirty="0" smtClean="0"/>
              <a:t>No clear relation between SST and SLA/z20 </a:t>
            </a:r>
            <a:r>
              <a:rPr lang="en-US" sz="1400" dirty="0" smtClean="0">
                <a:sym typeface="Wingdings"/>
              </a:rPr>
              <a:t> other processes dominant?!</a:t>
            </a:r>
          </a:p>
          <a:p>
            <a:pPr marL="285750" indent="-285750">
              <a:buSzPct val="75000"/>
              <a:buFont typeface="Lucida Grande"/>
              <a:buChar char="▶"/>
            </a:pPr>
            <a:r>
              <a:rPr lang="en-US" sz="1400" dirty="0" smtClean="0">
                <a:sym typeface="Wingdings"/>
              </a:rPr>
              <a:t>Still reasonable agreement between SLA and z20</a:t>
            </a:r>
            <a:endParaRPr lang="en-US" sz="1400" dirty="0" smtClean="0"/>
          </a:p>
          <a:p>
            <a:pPr marL="285750" indent="-285750">
              <a:buSzPct val="75000"/>
              <a:buFont typeface="Lucida Grande"/>
              <a:buChar char="▶"/>
            </a:pPr>
            <a:endParaRPr lang="en-US" sz="1400" dirty="0" smtClean="0"/>
          </a:p>
        </p:txBody>
      </p:sp>
      <p:grpSp>
        <p:nvGrpSpPr>
          <p:cNvPr id="5" name="Gruppierung 4"/>
          <p:cNvGrpSpPr/>
          <p:nvPr/>
        </p:nvGrpSpPr>
        <p:grpSpPr>
          <a:xfrm>
            <a:off x="399591" y="1160748"/>
            <a:ext cx="5036505" cy="4824536"/>
            <a:chOff x="399591" y="1160748"/>
            <a:chExt cx="5036505" cy="4824536"/>
          </a:xfrm>
        </p:grpSpPr>
        <p:sp>
          <p:nvSpPr>
            <p:cNvPr id="14" name="Textfeld 13"/>
            <p:cNvSpPr txBox="1"/>
            <p:nvPr/>
          </p:nvSpPr>
          <p:spPr>
            <a:xfrm>
              <a:off x="719572" y="1160748"/>
              <a:ext cx="8145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sng" dirty="0" smtClean="0"/>
                <a:t>23°W</a:t>
              </a:r>
            </a:p>
          </p:txBody>
        </p:sp>
        <p:pic>
          <p:nvPicPr>
            <p:cNvPr id="4" name="Bild 3" descr="ocean_var_23W_winter_2005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753"/>
            <a:stretch/>
          </p:blipFill>
          <p:spPr>
            <a:xfrm>
              <a:off x="399591" y="1541300"/>
              <a:ext cx="5036505" cy="4443984"/>
            </a:xfrm>
            <a:prstGeom prst="rect">
              <a:avLst/>
            </a:prstGeom>
          </p:spPr>
        </p:pic>
      </p:grpSp>
      <p:grpSp>
        <p:nvGrpSpPr>
          <p:cNvPr id="15" name="Gruppierung 14"/>
          <p:cNvGrpSpPr/>
          <p:nvPr/>
        </p:nvGrpSpPr>
        <p:grpSpPr>
          <a:xfrm>
            <a:off x="395536" y="1160748"/>
            <a:ext cx="4982230" cy="4824536"/>
            <a:chOff x="395536" y="1160748"/>
            <a:chExt cx="4982230" cy="4824536"/>
          </a:xfrm>
        </p:grpSpPr>
        <p:sp>
          <p:nvSpPr>
            <p:cNvPr id="17" name="Textfeld 16"/>
            <p:cNvSpPr txBox="1"/>
            <p:nvPr/>
          </p:nvSpPr>
          <p:spPr>
            <a:xfrm>
              <a:off x="719572" y="1160748"/>
              <a:ext cx="8145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sng" dirty="0" smtClean="0"/>
                <a:t>10°W</a:t>
              </a:r>
            </a:p>
          </p:txBody>
        </p:sp>
        <p:pic>
          <p:nvPicPr>
            <p:cNvPr id="13" name="Bild 12" descr="ocean_var_10W_winter_2005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541305"/>
              <a:ext cx="4982230" cy="4443979"/>
            </a:xfrm>
            <a:prstGeom prst="rect">
              <a:avLst/>
            </a:prstGeom>
          </p:spPr>
        </p:pic>
      </p:grpSp>
      <p:grpSp>
        <p:nvGrpSpPr>
          <p:cNvPr id="18" name="Gruppierung 17"/>
          <p:cNvGrpSpPr/>
          <p:nvPr/>
        </p:nvGrpSpPr>
        <p:grpSpPr>
          <a:xfrm>
            <a:off x="395536" y="1160748"/>
            <a:ext cx="4982230" cy="4824536"/>
            <a:chOff x="395536" y="1160748"/>
            <a:chExt cx="4982230" cy="4824536"/>
          </a:xfrm>
        </p:grpSpPr>
        <p:sp>
          <p:nvSpPr>
            <p:cNvPr id="20" name="Textfeld 19"/>
            <p:cNvSpPr txBox="1"/>
            <p:nvPr/>
          </p:nvSpPr>
          <p:spPr>
            <a:xfrm>
              <a:off x="863588" y="1160748"/>
              <a:ext cx="6009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sng" dirty="0" smtClean="0"/>
                <a:t>0°E</a:t>
              </a:r>
            </a:p>
          </p:txBody>
        </p:sp>
        <p:pic>
          <p:nvPicPr>
            <p:cNvPr id="16" name="Bild 15" descr="ocean_var_0E_winter_2005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541300"/>
              <a:ext cx="4982230" cy="4443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533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theme/theme1.xml><?xml version="1.0" encoding="utf-8"?>
<a:theme xmlns:a="http://schemas.openxmlformats.org/drawingml/2006/main" name="geomar_presentation_2">
  <a:themeElements>
    <a:clrScheme name="GEOMAR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5D9D"/>
      </a:accent1>
      <a:accent2>
        <a:srgbClr val="009EE0"/>
      </a:accent2>
      <a:accent3>
        <a:srgbClr val="5EC5ED"/>
      </a:accent3>
      <a:accent4>
        <a:srgbClr val="808080"/>
      </a:accent4>
      <a:accent5>
        <a:srgbClr val="B2B2B2"/>
      </a:accent5>
      <a:accent6>
        <a:srgbClr val="E5E5E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400" dirty="0" smtClean="0"/>
        </a:defPPr>
      </a:lstStyle>
    </a:txDef>
  </a:objectDefaults>
  <a:extraClrSchemeLst>
    <a:extraClrScheme>
      <a:clrScheme name="GEOMA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5D9D"/>
        </a:accent1>
        <a:accent2>
          <a:srgbClr val="009EE0"/>
        </a:accent2>
        <a:accent3>
          <a:srgbClr val="FFFFFF"/>
        </a:accent3>
        <a:accent4>
          <a:srgbClr val="000000"/>
        </a:accent4>
        <a:accent5>
          <a:srgbClr val="AAB6CC"/>
        </a:accent5>
        <a:accent6>
          <a:srgbClr val="008FCB"/>
        </a:accent6>
        <a:hlink>
          <a:srgbClr val="5EC5E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GEOMAR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5D9D"/>
      </a:accent1>
      <a:accent2>
        <a:srgbClr val="009EE0"/>
      </a:accent2>
      <a:accent3>
        <a:srgbClr val="5EC5ED"/>
      </a:accent3>
      <a:accent4>
        <a:srgbClr val="808080"/>
      </a:accent4>
      <a:accent5>
        <a:srgbClr val="B2B2B2"/>
      </a:accent5>
      <a:accent6>
        <a:srgbClr val="E5E5E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GEOMAR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5D9D"/>
      </a:accent1>
      <a:accent2>
        <a:srgbClr val="009EE0"/>
      </a:accent2>
      <a:accent3>
        <a:srgbClr val="5EC5ED"/>
      </a:accent3>
      <a:accent4>
        <a:srgbClr val="808080"/>
      </a:accent4>
      <a:accent5>
        <a:srgbClr val="B2B2B2"/>
      </a:accent5>
      <a:accent6>
        <a:srgbClr val="E5E5E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824</Words>
  <Application>Microsoft Office PowerPoint</Application>
  <PresentationFormat>Bildschirmpräsentation (4:3)</PresentationFormat>
  <Paragraphs>109</Paragraphs>
  <Slides>11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2" baseType="lpstr">
      <vt:lpstr>geomar_presentation_2</vt:lpstr>
      <vt:lpstr>Equatorial Kelvin waves and related oceanic variability in the Atlantic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GEOMAR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GEOMAR</dc:creator>
  <dc:description>Template: 2011-11-17</dc:description>
  <cp:lastModifiedBy>Schmidt, Barbara</cp:lastModifiedBy>
  <cp:revision>147</cp:revision>
  <dcterms:created xsi:type="dcterms:W3CDTF">2012-03-08T06:20:28Z</dcterms:created>
  <dcterms:modified xsi:type="dcterms:W3CDTF">2014-12-19T10:29:58Z</dcterms:modified>
</cp:coreProperties>
</file>