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2" r:id="rId4"/>
    <p:sldId id="264" r:id="rId5"/>
    <p:sldId id="263" r:id="rId6"/>
    <p:sldId id="265" r:id="rId7"/>
    <p:sldId id="258" r:id="rId8"/>
    <p:sldId id="270" r:id="rId9"/>
    <p:sldId id="266" r:id="rId10"/>
    <p:sldId id="268" r:id="rId11"/>
    <p:sldId id="267" r:id="rId12"/>
    <p:sldId id="269" r:id="rId13"/>
    <p:sldId id="272" r:id="rId14"/>
    <p:sldId id="271" r:id="rId15"/>
    <p:sldId id="273" r:id="rId16"/>
    <p:sldId id="274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 varScale="1">
        <p:scale>
          <a:sx n="97" d="100"/>
          <a:sy n="97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B8BAF-58EE-406B-9467-4B7488C01428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7072F-CA63-4E37-ACA6-81D774362E5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EA6C4-2ABE-4BBA-B3BD-5F563A6369FA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EA6C4-2ABE-4BBA-B3BD-5F563A6369FA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4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7DF78EE-E874-40C8-B873-3D233B7268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1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A1DE95-4C5E-47C5-A144-880AC66091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44A2E92-2312-416A-A973-B476C54089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6F0F5F5-69C9-4D9B-8CF2-0748169B8E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8CF0906-B2D7-4390-9105-A8B51B228F4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783752C-051B-4031-955E-50AA3F649B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3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4A77E0A-1B5F-458B-AD6E-D14B00B1F9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5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47AD5E3-059F-4D24-B8E5-872D8D080A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0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9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74B0F9C-2B85-4F98-A11E-4474E89A58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80B2B62-4026-489F-83C8-FE6895D0C0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73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26F0DF-5AF8-4703-AF88-583288489C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0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13ABCD6-F104-404C-B9D3-AB814DDCCE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6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8344-4E29-4AC8-BCB4-2934F5CAF5D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6A29-1DD8-4963-8764-4DBF30F354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FCADD-07D3-4C8C-8030-5981787A15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de-DE" dirty="0" smtClean="0"/>
              <a:t>Nachhaltigkeit der Tiefseefischerei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Museum </a:t>
            </a:r>
            <a:r>
              <a:rPr lang="de-DE" dirty="0" err="1" smtClean="0"/>
              <a:t>Koenig</a:t>
            </a:r>
            <a:r>
              <a:rPr lang="de-DE" dirty="0" smtClean="0"/>
              <a:t> </a:t>
            </a:r>
          </a:p>
          <a:p>
            <a:r>
              <a:rPr lang="de-DE" dirty="0" smtClean="0"/>
              <a:t>Bonn, 15 September 2014</a:t>
            </a:r>
          </a:p>
          <a:p>
            <a:r>
              <a:rPr lang="de-DE" dirty="0" smtClean="0"/>
              <a:t>Rainer </a:t>
            </a:r>
            <a:r>
              <a:rPr lang="de-DE" dirty="0" err="1" smtClean="0"/>
              <a:t>Froese</a:t>
            </a:r>
            <a:r>
              <a:rPr lang="de-DE" dirty="0" smtClean="0"/>
              <a:t>, GEOMAR, Kiel,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Blauleng</a:t>
            </a:r>
            <a:r>
              <a:rPr lang="en-US" dirty="0" smtClean="0"/>
              <a:t> </a:t>
            </a:r>
            <a:r>
              <a:rPr lang="en-US" dirty="0" err="1" smtClean="0"/>
              <a:t>Fänge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9" y="1366434"/>
            <a:ext cx="7426319" cy="4907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152" y="6488668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ICES Advice for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1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Grenadierfisch</a:t>
            </a:r>
            <a:r>
              <a:rPr lang="en-US" dirty="0" smtClean="0"/>
              <a:t> </a:t>
            </a:r>
            <a:r>
              <a:rPr lang="en-US" dirty="0" err="1" smtClean="0"/>
              <a:t>Fänge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4" y="1240336"/>
            <a:ext cx="8130045" cy="449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152" y="6488668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ICES Advice for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0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Auswirkungen</a:t>
            </a:r>
            <a:r>
              <a:rPr lang="en-US" dirty="0" smtClean="0"/>
              <a:t> auf das </a:t>
            </a:r>
            <a:r>
              <a:rPr lang="en-US" dirty="0" err="1" smtClean="0"/>
              <a:t>Ökosystem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" y="2348880"/>
            <a:ext cx="8982053" cy="216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7152" y="6488668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ICES Advice for 2015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2636912"/>
            <a:ext cx="78033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80528" y="3645024"/>
            <a:ext cx="65527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62664" cy="1143000"/>
          </a:xfrm>
        </p:spPr>
        <p:txBody>
          <a:bodyPr/>
          <a:lstStyle/>
          <a:p>
            <a:r>
              <a:rPr lang="en-US" altLang="en-US" dirty="0" err="1" smtClean="0"/>
              <a:t>Vorher</a:t>
            </a:r>
            <a:r>
              <a:rPr lang="en-US" altLang="en-US" dirty="0" smtClean="0"/>
              <a:t>   -  </a:t>
            </a:r>
            <a:r>
              <a:rPr lang="en-US" altLang="en-US" dirty="0" err="1" smtClean="0"/>
              <a:t>Nachher</a:t>
            </a:r>
            <a:endParaRPr lang="en-US" altLang="en-US" dirty="0" smtClean="0"/>
          </a:p>
        </p:txBody>
      </p:sp>
      <p:pic>
        <p:nvPicPr>
          <p:cNvPr id="97283" name="Picture 3" descr="Sainsbury%20nwoz%20untrawled_larg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8846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Sainsbury%20nwoz%20trawled_larg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8846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334000" y="6491288"/>
            <a:ext cx="3324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Photos:  Dr. K. Sainsbury, CSIRO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524000" y="1295400"/>
            <a:ext cx="867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before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715000" y="3200400"/>
            <a:ext cx="6869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after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54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utoUpdateAnimBg="0"/>
      <p:bldP spid="97286" grpId="0" autoUpdateAnimBg="0"/>
      <p:bldP spid="972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Ökosystem</a:t>
            </a:r>
            <a:r>
              <a:rPr lang="en-US" dirty="0" smtClean="0"/>
              <a:t>-Service der </a:t>
            </a:r>
            <a:r>
              <a:rPr lang="en-US" dirty="0" err="1" smtClean="0"/>
              <a:t>Tiefsee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Nicht</a:t>
            </a:r>
            <a:r>
              <a:rPr lang="en-US" dirty="0" smtClean="0"/>
              <a:t> gut </a:t>
            </a:r>
            <a:r>
              <a:rPr lang="en-US" dirty="0" err="1" smtClean="0"/>
              <a:t>verstanden</a:t>
            </a:r>
            <a:endParaRPr lang="en-US" dirty="0" smtClean="0"/>
          </a:p>
          <a:p>
            <a:r>
              <a:rPr lang="en-US" dirty="0" err="1" smtClean="0"/>
              <a:t>Invertebraten</a:t>
            </a:r>
            <a:r>
              <a:rPr lang="en-US" dirty="0" smtClean="0"/>
              <a:t> </a:t>
            </a:r>
            <a:r>
              <a:rPr lang="en-US" dirty="0" err="1" smtClean="0"/>
              <a:t>verarbeitet</a:t>
            </a:r>
            <a:r>
              <a:rPr lang="en-US" dirty="0" smtClean="0"/>
              <a:t> “</a:t>
            </a:r>
            <a:r>
              <a:rPr lang="en-US" dirty="0" err="1" smtClean="0"/>
              <a:t>Regen</a:t>
            </a:r>
            <a:r>
              <a:rPr lang="en-US" dirty="0" smtClean="0"/>
              <a:t>” von </a:t>
            </a:r>
            <a:r>
              <a:rPr lang="en-US" dirty="0" err="1" smtClean="0"/>
              <a:t>oben</a:t>
            </a:r>
            <a:r>
              <a:rPr lang="en-US" dirty="0" smtClean="0"/>
              <a:t>, </a:t>
            </a:r>
            <a:r>
              <a:rPr lang="en-US" dirty="0" err="1" smtClean="0"/>
              <a:t>verhindern</a:t>
            </a:r>
            <a:r>
              <a:rPr lang="en-US" dirty="0" smtClean="0"/>
              <a:t> </a:t>
            </a:r>
            <a:r>
              <a:rPr lang="en-US" dirty="0" err="1" smtClean="0"/>
              <a:t>Sauerstoffzehrung</a:t>
            </a:r>
            <a:endParaRPr lang="en-US" dirty="0" smtClean="0"/>
          </a:p>
          <a:p>
            <a:r>
              <a:rPr lang="en-US" dirty="0" err="1" smtClean="0"/>
              <a:t>Vertikal</a:t>
            </a:r>
            <a:r>
              <a:rPr lang="en-US" dirty="0" smtClean="0"/>
              <a:t>-Wanderer </a:t>
            </a:r>
            <a:r>
              <a:rPr lang="en-US" dirty="0" err="1" smtClean="0"/>
              <a:t>bringen</a:t>
            </a:r>
            <a:r>
              <a:rPr lang="en-US" dirty="0" smtClean="0"/>
              <a:t> </a:t>
            </a:r>
            <a:r>
              <a:rPr lang="en-US" dirty="0" err="1" smtClean="0"/>
              <a:t>Nahrung</a:t>
            </a:r>
            <a:r>
              <a:rPr lang="en-US" dirty="0" smtClean="0"/>
              <a:t> (= </a:t>
            </a:r>
            <a:r>
              <a:rPr lang="en-US" dirty="0" err="1" smtClean="0"/>
              <a:t>Kohlenstoff</a:t>
            </a:r>
            <a:r>
              <a:rPr lang="en-US" dirty="0" smtClean="0"/>
              <a:t>) von </a:t>
            </a:r>
            <a:r>
              <a:rPr lang="en-US" dirty="0" err="1" smtClean="0"/>
              <a:t>oben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unten</a:t>
            </a:r>
            <a:endParaRPr lang="en-US" dirty="0" smtClean="0"/>
          </a:p>
          <a:p>
            <a:r>
              <a:rPr lang="en-US" dirty="0" smtClean="0"/>
              <a:t>Permanente </a:t>
            </a:r>
            <a:r>
              <a:rPr lang="en-US" dirty="0" err="1" smtClean="0"/>
              <a:t>Tiefseebewohner</a:t>
            </a:r>
            <a:r>
              <a:rPr lang="en-US" dirty="0" smtClean="0"/>
              <a:t> </a:t>
            </a:r>
            <a:r>
              <a:rPr lang="en-US" dirty="0" err="1" smtClean="0"/>
              <a:t>fressen</a:t>
            </a:r>
            <a:r>
              <a:rPr lang="en-US" dirty="0" smtClean="0"/>
              <a:t> die Wanderer und </a:t>
            </a:r>
            <a:r>
              <a:rPr lang="en-US" dirty="0" err="1" smtClean="0"/>
              <a:t>halten</a:t>
            </a:r>
            <a:r>
              <a:rPr lang="en-US" dirty="0" smtClean="0"/>
              <a:t> CO2 in der </a:t>
            </a:r>
            <a:r>
              <a:rPr lang="en-US" dirty="0" err="1" smtClean="0"/>
              <a:t>Tiefsee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Störung</a:t>
            </a:r>
            <a:r>
              <a:rPr lang="en-US" dirty="0" smtClean="0"/>
              <a:t> des </a:t>
            </a:r>
            <a:r>
              <a:rPr lang="en-US" dirty="0" err="1" smtClean="0"/>
              <a:t>Gleichgewichts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CO2-Bindung und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sauerstoffarmen</a:t>
            </a:r>
            <a:r>
              <a:rPr lang="en-US" dirty="0" smtClean="0"/>
              <a:t> </a:t>
            </a:r>
            <a:r>
              <a:rPr lang="en-US" dirty="0" err="1" smtClean="0"/>
              <a:t>Zonen</a:t>
            </a:r>
            <a:r>
              <a:rPr lang="en-US" dirty="0" smtClean="0"/>
              <a:t> </a:t>
            </a:r>
            <a:r>
              <a:rPr lang="en-US" dirty="0" err="1" smtClean="0"/>
              <a:t>führen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7" y="1412776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2773" y="2132856"/>
            <a:ext cx="38442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milky green cloud of water off the</a:t>
            </a:r>
          </a:p>
          <a:p>
            <a:r>
              <a:rPr lang="en-US" dirty="0" smtClean="0"/>
              <a:t>Namib Desert coast of Namibia in </a:t>
            </a:r>
          </a:p>
          <a:p>
            <a:r>
              <a:rPr lang="en-US" dirty="0" smtClean="0"/>
              <a:t>southern Africa is a tell-tale sign of </a:t>
            </a:r>
          </a:p>
          <a:p>
            <a:r>
              <a:rPr lang="en-US" dirty="0" smtClean="0"/>
              <a:t>sulfur rising to the surface. The </a:t>
            </a:r>
          </a:p>
          <a:p>
            <a:r>
              <a:rPr lang="en-US" dirty="0" smtClean="0"/>
              <a:t>yellowish clouds of sulfur come from </a:t>
            </a:r>
          </a:p>
          <a:p>
            <a:r>
              <a:rPr lang="en-US" dirty="0" smtClean="0"/>
              <a:t>hydrogen sulfide gas produced by </a:t>
            </a:r>
          </a:p>
          <a:p>
            <a:r>
              <a:rPr lang="en-US" dirty="0" smtClean="0"/>
              <a:t>anaerobic bacteria (bacteria that can </a:t>
            </a:r>
          </a:p>
          <a:p>
            <a:r>
              <a:rPr lang="en-US" dirty="0" smtClean="0"/>
              <a:t>live without oxygen) at the ocean floor.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0"/>
            <a:ext cx="7114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Ausbruch</a:t>
            </a:r>
            <a:r>
              <a:rPr lang="en-US" sz="4000" dirty="0" smtClean="0"/>
              <a:t> von Hydrogen </a:t>
            </a:r>
            <a:r>
              <a:rPr lang="en-US" sz="4000" dirty="0" err="1" smtClean="0"/>
              <a:t>Sulfid</a:t>
            </a:r>
            <a:endParaRPr lang="en-US" sz="4000" dirty="0" smtClean="0"/>
          </a:p>
          <a:p>
            <a:r>
              <a:rPr lang="en-US" sz="4000" dirty="0" err="1" smtClean="0"/>
              <a:t>vor</a:t>
            </a:r>
            <a:r>
              <a:rPr lang="en-US" sz="4000" dirty="0" smtClean="0"/>
              <a:t> der </a:t>
            </a:r>
            <a:r>
              <a:rPr lang="en-US" sz="4000" dirty="0" err="1" smtClean="0"/>
              <a:t>Küste</a:t>
            </a:r>
            <a:r>
              <a:rPr lang="en-US" sz="4000" dirty="0" smtClean="0"/>
              <a:t> von Namibia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-1" y="6534834"/>
            <a:ext cx="9167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http://earthobservatory.nasa.gov/NaturalHazards/view.php?id=12831</a:t>
            </a:r>
          </a:p>
        </p:txBody>
      </p:sp>
    </p:spTree>
    <p:extLst>
      <p:ext uri="{BB962C8B-B14F-4D97-AF65-F5344CB8AC3E}">
        <p14:creationId xmlns:p14="http://schemas.microsoft.com/office/powerpoint/2010/main" val="316684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Tiefseefische haben geringe Widerstandsfähigkeit </a:t>
            </a:r>
          </a:p>
          <a:p>
            <a:r>
              <a:rPr lang="de-DE" dirty="0" smtClean="0"/>
              <a:t>Tiefseefischerei kann das fragile Gleichgewicht zwischen Produktion an der Oberfläche und Konsumption in der Tiefe stören</a:t>
            </a:r>
          </a:p>
          <a:p>
            <a:r>
              <a:rPr lang="de-DE" dirty="0" smtClean="0"/>
              <a:t>Die möglichen Folgen eines gestörten Gleichgewichts sind nicht gut erforscht, umfassen aber gestörten CO2 Transport,  Sauerstoff-</a:t>
            </a:r>
            <a:r>
              <a:rPr lang="de-DE" dirty="0" err="1" smtClean="0"/>
              <a:t>mangelzonen</a:t>
            </a:r>
            <a:r>
              <a:rPr lang="de-DE" dirty="0" smtClean="0"/>
              <a:t> und Hydrogen Sulfid Ausbrüche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4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366026" cy="11684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87460"/>
            <a:ext cx="5378726" cy="73663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61527"/>
            <a:ext cx="6480720" cy="49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472"/>
            <a:ext cx="6232335" cy="20413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060857" cy="36704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59584"/>
            <a:ext cx="3079908" cy="37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42" y="2266955"/>
            <a:ext cx="4169398" cy="166610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" y="2438998"/>
            <a:ext cx="2900622" cy="439431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84" y="3933057"/>
            <a:ext cx="4605556" cy="28030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1"/>
            <a:ext cx="5956606" cy="121926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9262"/>
            <a:ext cx="644347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Tiefsee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dunkel</a:t>
            </a:r>
            <a:r>
              <a:rPr lang="en-US" dirty="0" smtClean="0"/>
              <a:t>, </a:t>
            </a:r>
            <a:r>
              <a:rPr lang="en-US" dirty="0" err="1" smtClean="0"/>
              <a:t>kalt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drückend</a:t>
            </a:r>
            <a:r>
              <a:rPr lang="en-US" dirty="0" smtClean="0"/>
              <a:t> und </a:t>
            </a:r>
            <a:r>
              <a:rPr lang="en-US" dirty="0" err="1" smtClean="0"/>
              <a:t>nahrungsarm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48872" cy="46805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62664" cy="1143000"/>
          </a:xfrm>
        </p:spPr>
        <p:txBody>
          <a:bodyPr/>
          <a:lstStyle/>
          <a:p>
            <a:r>
              <a:rPr lang="en-US" altLang="en-US" dirty="0" err="1" smtClean="0"/>
              <a:t>Vielfältiges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Leben</a:t>
            </a:r>
            <a:r>
              <a:rPr lang="en-US" altLang="en-US" dirty="0" smtClean="0"/>
              <a:t> in der </a:t>
            </a:r>
            <a:r>
              <a:rPr lang="en-US" altLang="en-US" dirty="0" err="1" smtClean="0"/>
              <a:t>Tiefe</a:t>
            </a:r>
            <a:endParaRPr lang="en-US" altLang="en-US" dirty="0" smtClean="0"/>
          </a:p>
        </p:txBody>
      </p:sp>
      <p:pic>
        <p:nvPicPr>
          <p:cNvPr id="97283" name="Picture 3" descr="Sainsbury%20nwoz%20untrawled_larg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529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35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Tiefseefischerei</a:t>
            </a:r>
            <a:r>
              <a:rPr lang="en-US" dirty="0" smtClean="0"/>
              <a:t> in der EU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37" y="1628800"/>
            <a:ext cx="6052989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2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hanopus car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404664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Aphanopus</a:t>
            </a:r>
            <a:r>
              <a:rPr lang="de-DE" i="1" dirty="0" smtClean="0"/>
              <a:t> </a:t>
            </a:r>
            <a:r>
              <a:rPr lang="de-DE" i="1" dirty="0" err="1" smtClean="0"/>
              <a:t>carbo</a:t>
            </a:r>
            <a:endParaRPr lang="de-DE" i="1" dirty="0" smtClean="0"/>
          </a:p>
          <a:p>
            <a:r>
              <a:rPr lang="de-DE" dirty="0" smtClean="0"/>
              <a:t>Black </a:t>
            </a:r>
            <a:r>
              <a:rPr lang="de-DE" dirty="0" err="1" smtClean="0"/>
              <a:t>scabbardfish</a:t>
            </a:r>
            <a:endParaRPr lang="de-DE" dirty="0" smtClean="0"/>
          </a:p>
          <a:p>
            <a:r>
              <a:rPr lang="de-DE" dirty="0" smtClean="0"/>
              <a:t>Schwarzer Degenfisch</a:t>
            </a:r>
          </a:p>
          <a:p>
            <a:r>
              <a:rPr lang="de-DE" dirty="0" smtClean="0"/>
              <a:t>110 cm, 32+ Jahre</a:t>
            </a:r>
          </a:p>
          <a:p>
            <a:r>
              <a:rPr lang="de-DE" dirty="0" smtClean="0"/>
              <a:t>200 – 1700 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" y="2718335"/>
            <a:ext cx="6096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2583734"/>
            <a:ext cx="2101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Molva</a:t>
            </a:r>
            <a:r>
              <a:rPr lang="de-DE" i="1" dirty="0" smtClean="0"/>
              <a:t> </a:t>
            </a:r>
            <a:r>
              <a:rPr lang="de-DE" i="1" dirty="0" err="1" smtClean="0"/>
              <a:t>dypterygia</a:t>
            </a:r>
            <a:endParaRPr lang="de-DE" i="1" dirty="0" smtClean="0"/>
          </a:p>
          <a:p>
            <a:r>
              <a:rPr lang="de-DE" dirty="0" smtClean="0"/>
              <a:t>Blue </a:t>
            </a:r>
            <a:r>
              <a:rPr lang="de-DE" dirty="0" err="1" smtClean="0"/>
              <a:t>ling</a:t>
            </a:r>
            <a:endParaRPr lang="de-DE" dirty="0" smtClean="0"/>
          </a:p>
          <a:p>
            <a:r>
              <a:rPr lang="de-DE" dirty="0" err="1" smtClean="0"/>
              <a:t>Blauleng</a:t>
            </a:r>
            <a:endParaRPr lang="de-DE" dirty="0" smtClean="0"/>
          </a:p>
          <a:p>
            <a:r>
              <a:rPr lang="de-DE" dirty="0" smtClean="0"/>
              <a:t>155 cm, 30+ Jahre</a:t>
            </a:r>
          </a:p>
          <a:p>
            <a:r>
              <a:rPr lang="de-DE" dirty="0" smtClean="0"/>
              <a:t>150 – 1000 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49" b="19349"/>
          <a:stretch/>
        </p:blipFill>
        <p:spPr bwMode="auto">
          <a:xfrm>
            <a:off x="0" y="4067175"/>
            <a:ext cx="6096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4869160"/>
            <a:ext cx="2813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Coryphaenoides</a:t>
            </a:r>
            <a:r>
              <a:rPr lang="de-DE" i="1" dirty="0" smtClean="0"/>
              <a:t> </a:t>
            </a:r>
            <a:r>
              <a:rPr lang="de-DE" i="1" dirty="0" err="1" smtClean="0"/>
              <a:t>rupestris</a:t>
            </a:r>
            <a:endParaRPr lang="de-DE" i="1" dirty="0" smtClean="0"/>
          </a:p>
          <a:p>
            <a:r>
              <a:rPr lang="de-DE" dirty="0" err="1" smtClean="0"/>
              <a:t>Roundnose</a:t>
            </a:r>
            <a:r>
              <a:rPr lang="de-DE" dirty="0" smtClean="0"/>
              <a:t> </a:t>
            </a:r>
            <a:r>
              <a:rPr lang="de-DE" dirty="0" err="1" smtClean="0"/>
              <a:t>Grenadierfish</a:t>
            </a:r>
            <a:endParaRPr lang="de-DE" dirty="0" smtClean="0"/>
          </a:p>
          <a:p>
            <a:r>
              <a:rPr lang="de-DE" dirty="0" smtClean="0"/>
              <a:t>Grenadierfisch</a:t>
            </a:r>
          </a:p>
          <a:p>
            <a:r>
              <a:rPr lang="de-DE" dirty="0" smtClean="0"/>
              <a:t>110 cm, 54 Jahre</a:t>
            </a:r>
          </a:p>
          <a:p>
            <a:r>
              <a:rPr lang="de-DE" dirty="0" smtClean="0"/>
              <a:t>400 – 1200 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2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Schwarzer</a:t>
            </a:r>
            <a:r>
              <a:rPr lang="en-US" dirty="0" smtClean="0"/>
              <a:t> </a:t>
            </a:r>
            <a:r>
              <a:rPr lang="en-US" dirty="0" err="1" smtClean="0"/>
              <a:t>Degenfisch</a:t>
            </a:r>
            <a:r>
              <a:rPr lang="en-US" dirty="0" smtClean="0"/>
              <a:t> </a:t>
            </a:r>
            <a:r>
              <a:rPr lang="en-US" dirty="0" err="1" smtClean="0"/>
              <a:t>Fänge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2" y="1556792"/>
            <a:ext cx="5368359" cy="324036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3402"/>
            <a:ext cx="8699871" cy="864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152" y="6488668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ICES Advice for 2015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1520" y="5380612"/>
            <a:ext cx="20882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4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Bildschirmpräsentation (4:3)</PresentationFormat>
  <Paragraphs>57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Office Theme</vt:lpstr>
      <vt:lpstr>1_Default Design</vt:lpstr>
      <vt:lpstr>Nachhaltigkeit der Tiefseefischerei</vt:lpstr>
      <vt:lpstr>PowerPoint-Präsentation</vt:lpstr>
      <vt:lpstr>PowerPoint-Präsentation</vt:lpstr>
      <vt:lpstr>PowerPoint-Präsentation</vt:lpstr>
      <vt:lpstr>Die Tiefsee ist dunkel, kalt,  drückend und nahrungsarm</vt:lpstr>
      <vt:lpstr>Vielfältiges Leben in der Tiefe</vt:lpstr>
      <vt:lpstr>Tiefseefischerei in der EU</vt:lpstr>
      <vt:lpstr>PowerPoint-Präsentation</vt:lpstr>
      <vt:lpstr>Schwarzer Degenfisch Fänge</vt:lpstr>
      <vt:lpstr>Blauleng Fänge</vt:lpstr>
      <vt:lpstr>Grenadierfisch Fänge</vt:lpstr>
      <vt:lpstr>Auswirkungen auf das Ökosystem</vt:lpstr>
      <vt:lpstr>Vorher   -  Nachher</vt:lpstr>
      <vt:lpstr>Ökosystem-Service der Tiefsee</vt:lpstr>
      <vt:lpstr>PowerPoint-Präsentation</vt:lpstr>
      <vt:lpstr>Zusammenfassung</vt:lpstr>
    </vt:vector>
  </TitlesOfParts>
  <Company>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on the  Protection of the Deep Sea</dc:title>
  <dc:creator>Froese, Rainer</dc:creator>
  <cp:lastModifiedBy>Schmidt, Barbara</cp:lastModifiedBy>
  <cp:revision>22</cp:revision>
  <dcterms:created xsi:type="dcterms:W3CDTF">2013-09-16T07:30:40Z</dcterms:created>
  <dcterms:modified xsi:type="dcterms:W3CDTF">2015-02-03T13:35:44Z</dcterms:modified>
</cp:coreProperties>
</file>