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86" r:id="rId4"/>
    <p:sldId id="260" r:id="rId5"/>
    <p:sldId id="284" r:id="rId6"/>
    <p:sldId id="259" r:id="rId7"/>
    <p:sldId id="292" r:id="rId8"/>
    <p:sldId id="258" r:id="rId9"/>
    <p:sldId id="261" r:id="rId10"/>
    <p:sldId id="262" r:id="rId11"/>
    <p:sldId id="263" r:id="rId12"/>
    <p:sldId id="264" r:id="rId13"/>
    <p:sldId id="287" r:id="rId14"/>
    <p:sldId id="265" r:id="rId15"/>
    <p:sldId id="288" r:id="rId16"/>
    <p:sldId id="289" r:id="rId17"/>
    <p:sldId id="290" r:id="rId18"/>
    <p:sldId id="285" r:id="rId19"/>
    <p:sldId id="274" r:id="rId20"/>
    <p:sldId id="275" r:id="rId21"/>
    <p:sldId id="279" r:id="rId22"/>
    <p:sldId id="277" r:id="rId23"/>
    <p:sldId id="280" r:id="rId24"/>
    <p:sldId id="281" r:id="rId25"/>
    <p:sldId id="282" r:id="rId26"/>
    <p:sldId id="276" r:id="rId27"/>
    <p:sldId id="291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97" d="100"/>
          <a:sy n="97" d="100"/>
        </p:scale>
        <p:origin x="-8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udy\Downloads\Documents\Year_Record_species_st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Year</a:t>
            </a:r>
            <a:endParaRPr lang="en-US" dirty="0"/>
          </a:p>
        </c:rich>
      </c:tx>
      <c:layout>
        <c:manualLayout>
          <c:xMode val="edge"/>
          <c:yMode val="edge"/>
          <c:x val="0.48184209044914961"/>
          <c:y val="0.8055555555555555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9917439117578657E-2"/>
          <c:y val="8.7237532808398952E-2"/>
          <c:w val="0.88376740091032924"/>
          <c:h val="0.66952128266575373"/>
        </c:manualLayout>
      </c:layout>
      <c:lineChart>
        <c:grouping val="standard"/>
        <c:varyColors val="0"/>
        <c:ser>
          <c:idx val="0"/>
          <c:order val="0"/>
          <c:tx>
            <c:v>LWR data record (11,380)</c:v>
          </c:tx>
          <c:marker>
            <c:symbol val="none"/>
          </c:marker>
          <c:cat>
            <c:numRef>
              <c:f>Sheet2!$D$5:$D$28</c:f>
              <c:numCache>
                <c:formatCode>General</c:formatCode>
                <c:ptCount val="24"/>
                <c:pt idx="4">
                  <c:v>1995</c:v>
                </c:pt>
                <c:pt idx="9">
                  <c:v>2000</c:v>
                </c:pt>
                <c:pt idx="14">
                  <c:v>2005</c:v>
                </c:pt>
                <c:pt idx="19">
                  <c:v>2010</c:v>
                </c:pt>
                <c:pt idx="23">
                  <c:v>2014</c:v>
                </c:pt>
              </c:numCache>
            </c:numRef>
          </c:cat>
          <c:val>
            <c:numRef>
              <c:f>Sheet2!$B$5:$B$28</c:f>
              <c:numCache>
                <c:formatCode>General</c:formatCode>
                <c:ptCount val="24"/>
                <c:pt idx="0">
                  <c:v>162</c:v>
                </c:pt>
                <c:pt idx="1">
                  <c:v>1273</c:v>
                </c:pt>
                <c:pt idx="2">
                  <c:v>1978</c:v>
                </c:pt>
                <c:pt idx="3">
                  <c:v>2619</c:v>
                </c:pt>
                <c:pt idx="4">
                  <c:v>2910</c:v>
                </c:pt>
                <c:pt idx="5">
                  <c:v>3328</c:v>
                </c:pt>
                <c:pt idx="6">
                  <c:v>3570</c:v>
                </c:pt>
                <c:pt idx="7">
                  <c:v>4183</c:v>
                </c:pt>
                <c:pt idx="8">
                  <c:v>5012</c:v>
                </c:pt>
                <c:pt idx="9">
                  <c:v>5135</c:v>
                </c:pt>
                <c:pt idx="10">
                  <c:v>5415</c:v>
                </c:pt>
                <c:pt idx="11">
                  <c:v>6030</c:v>
                </c:pt>
                <c:pt idx="12">
                  <c:v>6213</c:v>
                </c:pt>
                <c:pt idx="13">
                  <c:v>6543</c:v>
                </c:pt>
                <c:pt idx="14">
                  <c:v>7237</c:v>
                </c:pt>
                <c:pt idx="15">
                  <c:v>7502</c:v>
                </c:pt>
                <c:pt idx="16">
                  <c:v>7725</c:v>
                </c:pt>
                <c:pt idx="17">
                  <c:v>8271</c:v>
                </c:pt>
                <c:pt idx="18">
                  <c:v>9470</c:v>
                </c:pt>
                <c:pt idx="19">
                  <c:v>9632</c:v>
                </c:pt>
                <c:pt idx="20">
                  <c:v>10433</c:v>
                </c:pt>
                <c:pt idx="21">
                  <c:v>10964</c:v>
                </c:pt>
                <c:pt idx="22">
                  <c:v>11073</c:v>
                </c:pt>
                <c:pt idx="23">
                  <c:v>11380</c:v>
                </c:pt>
              </c:numCache>
            </c:numRef>
          </c:val>
          <c:smooth val="0"/>
        </c:ser>
        <c:ser>
          <c:idx val="1"/>
          <c:order val="1"/>
          <c:tx>
            <c:v>Species (3,600)</c:v>
          </c:tx>
          <c:marker>
            <c:symbol val="none"/>
          </c:marker>
          <c:cat>
            <c:numRef>
              <c:f>Sheet2!$D$5:$D$28</c:f>
              <c:numCache>
                <c:formatCode>General</c:formatCode>
                <c:ptCount val="24"/>
                <c:pt idx="4">
                  <c:v>1995</c:v>
                </c:pt>
                <c:pt idx="9">
                  <c:v>2000</c:v>
                </c:pt>
                <c:pt idx="14">
                  <c:v>2005</c:v>
                </c:pt>
                <c:pt idx="19">
                  <c:v>2010</c:v>
                </c:pt>
                <c:pt idx="23">
                  <c:v>2014</c:v>
                </c:pt>
              </c:numCache>
            </c:numRef>
          </c:cat>
          <c:val>
            <c:numRef>
              <c:f>Sheet2!$C$5:$C$28</c:f>
              <c:numCache>
                <c:formatCode>General</c:formatCode>
                <c:ptCount val="24"/>
                <c:pt idx="0">
                  <c:v>117</c:v>
                </c:pt>
                <c:pt idx="1">
                  <c:v>577</c:v>
                </c:pt>
                <c:pt idx="2">
                  <c:v>913</c:v>
                </c:pt>
                <c:pt idx="3">
                  <c:v>1187</c:v>
                </c:pt>
                <c:pt idx="4">
                  <c:v>1296</c:v>
                </c:pt>
                <c:pt idx="5">
                  <c:v>1397</c:v>
                </c:pt>
                <c:pt idx="6">
                  <c:v>1475</c:v>
                </c:pt>
                <c:pt idx="7">
                  <c:v>1782</c:v>
                </c:pt>
                <c:pt idx="8">
                  <c:v>2274</c:v>
                </c:pt>
                <c:pt idx="9">
                  <c:v>2328</c:v>
                </c:pt>
                <c:pt idx="10">
                  <c:v>2453</c:v>
                </c:pt>
                <c:pt idx="11">
                  <c:v>2684</c:v>
                </c:pt>
                <c:pt idx="12">
                  <c:v>2720</c:v>
                </c:pt>
                <c:pt idx="13">
                  <c:v>2833</c:v>
                </c:pt>
                <c:pt idx="14">
                  <c:v>2973</c:v>
                </c:pt>
                <c:pt idx="15">
                  <c:v>3041</c:v>
                </c:pt>
                <c:pt idx="16">
                  <c:v>3082</c:v>
                </c:pt>
                <c:pt idx="17">
                  <c:v>3249</c:v>
                </c:pt>
                <c:pt idx="18">
                  <c:v>3367</c:v>
                </c:pt>
                <c:pt idx="19">
                  <c:v>3453</c:v>
                </c:pt>
                <c:pt idx="20">
                  <c:v>3555</c:v>
                </c:pt>
                <c:pt idx="21">
                  <c:v>3586</c:v>
                </c:pt>
                <c:pt idx="22">
                  <c:v>3601</c:v>
                </c:pt>
                <c:pt idx="23">
                  <c:v>3673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905792"/>
        <c:axId val="89784704"/>
      </c:lineChart>
      <c:catAx>
        <c:axId val="8990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9784704"/>
        <c:crosses val="autoZero"/>
        <c:auto val="1"/>
        <c:lblAlgn val="ctr"/>
        <c:lblOffset val="100"/>
        <c:tickLblSkip val="1"/>
        <c:noMultiLvlLbl val="0"/>
      </c:catAx>
      <c:valAx>
        <c:axId val="89784704"/>
        <c:scaling>
          <c:orientation val="minMax"/>
          <c:max val="12000"/>
          <c:min val="0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spPr>
          <a:ln w="9525">
            <a:noFill/>
          </a:ln>
        </c:spPr>
        <c:crossAx val="89905792"/>
        <c:crossesAt val="1"/>
        <c:crossBetween val="between"/>
        <c:majorUnit val="2000"/>
      </c:valAx>
    </c:plotArea>
    <c:legend>
      <c:legendPos val="b"/>
      <c:overlay val="0"/>
    </c:legend>
    <c:plotVisOnly val="1"/>
    <c:dispBlanksAs val="gap"/>
    <c:showDLblsOverMax val="0"/>
  </c:chart>
  <c:spPr>
    <a:ln w="12700" cap="sq">
      <a:solidFill>
        <a:schemeClr val="accent1"/>
      </a:solidFill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470A3-A2A3-4DFB-B5D7-106C34AF1BAB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24195-1A5F-40B6-85BB-A718F36E67E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34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F16A02-252C-45F9-8C4F-3769FE4CD6C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549770-370B-440B-B6F4-40E89138BFE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435A06-C519-4220-B4B8-28BC6196C6D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D5FA74-3EEC-46FF-8C09-6BC6B4244BA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B9B538-FF10-4169-A02B-606C092B640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D1569-F358-4A56-B95F-4FC957C2AC12}" type="slidenum">
              <a:rPr lang="en-PH" smtClean="0"/>
              <a:t>13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763612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CE1243-A241-434A-BF07-5297710DCD3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D1569-F358-4A56-B95F-4FC957C2AC12}" type="slidenum">
              <a:rPr lang="en-PH" smtClean="0"/>
              <a:t>16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662356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1" indent="-28571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79" indent="-22857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31" indent="-22857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83" indent="-22857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34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486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38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789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2DA1BB-D090-4A94-B254-12021518F01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1A38-70F8-4C0B-B670-9FEF858C2EAC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B998-6681-4F10-BDF9-AD5715D93BA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570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1A38-70F8-4C0B-B670-9FEF858C2EAC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B998-6681-4F10-BDF9-AD5715D93BA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92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1A38-70F8-4C0B-B670-9FEF858C2EAC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B998-6681-4F10-BDF9-AD5715D93BA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02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1A38-70F8-4C0B-B670-9FEF858C2EAC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B998-6681-4F10-BDF9-AD5715D93BA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18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1A38-70F8-4C0B-B670-9FEF858C2EAC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B998-6681-4F10-BDF9-AD5715D93BA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67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1A38-70F8-4C0B-B670-9FEF858C2EAC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B998-6681-4F10-BDF9-AD5715D93BA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91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1A38-70F8-4C0B-B670-9FEF858C2EAC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B998-6681-4F10-BDF9-AD5715D93BA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81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1A38-70F8-4C0B-B670-9FEF858C2EAC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B998-6681-4F10-BDF9-AD5715D93BA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723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1A38-70F8-4C0B-B670-9FEF858C2EAC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B998-6681-4F10-BDF9-AD5715D93BA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00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1A38-70F8-4C0B-B670-9FEF858C2EAC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B998-6681-4F10-BDF9-AD5715D93BA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236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1A38-70F8-4C0B-B670-9FEF858C2EAC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B998-6681-4F10-BDF9-AD5715D93BA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26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F1A38-70F8-4C0B-B670-9FEF858C2EAC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6B998-6681-4F10-BDF9-AD5715D93BA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06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980728"/>
            <a:ext cx="8424936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From Data to Best Available Knowledge</a:t>
            </a:r>
            <a:br>
              <a:rPr lang="en-US" dirty="0" smtClean="0"/>
            </a:br>
            <a:r>
              <a:rPr lang="en-US" dirty="0" smtClean="0"/>
              <a:t>New Developments in </a:t>
            </a:r>
            <a:r>
              <a:rPr lang="en-US" dirty="0" err="1" smtClean="0"/>
              <a:t>FishBase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4581128"/>
            <a:ext cx="7704856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Rainer </a:t>
            </a:r>
            <a:r>
              <a:rPr lang="en-US" dirty="0" err="1" smtClean="0"/>
              <a:t>Froese</a:t>
            </a:r>
            <a:r>
              <a:rPr lang="en-US" dirty="0" smtClean="0"/>
              <a:t>, GEOMAR, rfroese@geomar.de</a:t>
            </a:r>
          </a:p>
          <a:p>
            <a:r>
              <a:rPr lang="en-US" dirty="0" smtClean="0"/>
              <a:t>12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FishBase</a:t>
            </a:r>
            <a:r>
              <a:rPr lang="en-US" dirty="0" smtClean="0"/>
              <a:t> Symposium</a:t>
            </a:r>
          </a:p>
          <a:p>
            <a:r>
              <a:rPr lang="en-US" dirty="0" smtClean="0"/>
              <a:t>Big Old Data and Shiny New Insights: Using </a:t>
            </a:r>
            <a:r>
              <a:rPr lang="en-US" dirty="0" err="1" smtClean="0"/>
              <a:t>FishBase</a:t>
            </a:r>
            <a:r>
              <a:rPr lang="en-US" dirty="0" smtClean="0"/>
              <a:t> for Research</a:t>
            </a:r>
          </a:p>
          <a:p>
            <a:r>
              <a:rPr lang="en-US" dirty="0" err="1" smtClean="0"/>
              <a:t>Beaty</a:t>
            </a:r>
            <a:r>
              <a:rPr lang="en-US" dirty="0" smtClean="0"/>
              <a:t> Museum of Biodiversity, UBC, Vancouver,  09.09.2014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25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err="1" smtClean="0"/>
              <a:t>From</a:t>
            </a:r>
            <a:r>
              <a:rPr lang="de-DE" altLang="en-US" dirty="0" smtClean="0"/>
              <a:t> Data </a:t>
            </a:r>
            <a:r>
              <a:rPr lang="de-DE" altLang="en-US" dirty="0" err="1" smtClean="0"/>
              <a:t>to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Insights</a:t>
            </a:r>
            <a:endParaRPr lang="en-US" altLang="en-US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 eaLnBrk="1" hangingPunct="1"/>
            <a:r>
              <a:rPr lang="de-DE" altLang="en-US" smtClean="0"/>
              <a:t>Assemble all relevant facts, with probability distributions</a:t>
            </a:r>
          </a:p>
          <a:p>
            <a:pPr eaLnBrk="1" hangingPunct="1"/>
            <a:r>
              <a:rPr lang="de-DE" altLang="en-US" smtClean="0"/>
              <a:t>Establish their correlations, with probability distributions</a:t>
            </a:r>
          </a:p>
          <a:p>
            <a:pPr eaLnBrk="1" hangingPunct="1"/>
            <a:r>
              <a:rPr lang="de-DE" altLang="en-US" smtClean="0"/>
              <a:t>Select suitable models to explain data and predict key parameters</a:t>
            </a:r>
          </a:p>
          <a:p>
            <a:pPr eaLnBrk="1" hangingPunct="1"/>
            <a:r>
              <a:rPr lang="de-DE" altLang="en-US" smtClean="0"/>
              <a:t>Let the computer test all possible combinations and select those with highest overall probability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5292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Thomas Bayes - Wikipedia, the free encyclopedia - Mozilla Firefox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8838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81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smtClean="0"/>
              <a:t>Bayesian Inference in a Nutshell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dirty="0" smtClean="0"/>
              <a:t>Prior: express existing knowledge (textbook, common sense, logic, best guess, previous studies) with a central value (such as a mean) and a distribution around it (such as a normal distribution and a standard deviation).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dirty="0" smtClean="0"/>
              <a:t>Likelihood function: analyze new data, get the mean and distribution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dirty="0" smtClean="0"/>
              <a:t>Posterior: Combine prior and likelihood into a new, intermediate mean and distribution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513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0389112"/>
              </p:ext>
            </p:extLst>
          </p:nvPr>
        </p:nvGraphicFramePr>
        <p:xfrm>
          <a:off x="1752600" y="1524000"/>
          <a:ext cx="60198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Autofit/>
          </a:bodyPr>
          <a:lstStyle/>
          <a:p>
            <a:r>
              <a:rPr lang="en-PH" sz="3600" dirty="0" smtClean="0"/>
              <a:t>Accumulation of LWR and species with LWR</a:t>
            </a:r>
            <a:endParaRPr lang="en-PH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990600" y="5105400"/>
            <a:ext cx="798263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PH" sz="3000" dirty="0" smtClean="0"/>
              <a:t>3,600 species have LWR; 28,400 do not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PH" sz="3000" dirty="0" smtClean="0"/>
              <a:t>284 families do not have a single LWR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PH" sz="3000" dirty="0" smtClean="0"/>
              <a:t>Search for refs showed this as a knowledge gap</a:t>
            </a:r>
            <a:endParaRPr lang="en-PH" sz="3000" dirty="0"/>
          </a:p>
        </p:txBody>
      </p:sp>
    </p:spTree>
    <p:extLst>
      <p:ext uri="{BB962C8B-B14F-4D97-AF65-F5344CB8AC3E}">
        <p14:creationId xmlns:p14="http://schemas.microsoft.com/office/powerpoint/2010/main" val="142821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505825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 err="1" smtClean="0"/>
              <a:t>Length</a:t>
            </a:r>
            <a:r>
              <a:rPr lang="de-DE" dirty="0" smtClean="0"/>
              <a:t> </a:t>
            </a:r>
            <a:r>
              <a:rPr lang="de-DE" dirty="0" err="1" smtClean="0"/>
              <a:t>Weight</a:t>
            </a:r>
            <a:r>
              <a:rPr lang="de-DE" dirty="0" smtClean="0"/>
              <a:t> </a:t>
            </a:r>
            <a:r>
              <a:rPr lang="de-DE" dirty="0" err="1" smtClean="0"/>
              <a:t>Relationships</a:t>
            </a:r>
            <a:endParaRPr lang="en-US" sz="2700" dirty="0" smtClean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33" y="1772816"/>
            <a:ext cx="8104311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43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PH" sz="4000" dirty="0" smtClean="0"/>
              <a:t>LWR Across All Studies</a:t>
            </a:r>
            <a:endParaRPr lang="en-PH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7130638" cy="3255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3337956" y="1905000"/>
            <a:ext cx="381000" cy="3048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513117" y="2690648"/>
            <a:ext cx="3810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902529" y="3159090"/>
            <a:ext cx="381000" cy="30480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553200" y="1603169"/>
            <a:ext cx="381000" cy="3048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743700" y="2694353"/>
            <a:ext cx="3810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7315200" y="3159090"/>
            <a:ext cx="381000" cy="30480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9046" y="4724399"/>
            <a:ext cx="88081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000" dirty="0" smtClean="0"/>
              <a:t>Weighted distribution of parameters  </a:t>
            </a:r>
            <a:r>
              <a:rPr lang="en-PH" sz="2000" b="1" i="1" dirty="0" smtClean="0"/>
              <a:t>b</a:t>
            </a:r>
            <a:r>
              <a:rPr lang="en-PH" sz="2000" dirty="0" smtClean="0"/>
              <a:t> and log10(</a:t>
            </a:r>
            <a:r>
              <a:rPr lang="en-PH" sz="2000" b="1" i="1" dirty="0" smtClean="0"/>
              <a:t>a</a:t>
            </a:r>
            <a:r>
              <a:rPr lang="en-PH" sz="2000" dirty="0" smtClean="0"/>
              <a:t>) in 5150 studies for 1821 species.</a:t>
            </a:r>
          </a:p>
          <a:p>
            <a:r>
              <a:rPr lang="en-PH" sz="2000" dirty="0" smtClean="0">
                <a:solidFill>
                  <a:srgbClr val="FF0000"/>
                </a:solidFill>
              </a:rPr>
              <a:t>___</a:t>
            </a:r>
            <a:r>
              <a:rPr lang="en-PH" sz="2000" dirty="0" smtClean="0"/>
              <a:t>  from mean and standard deviation of the data</a:t>
            </a:r>
          </a:p>
          <a:p>
            <a:r>
              <a:rPr lang="en-PH" sz="2000" dirty="0" smtClean="0">
                <a:solidFill>
                  <a:srgbClr val="FFC000"/>
                </a:solidFill>
              </a:rPr>
              <a:t>___</a:t>
            </a:r>
            <a:r>
              <a:rPr lang="en-PH" sz="2000" dirty="0" smtClean="0">
                <a:solidFill>
                  <a:srgbClr val="FF0000"/>
                </a:solidFill>
              </a:rPr>
              <a:t> </a:t>
            </a:r>
            <a:r>
              <a:rPr lang="en-PH" sz="2000" dirty="0" smtClean="0"/>
              <a:t> from overall priors derived from the literature</a:t>
            </a:r>
          </a:p>
          <a:p>
            <a:r>
              <a:rPr lang="en-PH" sz="2000" dirty="0" smtClean="0">
                <a:solidFill>
                  <a:schemeClr val="tx2">
                    <a:lumMod val="75000"/>
                  </a:schemeClr>
                </a:solidFill>
              </a:rPr>
              <a:t>___</a:t>
            </a:r>
            <a:r>
              <a:rPr lang="en-PH" sz="2000" dirty="0" smtClean="0"/>
              <a:t>  predictive posterior distribution</a:t>
            </a:r>
            <a:endParaRPr lang="en-PH" sz="2000" dirty="0"/>
          </a:p>
        </p:txBody>
      </p:sp>
    </p:spTree>
    <p:extLst>
      <p:ext uri="{BB962C8B-B14F-4D97-AF65-F5344CB8AC3E}">
        <p14:creationId xmlns:p14="http://schemas.microsoft.com/office/powerpoint/2010/main" val="278739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Body shape priors</a:t>
            </a:r>
            <a:endParaRPr lang="en-PH" dirty="0"/>
          </a:p>
        </p:txBody>
      </p:sp>
      <p:pic>
        <p:nvPicPr>
          <p:cNvPr id="1026" name="Picture 2" descr="FishBodyShap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61362"/>
            <a:ext cx="2895600" cy="375632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2362200"/>
            <a:ext cx="62484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800" dirty="0"/>
              <a:t>- Eel-like (1,700 species)</a:t>
            </a:r>
          </a:p>
          <a:p>
            <a:r>
              <a:rPr lang="en-PH" sz="2800" dirty="0" smtClean="0"/>
              <a:t>- Elongated (7,300 species)</a:t>
            </a:r>
          </a:p>
          <a:p>
            <a:r>
              <a:rPr lang="en-PH" sz="2800" dirty="0" smtClean="0"/>
              <a:t>- Fusiform (7,100 species)</a:t>
            </a:r>
          </a:p>
          <a:p>
            <a:r>
              <a:rPr lang="en-PH" sz="2800" dirty="0" smtClean="0"/>
              <a:t>- Short and /or deep (2,600 species)</a:t>
            </a:r>
          </a:p>
          <a:p>
            <a:endParaRPr lang="en-PH" sz="2800" dirty="0"/>
          </a:p>
          <a:p>
            <a:r>
              <a:rPr lang="en-PH" sz="2800" dirty="0" smtClean="0"/>
              <a:t>- Other (700 species; e.g., seahorses)</a:t>
            </a:r>
          </a:p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98110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LWR Priors</a:t>
            </a:r>
            <a:endParaRPr lang="en-US" smtClean="0"/>
          </a:p>
        </p:txBody>
      </p:sp>
      <p:pic>
        <p:nvPicPr>
          <p:cNvPr id="20483" name="Picture 2" descr="BayesianLWR_13.docx - Microsoft Wor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" t="50877" r="10116" b="21050"/>
          <a:stretch/>
        </p:blipFill>
        <p:spPr bwMode="auto">
          <a:xfrm>
            <a:off x="228600" y="2438400"/>
            <a:ext cx="8761434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8317" y="44196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PH" sz="2400" dirty="0" smtClean="0"/>
              <a:t>Weighted means and standard deviations of parameters </a:t>
            </a:r>
            <a:r>
              <a:rPr lang="en-PH" sz="2400" b="1" i="1" dirty="0" smtClean="0"/>
              <a:t>a</a:t>
            </a:r>
            <a:r>
              <a:rPr lang="en-PH" sz="2400" dirty="0" smtClean="0"/>
              <a:t> and </a:t>
            </a:r>
            <a:r>
              <a:rPr lang="en-PH" sz="2400" b="1" i="1" dirty="0" smtClean="0"/>
              <a:t>b</a:t>
            </a:r>
            <a:r>
              <a:rPr lang="en-PH" sz="2400" dirty="0" smtClean="0"/>
              <a:t> from 5150 studies for 1821 species of fishes, </a:t>
            </a:r>
            <a:r>
              <a:rPr lang="en-PH" sz="2400" dirty="0"/>
              <a:t>by body shape. </a:t>
            </a:r>
            <a:r>
              <a:rPr lang="en-PH" sz="2400" dirty="0" smtClean="0"/>
              <a:t>Geom. mean </a:t>
            </a:r>
            <a:r>
              <a:rPr lang="en-PH" sz="2400" dirty="0"/>
              <a:t>= geometric mean and 95% range includes about 95% of </a:t>
            </a:r>
            <a:r>
              <a:rPr lang="en-PH" sz="2400" dirty="0" smtClean="0"/>
              <a:t>observations.</a:t>
            </a:r>
            <a:endParaRPr lang="en-PH" sz="2400" dirty="0"/>
          </a:p>
        </p:txBody>
      </p:sp>
    </p:spTree>
    <p:extLst>
      <p:ext uri="{BB962C8B-B14F-4D97-AF65-F5344CB8AC3E}">
        <p14:creationId xmlns:p14="http://schemas.microsoft.com/office/powerpoint/2010/main" val="232593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LWR for all species</a:t>
            </a:r>
            <a:br>
              <a:rPr lang="en-US" dirty="0" smtClean="0"/>
            </a:br>
            <a:r>
              <a:rPr lang="en-US" dirty="0" smtClean="0"/>
              <a:t>Example: </a:t>
            </a:r>
            <a:r>
              <a:rPr lang="en-US" i="1" dirty="0" err="1" smtClean="0"/>
              <a:t>Cyclopterus</a:t>
            </a:r>
            <a:r>
              <a:rPr lang="en-US" i="1" dirty="0" smtClean="0"/>
              <a:t> </a:t>
            </a:r>
            <a:r>
              <a:rPr lang="en-US" i="1" dirty="0" err="1" smtClean="0"/>
              <a:t>lumpus</a:t>
            </a:r>
            <a:endParaRPr lang="en-US" i="1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58" y="2219262"/>
            <a:ext cx="8729612" cy="300993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0" y="2661742"/>
            <a:ext cx="9128420" cy="108012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7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Self-Learning Database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en-US" smtClean="0"/>
              <a:t>When Daniel and Rainer first discussed about FishBase, they envisioned an artificial intelligence system</a:t>
            </a:r>
          </a:p>
          <a:p>
            <a:r>
              <a:rPr lang="de-DE" altLang="en-US" smtClean="0"/>
              <a:t>Some years (decades) later, we are getting there: </a:t>
            </a:r>
          </a:p>
          <a:p>
            <a:pPr marL="400050" lvl="1" indent="0">
              <a:buFont typeface="Arial" charset="0"/>
              <a:buNone/>
            </a:pPr>
            <a:r>
              <a:rPr lang="de-DE" altLang="en-US" smtClean="0"/>
              <a:t>the addition of LWRs for 16 species improved LWR quality for over 400 species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3792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in </a:t>
            </a:r>
            <a:r>
              <a:rPr lang="en-US" dirty="0" err="1" smtClean="0"/>
              <a:t>FishBase</a:t>
            </a:r>
            <a:r>
              <a:rPr lang="en-US" dirty="0" smtClean="0"/>
              <a:t> as of August 2014</a:t>
            </a:r>
          </a:p>
          <a:p>
            <a:r>
              <a:rPr lang="en-US" dirty="0" smtClean="0"/>
              <a:t>From Data to Insights</a:t>
            </a:r>
          </a:p>
          <a:p>
            <a:r>
              <a:rPr lang="en-US" dirty="0" smtClean="0"/>
              <a:t>Example of Qualifying, Summarizing and Spreading Existing Knowledge</a:t>
            </a:r>
          </a:p>
          <a:p>
            <a:r>
              <a:rPr lang="en-US" dirty="0" smtClean="0"/>
              <a:t>The Most Important Number</a:t>
            </a:r>
          </a:p>
          <a:p>
            <a:r>
              <a:rPr lang="en-US" dirty="0" smtClean="0"/>
              <a:t>Ongoing Research Towards that Number</a:t>
            </a:r>
          </a:p>
          <a:p>
            <a:r>
              <a:rPr lang="en-US" dirty="0" smtClean="0"/>
              <a:t>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6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Most Important Number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			</a:t>
            </a:r>
            <a:r>
              <a:rPr lang="en-US" sz="4400" i="1" dirty="0" err="1" smtClean="0"/>
              <a:t>r</a:t>
            </a:r>
            <a:r>
              <a:rPr lang="en-US" sz="4400" i="1" baseline="-25000" dirty="0" err="1" smtClean="0"/>
              <a:t>max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maximum intrinsic rate of population increase</a:t>
            </a:r>
          </a:p>
          <a:p>
            <a:pPr marL="400050" lvl="1" indent="0">
              <a:buNone/>
            </a:pPr>
            <a:r>
              <a:rPr lang="en-US" dirty="0" smtClean="0"/>
              <a:t>Determines:</a:t>
            </a:r>
          </a:p>
          <a:p>
            <a:pPr marL="400050" lvl="1" indent="0">
              <a:buNone/>
            </a:pPr>
            <a:r>
              <a:rPr lang="en-US" dirty="0"/>
              <a:t>	</a:t>
            </a:r>
            <a:r>
              <a:rPr lang="en-US" dirty="0" smtClean="0"/>
              <a:t>	- productivity (</a:t>
            </a:r>
            <a:r>
              <a:rPr lang="en-US" i="1" dirty="0" err="1" smtClean="0"/>
              <a:t>F</a:t>
            </a:r>
            <a:r>
              <a:rPr lang="en-US" i="1" baseline="-25000" dirty="0" err="1" smtClean="0"/>
              <a:t>msy</a:t>
            </a:r>
            <a:r>
              <a:rPr lang="en-US" dirty="0" smtClean="0"/>
              <a:t>)</a:t>
            </a:r>
          </a:p>
          <a:p>
            <a:pPr marL="400050" lvl="1" indent="0">
              <a:buNone/>
            </a:pPr>
            <a:r>
              <a:rPr lang="en-US" dirty="0"/>
              <a:t>	</a:t>
            </a:r>
            <a:r>
              <a:rPr lang="en-US" dirty="0" smtClean="0"/>
              <a:t>	- population recovery time</a:t>
            </a:r>
          </a:p>
          <a:p>
            <a:pPr marL="400050" lvl="1" indent="0">
              <a:buNone/>
            </a:pPr>
            <a:r>
              <a:rPr lang="en-US" dirty="0"/>
              <a:t>	</a:t>
            </a:r>
            <a:r>
              <a:rPr lang="en-US" dirty="0" smtClean="0"/>
              <a:t>	- resilience</a:t>
            </a:r>
          </a:p>
          <a:p>
            <a:pPr marL="400050" lvl="1" indent="0">
              <a:buNone/>
            </a:pPr>
            <a:r>
              <a:rPr lang="en-US" dirty="0"/>
              <a:t>	</a:t>
            </a:r>
            <a:r>
              <a:rPr lang="en-US" dirty="0" smtClean="0"/>
              <a:t>	- vulnerability</a:t>
            </a:r>
          </a:p>
          <a:p>
            <a:pPr marL="4000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56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Most Important Number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190463"/>
            <a:ext cx="6048672" cy="56886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00192" y="1889303"/>
            <a:ext cx="259013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Estimating viable </a:t>
            </a:r>
            <a:r>
              <a:rPr lang="en-US" i="1" dirty="0" smtClean="0"/>
              <a:t>r-k</a:t>
            </a:r>
            <a:r>
              <a:rPr lang="en-US" dirty="0" smtClean="0"/>
              <a:t> pairs</a:t>
            </a:r>
          </a:p>
          <a:p>
            <a:r>
              <a:rPr lang="en-US" dirty="0"/>
              <a:t>f</a:t>
            </a:r>
            <a:r>
              <a:rPr lang="en-US" dirty="0" smtClean="0"/>
              <a:t>rom catch and resilience</a:t>
            </a:r>
          </a:p>
        </p:txBody>
      </p:sp>
    </p:spTree>
    <p:extLst>
      <p:ext uri="{BB962C8B-B14F-4D97-AF65-F5344CB8AC3E}">
        <p14:creationId xmlns:p14="http://schemas.microsoft.com/office/powerpoint/2010/main" val="186517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Most Important Number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dirty="0" smtClean="0"/>
              <a:t>			</a:t>
            </a:r>
            <a:r>
              <a:rPr lang="en-US" sz="4400" i="1" dirty="0" err="1" smtClean="0"/>
              <a:t>r</a:t>
            </a:r>
            <a:r>
              <a:rPr lang="en-US" sz="4400" i="1" baseline="-25000" dirty="0" err="1" smtClean="0"/>
              <a:t>max</a:t>
            </a:r>
            <a:r>
              <a:rPr lang="en-US" dirty="0" smtClean="0"/>
              <a:t> </a:t>
            </a:r>
          </a:p>
          <a:p>
            <a:pPr marL="400050" lvl="1" indent="0">
              <a:buNone/>
            </a:pPr>
            <a:r>
              <a:rPr lang="en-US" dirty="0" smtClean="0"/>
              <a:t>	is highly correlated with</a:t>
            </a:r>
          </a:p>
          <a:p>
            <a:pPr marL="400050" lvl="1" indent="0">
              <a:buNone/>
            </a:pPr>
            <a:r>
              <a:rPr lang="en-US" dirty="0"/>
              <a:t>	</a:t>
            </a:r>
            <a:r>
              <a:rPr lang="en-US" dirty="0" smtClean="0"/>
              <a:t>	age at maturity / generation time</a:t>
            </a:r>
          </a:p>
          <a:p>
            <a:pPr marL="400050" lvl="1" indent="0">
              <a:buNone/>
            </a:pPr>
            <a:r>
              <a:rPr lang="en-US" dirty="0"/>
              <a:t>	</a:t>
            </a:r>
            <a:r>
              <a:rPr lang="en-US" dirty="0" smtClean="0"/>
              <a:t>	body size</a:t>
            </a:r>
          </a:p>
          <a:p>
            <a:pPr marL="400050" lvl="1" indent="0">
              <a:buNone/>
            </a:pPr>
            <a:r>
              <a:rPr lang="en-US" dirty="0"/>
              <a:t>	</a:t>
            </a:r>
            <a:r>
              <a:rPr lang="en-US" dirty="0" smtClean="0"/>
              <a:t>	natural mortality</a:t>
            </a:r>
          </a:p>
          <a:p>
            <a:pPr marL="400050" lvl="1" indent="0">
              <a:buNone/>
            </a:pPr>
            <a:r>
              <a:rPr lang="en-US" dirty="0"/>
              <a:t>	</a:t>
            </a:r>
            <a:r>
              <a:rPr lang="en-US" dirty="0" smtClean="0"/>
              <a:t>	somatic growth rate</a:t>
            </a:r>
          </a:p>
          <a:p>
            <a:pPr marL="400050" lvl="1" indent="0">
              <a:buNone/>
            </a:pPr>
            <a:r>
              <a:rPr lang="en-US" dirty="0"/>
              <a:t>	</a:t>
            </a:r>
            <a:r>
              <a:rPr lang="en-US" dirty="0" smtClean="0"/>
              <a:t>	metabolism/temperature</a:t>
            </a:r>
          </a:p>
          <a:p>
            <a:pPr marL="400050" lvl="1" indent="0">
              <a:buNone/>
            </a:pPr>
            <a:r>
              <a:rPr lang="en-US" dirty="0"/>
              <a:t>	</a:t>
            </a:r>
            <a:r>
              <a:rPr lang="en-US" dirty="0" smtClean="0"/>
              <a:t>	life style / activity</a:t>
            </a:r>
          </a:p>
          <a:p>
            <a:pPr marL="400050" lvl="1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01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Research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81088"/>
            <a:ext cx="5486400" cy="470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2526" y="5589240"/>
            <a:ext cx="92374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Growth parameter </a:t>
            </a:r>
            <a:r>
              <a:rPr lang="en-US" i="1" dirty="0"/>
              <a:t>K</a:t>
            </a:r>
            <a:r>
              <a:rPr lang="en-US" dirty="0"/>
              <a:t> plotted over asymptotic length, based on 7,275 growth studies </a:t>
            </a:r>
            <a:r>
              <a:rPr lang="en-US" dirty="0" smtClean="0"/>
              <a:t>for</a:t>
            </a:r>
          </a:p>
          <a:p>
            <a:r>
              <a:rPr lang="en-US" dirty="0" smtClean="0"/>
              <a:t> </a:t>
            </a:r>
            <a:r>
              <a:rPr lang="en-US" dirty="0"/>
              <a:t>1,863 species, with the bold line representing the mean for demersal subtropical species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/>
              <a:t>with dashed lines indicating the 95% high density interval. Note that these lines would </a:t>
            </a:r>
            <a:r>
              <a:rPr lang="en-US" dirty="0" smtClean="0"/>
              <a:t>shift</a:t>
            </a:r>
          </a:p>
          <a:p>
            <a:r>
              <a:rPr lang="en-US" dirty="0" smtClean="0"/>
              <a:t> </a:t>
            </a:r>
            <a:r>
              <a:rPr lang="en-US" dirty="0"/>
              <a:t>upward for tropical species and downward for temperate and cold species, with the same slope.</a:t>
            </a:r>
          </a:p>
        </p:txBody>
      </p:sp>
    </p:spTree>
    <p:extLst>
      <p:ext uri="{BB962C8B-B14F-4D97-AF65-F5344CB8AC3E}">
        <p14:creationId xmlns:p14="http://schemas.microsoft.com/office/powerpoint/2010/main" val="31001133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Research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81088"/>
            <a:ext cx="5486400" cy="470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170" y="5800727"/>
            <a:ext cx="87776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Box plots of growth parameter </a:t>
            </a:r>
            <a:r>
              <a:rPr lang="en-US" i="1" dirty="0"/>
              <a:t>K</a:t>
            </a:r>
            <a:r>
              <a:rPr lang="en-US" dirty="0"/>
              <a:t> for different environmental temperatures, based on </a:t>
            </a:r>
            <a:endParaRPr lang="en-US" dirty="0" smtClean="0"/>
          </a:p>
          <a:p>
            <a:r>
              <a:rPr lang="en-US" dirty="0" smtClean="0"/>
              <a:t>7,275 </a:t>
            </a:r>
            <a:r>
              <a:rPr lang="en-US" dirty="0"/>
              <a:t>growth studies for 1,863 species. The width of the boxes is proportional to the </a:t>
            </a:r>
            <a:r>
              <a:rPr lang="en-US" dirty="0" smtClean="0"/>
              <a:t>square</a:t>
            </a:r>
          </a:p>
          <a:p>
            <a:r>
              <a:rPr lang="en-US" dirty="0" smtClean="0"/>
              <a:t> </a:t>
            </a:r>
            <a:r>
              <a:rPr lang="en-US" dirty="0"/>
              <a:t>root of the number of observations.</a:t>
            </a:r>
          </a:p>
        </p:txBody>
      </p:sp>
    </p:spTree>
    <p:extLst>
      <p:ext uri="{BB962C8B-B14F-4D97-AF65-F5344CB8AC3E}">
        <p14:creationId xmlns:p14="http://schemas.microsoft.com/office/powerpoint/2010/main" val="41220953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Research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81088"/>
            <a:ext cx="5486400" cy="470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8944" y="5661248"/>
            <a:ext cx="82234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Box plots of growth parameter </a:t>
            </a:r>
            <a:r>
              <a:rPr lang="en-US" i="1" dirty="0"/>
              <a:t>K</a:t>
            </a:r>
            <a:r>
              <a:rPr lang="en-US" dirty="0"/>
              <a:t> for different habitat uses, based on 7,275 growth </a:t>
            </a:r>
            <a:endParaRPr lang="en-US" dirty="0" smtClean="0"/>
          </a:p>
          <a:p>
            <a:r>
              <a:rPr lang="en-US" dirty="0" smtClean="0"/>
              <a:t>studies </a:t>
            </a:r>
            <a:r>
              <a:rPr lang="en-US" dirty="0"/>
              <a:t>for 1,863 species. The width of the boxes is proportional to the square root of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number of observations.</a:t>
            </a:r>
          </a:p>
        </p:txBody>
      </p:sp>
    </p:spTree>
    <p:extLst>
      <p:ext uri="{BB962C8B-B14F-4D97-AF65-F5344CB8AC3E}">
        <p14:creationId xmlns:p14="http://schemas.microsoft.com/office/powerpoint/2010/main" val="32128806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65394"/>
          </a:xfrm>
        </p:spPr>
        <p:txBody>
          <a:bodyPr>
            <a:normAutofit/>
          </a:bodyPr>
          <a:lstStyle/>
          <a:p>
            <a:r>
              <a:rPr lang="en-US" dirty="0" smtClean="0"/>
              <a:t>Ongoing Research for all Species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15629" y="2910566"/>
            <a:ext cx="212519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Growth: </a:t>
            </a:r>
            <a:r>
              <a:rPr lang="en-US" i="1" dirty="0" smtClean="0"/>
              <a:t>K</a:t>
            </a:r>
            <a:r>
              <a:rPr lang="en-US" dirty="0" smtClean="0"/>
              <a:t>, </a:t>
            </a:r>
            <a:r>
              <a:rPr lang="en-US" i="1" dirty="0" err="1" smtClean="0"/>
              <a:t>Linf</a:t>
            </a:r>
            <a:r>
              <a:rPr lang="en-US" i="1" dirty="0" smtClean="0"/>
              <a:t>, </a:t>
            </a:r>
            <a:r>
              <a:rPr lang="en-US" i="1" dirty="0" err="1" smtClean="0"/>
              <a:t>Winf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35622" y="2133126"/>
            <a:ext cx="230261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Length-Weight: </a:t>
            </a:r>
            <a:r>
              <a:rPr lang="en-US" i="1" dirty="0" smtClean="0"/>
              <a:t>a, b   </a:t>
            </a:r>
            <a:r>
              <a:rPr lang="en-US" i="1" dirty="0" smtClean="0">
                <a:solidFill>
                  <a:srgbClr val="FF0000"/>
                </a:solidFill>
              </a:rPr>
              <a:t>√</a:t>
            </a:r>
            <a:endParaRPr lang="en-US" i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>
            <a:off x="1586931" y="2502458"/>
            <a:ext cx="582595" cy="39451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1807" y="1294487"/>
            <a:ext cx="787632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                    Phylogeny: Genus, Subfamily, Family   </a:t>
            </a:r>
            <a:r>
              <a:rPr lang="en-US" i="1" dirty="0" smtClean="0">
                <a:solidFill>
                  <a:srgbClr val="FF0000"/>
                </a:solidFill>
              </a:rPr>
              <a:t>√                                     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83768" y="3973585"/>
            <a:ext cx="21033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Natural mortality: </a:t>
            </a:r>
            <a:r>
              <a:rPr lang="en-US" i="1" dirty="0" smtClean="0"/>
              <a:t>M</a:t>
            </a:r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788023" y="3973585"/>
            <a:ext cx="177272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Maturity: </a:t>
            </a:r>
            <a:r>
              <a:rPr lang="en-US" i="1" dirty="0" smtClean="0"/>
              <a:t>Lm</a:t>
            </a:r>
            <a:r>
              <a:rPr lang="en-US" dirty="0" smtClean="0"/>
              <a:t>, </a:t>
            </a:r>
            <a:r>
              <a:rPr lang="en-US" i="1" dirty="0" smtClean="0"/>
              <a:t>tm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6714374" y="3976551"/>
            <a:ext cx="160704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Production: </a:t>
            </a:r>
            <a:r>
              <a:rPr lang="en-US" i="1" dirty="0" smtClean="0"/>
              <a:t>r, k</a:t>
            </a:r>
            <a:endParaRPr lang="en-US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6254769" y="2101705"/>
            <a:ext cx="21179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Climate / Habitat:</a:t>
            </a:r>
            <a:r>
              <a:rPr lang="en-US" i="1" dirty="0" smtClean="0"/>
              <a:t>   </a:t>
            </a:r>
            <a:r>
              <a:rPr lang="en-US" i="1" dirty="0" smtClean="0">
                <a:solidFill>
                  <a:srgbClr val="FF0000"/>
                </a:solidFill>
              </a:rPr>
              <a:t>√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5233" y="3973585"/>
            <a:ext cx="154574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Longevity: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max</a:t>
            </a:r>
            <a:endParaRPr lang="en-US" i="1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2384937" y="5269850"/>
            <a:ext cx="38557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          Resilience / Productivity: 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max</a:t>
            </a:r>
            <a:r>
              <a:rPr lang="en-US" i="1" baseline="-25000" dirty="0" smtClean="0"/>
              <a:t>            </a:t>
            </a:r>
            <a:endParaRPr lang="en-US" i="1" baseline="-250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031489" y="3279898"/>
            <a:ext cx="909337" cy="58115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2987824" y="2514082"/>
            <a:ext cx="3726550" cy="396484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533155" y="3279898"/>
            <a:ext cx="2758925" cy="58115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587195" y="2514082"/>
            <a:ext cx="3577093" cy="135001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782050" y="3282949"/>
            <a:ext cx="1158776" cy="1874243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674387" y="4366923"/>
            <a:ext cx="2048099" cy="790269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537715" y="4366923"/>
            <a:ext cx="847222" cy="790269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028679" y="4366922"/>
            <a:ext cx="847222" cy="790269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5004048" y="4441775"/>
            <a:ext cx="673097" cy="715416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01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168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Resilience for all species,</a:t>
            </a:r>
            <a:br>
              <a:rPr lang="en-US" dirty="0" smtClean="0"/>
            </a:br>
            <a:r>
              <a:rPr lang="en-US" dirty="0" smtClean="0"/>
              <a:t>to be replaced by </a:t>
            </a:r>
            <a:r>
              <a:rPr lang="en-US" dirty="0" err="1" smtClean="0"/>
              <a:t>rmax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with confidence limits</a:t>
            </a:r>
            <a:endParaRPr lang="en-US" i="1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58" y="2219262"/>
            <a:ext cx="8729612" cy="300993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-3650" y="3501008"/>
            <a:ext cx="9128420" cy="108012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98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628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Thank You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05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16" y="898395"/>
            <a:ext cx="7163168" cy="506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9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7" y="1556792"/>
            <a:ext cx="8624887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72225" y="836613"/>
            <a:ext cx="1800225" cy="1152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Data in </a:t>
            </a:r>
            <a:r>
              <a:rPr lang="en-US" dirty="0" err="1" smtClean="0"/>
              <a:t>FishBase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26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94" y="774563"/>
            <a:ext cx="7029811" cy="530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04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132856"/>
            <a:ext cx="8520113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Available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45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Data for Growth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63" y="1987476"/>
            <a:ext cx="8223673" cy="288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5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 </a:t>
            </a:r>
            <a:r>
              <a:rPr lang="en-US" dirty="0" err="1" smtClean="0"/>
              <a:t>FishBase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880" y="1844824"/>
            <a:ext cx="9343500" cy="4016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57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err="1" smtClean="0"/>
              <a:t>From</a:t>
            </a:r>
            <a:r>
              <a:rPr lang="de-DE" altLang="en-US" dirty="0" smtClean="0"/>
              <a:t> Data </a:t>
            </a:r>
            <a:r>
              <a:rPr lang="de-DE" altLang="en-US" dirty="0" err="1" smtClean="0"/>
              <a:t>to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Insights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dirty="0" smtClean="0"/>
              <a:t>FishBase has compiled thousands of studies on growth, maturity, reproduction, </a:t>
            </a:r>
            <a:r>
              <a:rPr lang="de-DE" dirty="0" err="1" smtClean="0"/>
              <a:t>diet</a:t>
            </a:r>
            <a:r>
              <a:rPr lang="de-DE" dirty="0" smtClean="0"/>
              <a:t>, </a:t>
            </a:r>
            <a:r>
              <a:rPr lang="de-DE" dirty="0" err="1" smtClean="0"/>
              <a:t>etc</a:t>
            </a:r>
            <a:r>
              <a:rPr lang="de-DE" dirty="0" smtClean="0"/>
              <a:t>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dirty="0" smtClean="0"/>
              <a:t>How can the information be summarized?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good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single</a:t>
            </a:r>
            <a:r>
              <a:rPr lang="de-DE" dirty="0" smtClean="0"/>
              <a:t> </a:t>
            </a:r>
            <a:r>
              <a:rPr lang="de-DE" dirty="0" err="1" smtClean="0"/>
              <a:t>study</a:t>
            </a:r>
            <a:r>
              <a:rPr lang="de-DE" dirty="0" smtClean="0"/>
              <a:t>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dirty="0" err="1" smtClean="0"/>
              <a:t>How</a:t>
            </a:r>
            <a:r>
              <a:rPr lang="de-DE" dirty="0" smtClean="0"/>
              <a:t> can new studies be informed?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dirty="0" smtClean="0"/>
              <a:t>How can best estimates for species without studies be derived?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28344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solidFill>
            <a:schemeClr val="tx1"/>
          </a:solidFill>
        </a:ln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695</Words>
  <Application>Microsoft Office PowerPoint</Application>
  <PresentationFormat>Bildschirmpräsentation (4:3)</PresentationFormat>
  <Paragraphs>111</Paragraphs>
  <Slides>28</Slides>
  <Notes>9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29" baseType="lpstr">
      <vt:lpstr>Office Theme</vt:lpstr>
      <vt:lpstr>From Data to Best Available Knowledge New Developments in FishBase</vt:lpstr>
      <vt:lpstr>Overview</vt:lpstr>
      <vt:lpstr>PowerPoint-Präsentation</vt:lpstr>
      <vt:lpstr>PowerPoint-Präsentation</vt:lpstr>
      <vt:lpstr>PowerPoint-Präsentation</vt:lpstr>
      <vt:lpstr>PowerPoint-Präsentation</vt:lpstr>
      <vt:lpstr>Available Data for Growth</vt:lpstr>
      <vt:lpstr>Data in FishBase</vt:lpstr>
      <vt:lpstr>From Data to Insights</vt:lpstr>
      <vt:lpstr>From Data to Insights</vt:lpstr>
      <vt:lpstr>PowerPoint-Präsentation</vt:lpstr>
      <vt:lpstr>Bayesian Inference in a Nutshell</vt:lpstr>
      <vt:lpstr>Accumulation of LWR and species with LWR</vt:lpstr>
      <vt:lpstr>Length Weight Relationships</vt:lpstr>
      <vt:lpstr>LWR Across All Studies</vt:lpstr>
      <vt:lpstr>Body shape priors</vt:lpstr>
      <vt:lpstr>LWR Priors</vt:lpstr>
      <vt:lpstr>LWR for all species Example: Cyclopterus lumpus</vt:lpstr>
      <vt:lpstr>Self-Learning Database</vt:lpstr>
      <vt:lpstr>The Most Important Number</vt:lpstr>
      <vt:lpstr>The Most Important Number</vt:lpstr>
      <vt:lpstr>The Most Important Number</vt:lpstr>
      <vt:lpstr>Ongoing Research</vt:lpstr>
      <vt:lpstr>Ongoing Research</vt:lpstr>
      <vt:lpstr>Ongoing Research</vt:lpstr>
      <vt:lpstr>Ongoing Research for all Species</vt:lpstr>
      <vt:lpstr>Resilience for all species, to be replaced by rmax  with confidence limits</vt:lpstr>
      <vt:lpstr>Thank You  Questions?</vt:lpstr>
    </vt:vector>
  </TitlesOfParts>
  <Company>GEOMAR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Data to Best Available Knowledge New Developments in FishBase</dc:title>
  <dc:creator>Froese, Rainer</dc:creator>
  <cp:lastModifiedBy>Schmidt, Barbara</cp:lastModifiedBy>
  <cp:revision>24</cp:revision>
  <dcterms:created xsi:type="dcterms:W3CDTF">2014-09-07T13:15:10Z</dcterms:created>
  <dcterms:modified xsi:type="dcterms:W3CDTF">2015-02-03T13:42:26Z</dcterms:modified>
</cp:coreProperties>
</file>