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1" r:id="rId4"/>
    <p:sldId id="272" r:id="rId5"/>
    <p:sldId id="273" r:id="rId6"/>
    <p:sldId id="274" r:id="rId7"/>
    <p:sldId id="265" r:id="rId8"/>
    <p:sldId id="266" r:id="rId9"/>
    <p:sldId id="275" r:id="rId10"/>
    <p:sldId id="268" r:id="rId11"/>
    <p:sldId id="276" r:id="rId12"/>
    <p:sldId id="277" r:id="rId13"/>
    <p:sldId id="278" r:id="rId14"/>
    <p:sldId id="270" r:id="rId15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278" autoAdjust="0"/>
  </p:normalViewPr>
  <p:slideViewPr>
    <p:cSldViewPr snapToObjects="1">
      <p:cViewPr varScale="1">
        <p:scale>
          <a:sx n="81" d="100"/>
          <a:sy n="81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2040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285B8AB-40BC-4775-8B31-CE2E0A107EEC}" type="datetimeFigureOut">
              <a:rPr lang="de-DE" smtClean="0"/>
              <a:pPr/>
              <a:t>11.06.2014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010702B-6FC0-4E0A-9174-D448F68EA48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7068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7F77D80-8A24-4135-AE11-1A48F27E6E0D}" type="datetimeFigureOut">
              <a:rPr lang="de-DE" smtClean="0"/>
              <a:pPr/>
              <a:t>11.06.2014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0D96AFD-A3C7-4CB1-891F-397047F1815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268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6AFD-A3C7-4CB1-891F-397047F18150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85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6AFD-A3C7-4CB1-891F-397047F18150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86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roughly</a:t>
            </a:r>
            <a:r>
              <a:rPr lang="de-DE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transformation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6AFD-A3C7-4CB1-891F-397047F18150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529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3B2EF-E800-4050-BB3D-A9DAECC9DB9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6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aseline="0" dirty="0" err="1" smtClean="0"/>
              <a:t>highlight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parallelization</a:t>
            </a:r>
            <a:r>
              <a:rPr lang="de-DE" baseline="0" dirty="0" smtClean="0"/>
              <a:t> potential in I/O </a:t>
            </a:r>
            <a:r>
              <a:rPr lang="de-DE" baseline="0" dirty="0" err="1" smtClean="0"/>
              <a:t>accesses</a:t>
            </a: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err="1" smtClean="0"/>
              <a:t>mention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threshold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loop</a:t>
            </a:r>
            <a:r>
              <a:rPr lang="de-DE" baseline="0" smtClean="0"/>
              <a:t> 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6AFD-A3C7-4CB1-891F-397047F18150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598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S7: Code Generation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baseline="0" dirty="0" smtClean="0"/>
              <a:t> item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parallelization</a:t>
            </a:r>
            <a:r>
              <a:rPr lang="de-DE" baseline="0" dirty="0" smtClean="0"/>
              <a:t> plan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6AFD-A3C7-4CB1-891F-397047F18150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38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pipelines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-stages?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6AFD-A3C7-4CB1-891F-397047F18150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998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6AFD-A3C7-4CB1-891F-397047F18150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94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noProof="0"/>
          </a:p>
        </p:txBody>
      </p:sp>
      <p:pic>
        <p:nvPicPr>
          <p:cNvPr id="7" name="Picture 3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30452" b="26333"/>
          <a:stretch>
            <a:fillRect/>
          </a:stretch>
        </p:blipFill>
        <p:spPr bwMode="auto">
          <a:xfrm>
            <a:off x="5759999" y="2646001"/>
            <a:ext cx="3384001" cy="421199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" y="424800"/>
            <a:ext cx="8424000" cy="1440000"/>
          </a:xfrm>
        </p:spPr>
        <p:txBody>
          <a:bodyPr wrap="square" tIns="0" bIns="0" anchor="b" anchorCtr="0">
            <a:noAutofit/>
          </a:bodyPr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0000" y="1746000"/>
            <a:ext cx="8424000" cy="540000"/>
          </a:xfrm>
        </p:spPr>
        <p:txBody>
          <a:bodyPr wrap="none" lIns="108000" anchor="ctr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Formatvorlage des Untertitelmasters durch Klicken bearbeiten</a:t>
            </a:r>
            <a:endParaRPr lang="en-US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60000" y="3024000"/>
            <a:ext cx="3132000" cy="360000"/>
          </a:xfrm>
        </p:spPr>
        <p:txBody>
          <a:bodyPr wrap="none" lIns="108000" anchor="ctr" anchorCtr="0"/>
          <a:lstStyle>
            <a:lvl1pPr algn="l"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noProof="0" smtClean="0"/>
              <a:t>Christian Wulf ― 11.06.2014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2646000"/>
            <a:ext cx="4212000" cy="360000"/>
          </a:xfrm>
        </p:spPr>
        <p:txBody>
          <a:bodyPr wrap="none" lIns="108000" tIns="0" bIns="0" anchor="t" anchorCtr="0">
            <a:noAutofit/>
          </a:bodyPr>
          <a:lstStyle>
            <a:lvl1pPr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Grund des Vortrages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6984000" cy="720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Ins="270000" rtlCol="0" anchor="ctr"/>
          <a:lstStyle/>
          <a:p>
            <a:pPr algn="ctr"/>
            <a:endParaRPr lang="en-US" sz="3000" noProof="0"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6984000" cy="720000"/>
          </a:xfrm>
        </p:spPr>
        <p:txBody>
          <a:bodyPr wrap="none" lIns="270000" rIns="27000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0" name="Rechteck 9"/>
          <p:cNvSpPr/>
          <p:nvPr userDrawn="1"/>
        </p:nvSpPr>
        <p:spPr>
          <a:xfrm>
            <a:off x="0" y="6642000"/>
            <a:ext cx="9144000" cy="21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noProof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660000"/>
            <a:ext cx="6624000" cy="180000"/>
          </a:xfrm>
        </p:spPr>
        <p:txBody>
          <a:bodyPr wrap="none" lIns="90000" anchor="ctr" anchorCtr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International Summer School in Parallel Patterns 2014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900000"/>
            <a:ext cx="8784000" cy="5562000"/>
          </a:xfrm>
        </p:spPr>
        <p:txBody>
          <a:bodyPr/>
          <a:lstStyle/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624000" y="6660000"/>
            <a:ext cx="1800000" cy="180000"/>
          </a:xfrm>
        </p:spPr>
        <p:txBody>
          <a:bodyPr wrap="none" lIns="90000" rIns="90000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r>
              <a:rPr lang="de-DE" noProof="0" smtClean="0"/>
              <a:t>Christian Wulf ― 11.06.2014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24000" y="6660000"/>
            <a:ext cx="720000" cy="180000"/>
          </a:xfrm>
        </p:spPr>
        <p:txBody>
          <a:bodyPr rIns="90000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5518FCD8-A9F6-4240-A78A-BD925BD5C6A3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9" name="Picture 12"/>
          <p:cNvPicPr preferRelativeResize="0"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984000" y="0"/>
            <a:ext cx="2160000" cy="7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3444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Titelmasterformat</a:t>
            </a:r>
            <a:r>
              <a:rPr lang="en-US" smtClean="0"/>
              <a:t>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Textmasterformate</a:t>
            </a:r>
            <a:r>
              <a:rPr lang="en-US" smtClean="0"/>
              <a:t>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Christian Wulf ― 11.06.2014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International Summer School in Parallel Patterns 2014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518FCD8-A9F6-4240-A78A-BD925BD5C6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4000" dirty="0">
                <a:effectLst/>
              </a:rPr>
              <a:t>International Summer School </a:t>
            </a:r>
            <a:r>
              <a:rPr lang="de-DE" sz="4000" dirty="0" smtClean="0">
                <a:effectLst/>
              </a:rPr>
              <a:t/>
            </a:r>
            <a:br>
              <a:rPr lang="de-DE" sz="4000" dirty="0" smtClean="0">
                <a:effectLst/>
              </a:rPr>
            </a:br>
            <a:r>
              <a:rPr lang="de-DE" sz="4000" dirty="0" smtClean="0">
                <a:effectLst/>
              </a:rPr>
              <a:t>in </a:t>
            </a:r>
            <a:r>
              <a:rPr lang="de-DE" sz="4000" dirty="0">
                <a:effectLst/>
              </a:rPr>
              <a:t>Parallel Patterns </a:t>
            </a:r>
            <a:r>
              <a:rPr lang="de-DE" sz="4000" dirty="0" smtClean="0">
                <a:effectLst/>
              </a:rPr>
              <a:t>2014</a:t>
            </a:r>
            <a:endParaRPr lang="en-US" sz="4000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effectLst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321818" y="3549381"/>
            <a:ext cx="4428024" cy="1143040"/>
          </a:xfrm>
        </p:spPr>
        <p:txBody>
          <a:bodyPr/>
          <a:lstStyle/>
          <a:p>
            <a:r>
              <a:rPr lang="en-US" dirty="0" smtClean="0"/>
              <a:t>Software Engineering Group</a:t>
            </a:r>
          </a:p>
          <a:p>
            <a:r>
              <a:rPr lang="en-US" dirty="0"/>
              <a:t>b</a:t>
            </a:r>
            <a:r>
              <a:rPr lang="en-US" dirty="0" smtClean="0"/>
              <a:t>y Prof. Dr. Wilhelm </a:t>
            </a:r>
            <a:r>
              <a:rPr lang="en-US" dirty="0" err="1" smtClean="0"/>
              <a:t>Hasselbring</a:t>
            </a:r>
            <a:endParaRPr lang="en-US" dirty="0" smtClean="0"/>
          </a:p>
          <a:p>
            <a:r>
              <a:rPr lang="en-US" dirty="0"/>
              <a:t>Kiel University, Germany</a:t>
            </a: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360000" y="27809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Christian Wulf – 11.06.2014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S7 </a:t>
            </a:r>
            <a:r>
              <a:rPr lang="de-DE" sz="3600" dirty="0" err="1" smtClean="0"/>
              <a:t>or</a:t>
            </a:r>
            <a:r>
              <a:rPr lang="de-DE" sz="3600" dirty="0" smtClean="0"/>
              <a:t> S4</a:t>
            </a:r>
            <a:endParaRPr lang="de-DE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Christian Wulf ― 11.06.2014</a:t>
            </a:r>
            <a:endParaRPr lang="en-US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" y="836712"/>
            <a:ext cx="9143680" cy="551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International Summer School in Parallel Patterns 2014</a:t>
            </a:r>
            <a:endParaRPr lang="en-US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CD8-A9F6-4240-A78A-BD925BD5C6A3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88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TeeTime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Christian Wulf ― 11.06.2014</a:t>
            </a:r>
            <a:endParaRPr lang="en-US" noProof="0"/>
          </a:p>
        </p:txBody>
      </p:sp>
      <p:sp>
        <p:nvSpPr>
          <p:cNvPr id="7" name="Rectangle 6"/>
          <p:cNvSpPr/>
          <p:nvPr/>
        </p:nvSpPr>
        <p:spPr>
          <a:xfrm>
            <a:off x="2213258" y="2934680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Read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1450" y="2926451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000000"/>
                </a:solidFill>
              </a:rPr>
              <a:t>Process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5199" y="2924944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Write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 flipV="1">
            <a:off x="3127658" y="3383651"/>
            <a:ext cx="813792" cy="8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>
          <a:xfrm flipV="1">
            <a:off x="4855850" y="3382144"/>
            <a:ext cx="839349" cy="1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31760" y="2108148"/>
            <a:ext cx="374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 </a:t>
            </a:r>
            <a:r>
              <a:rPr lang="de-DE" dirty="0" err="1" smtClean="0"/>
              <a:t>example</a:t>
            </a:r>
            <a:r>
              <a:rPr lang="de-DE" dirty="0" smtClean="0"/>
              <a:t> Pipes-</a:t>
            </a:r>
            <a:r>
              <a:rPr lang="de-DE" dirty="0" err="1" smtClean="0"/>
              <a:t>and</a:t>
            </a:r>
            <a:r>
              <a:rPr lang="de-DE" dirty="0" smtClean="0"/>
              <a:t>-Filters </a:t>
            </a:r>
            <a:r>
              <a:rPr lang="de-DE" dirty="0" err="1" smtClean="0"/>
              <a:t>pipeline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2213258" y="4384074"/>
            <a:ext cx="153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</a:t>
            </a:r>
            <a:r>
              <a:rPr lang="de-DE" dirty="0" err="1" smtClean="0"/>
              <a:t>ilter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stage</a:t>
            </a:r>
            <a:endParaRPr lang="de-DE" dirty="0"/>
          </a:p>
        </p:txBody>
      </p:sp>
      <p:sp>
        <p:nvSpPr>
          <p:cNvPr id="18" name="TextBox 17"/>
          <p:cNvSpPr txBox="1"/>
          <p:nvPr/>
        </p:nvSpPr>
        <p:spPr>
          <a:xfrm>
            <a:off x="5384914" y="4384074"/>
            <a:ext cx="62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pipe</a:t>
            </a:r>
            <a:endParaRPr lang="de-DE" dirty="0"/>
          </a:p>
        </p:txBody>
      </p:sp>
      <p:cxnSp>
        <p:nvCxnSpPr>
          <p:cNvPr id="20" name="Straight Connector 19"/>
          <p:cNvCxnSpPr>
            <a:stCxn id="17" idx="0"/>
            <a:endCxn id="7" idx="2"/>
          </p:cNvCxnSpPr>
          <p:nvPr/>
        </p:nvCxnSpPr>
        <p:spPr>
          <a:xfrm flipH="1" flipV="1">
            <a:off x="2670458" y="3849080"/>
            <a:ext cx="307833" cy="53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0"/>
          </p:cNvCxnSpPr>
          <p:nvPr/>
        </p:nvCxnSpPr>
        <p:spPr>
          <a:xfrm flipH="1" flipV="1">
            <a:off x="5275524" y="3402563"/>
            <a:ext cx="419675" cy="981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International Summer School in Parallel Patterns 2014</a:t>
            </a:r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CD8-A9F6-4240-A78A-BD925BD5C6A3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3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TeeTime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Christian Wulf ― 11.06.2014</a:t>
            </a:r>
            <a:endParaRPr lang="en-US" noProof="0"/>
          </a:p>
        </p:txBody>
      </p:sp>
      <p:sp>
        <p:nvSpPr>
          <p:cNvPr id="7" name="Rectangle 6"/>
          <p:cNvSpPr/>
          <p:nvPr/>
        </p:nvSpPr>
        <p:spPr>
          <a:xfrm>
            <a:off x="2213258" y="2934680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Read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1450" y="2926451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000000"/>
                </a:solidFill>
              </a:rPr>
              <a:t>Process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5199" y="2924944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000000"/>
                </a:solidFill>
              </a:rPr>
              <a:t>Process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 flipV="1">
            <a:off x="3127658" y="3383651"/>
            <a:ext cx="813792" cy="8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>
          <a:xfrm flipV="1">
            <a:off x="4855850" y="3382144"/>
            <a:ext cx="839349" cy="1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31760" y="2108148"/>
            <a:ext cx="338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 </a:t>
            </a:r>
            <a:r>
              <a:rPr lang="de-DE" dirty="0" err="1" smtClean="0"/>
              <a:t>example</a:t>
            </a:r>
            <a:r>
              <a:rPr lang="de-DE" dirty="0" smtClean="0"/>
              <a:t> Tee-</a:t>
            </a:r>
            <a:r>
              <a:rPr lang="de-DE" dirty="0" err="1" smtClean="0"/>
              <a:t>and</a:t>
            </a:r>
            <a:r>
              <a:rPr lang="de-DE" dirty="0" smtClean="0"/>
              <a:t>-</a:t>
            </a:r>
            <a:r>
              <a:rPr lang="de-DE" dirty="0" err="1" smtClean="0"/>
              <a:t>Join</a:t>
            </a:r>
            <a:r>
              <a:rPr lang="de-DE" dirty="0" smtClean="0"/>
              <a:t> </a:t>
            </a:r>
            <a:r>
              <a:rPr lang="de-DE" dirty="0" err="1" smtClean="0"/>
              <a:t>pipeline</a:t>
            </a:r>
            <a:endParaRPr lang="de-DE" dirty="0"/>
          </a:p>
        </p:txBody>
      </p:sp>
      <p:sp>
        <p:nvSpPr>
          <p:cNvPr id="19" name="Rectangle 18"/>
          <p:cNvSpPr/>
          <p:nvPr/>
        </p:nvSpPr>
        <p:spPr>
          <a:xfrm>
            <a:off x="3940030" y="4164777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Write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>
            <a:endCxn id="19" idx="1"/>
          </p:cNvCxnSpPr>
          <p:nvPr/>
        </p:nvCxnSpPr>
        <p:spPr>
          <a:xfrm>
            <a:off x="3127658" y="3645024"/>
            <a:ext cx="812372" cy="976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380312" y="2924944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Write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>
            <a:stCxn id="9" idx="3"/>
            <a:endCxn id="24" idx="1"/>
          </p:cNvCxnSpPr>
          <p:nvPr/>
        </p:nvCxnSpPr>
        <p:spPr>
          <a:xfrm>
            <a:off x="6609599" y="3382144"/>
            <a:ext cx="770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95199" y="4164777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000000"/>
                </a:solidFill>
              </a:rPr>
              <a:t>Process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28" name="Straight Arrow Connector 27"/>
          <p:cNvCxnSpPr>
            <a:endCxn id="27" idx="1"/>
          </p:cNvCxnSpPr>
          <p:nvPr/>
        </p:nvCxnSpPr>
        <p:spPr>
          <a:xfrm>
            <a:off x="4855850" y="3645024"/>
            <a:ext cx="839349" cy="976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3"/>
          </p:cNvCxnSpPr>
          <p:nvPr/>
        </p:nvCxnSpPr>
        <p:spPr>
          <a:xfrm flipV="1">
            <a:off x="6609599" y="3645024"/>
            <a:ext cx="770713" cy="976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16890" y="203773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port</a:t>
            </a:r>
            <a:endParaRPr lang="de-DE" dirty="0"/>
          </a:p>
        </p:txBody>
      </p:sp>
      <p:cxnSp>
        <p:nvCxnSpPr>
          <p:cNvPr id="39" name="Straight Connector 38"/>
          <p:cNvCxnSpPr>
            <a:stCxn id="37" idx="2"/>
            <a:endCxn id="24" idx="1"/>
          </p:cNvCxnSpPr>
          <p:nvPr/>
        </p:nvCxnSpPr>
        <p:spPr>
          <a:xfrm>
            <a:off x="6609599" y="2407067"/>
            <a:ext cx="770713" cy="975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7" idx="2"/>
          </p:cNvCxnSpPr>
          <p:nvPr/>
        </p:nvCxnSpPr>
        <p:spPr>
          <a:xfrm>
            <a:off x="6609599" y="2407067"/>
            <a:ext cx="770713" cy="1237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27" idx="3"/>
            <a:endCxn id="27" idx="1"/>
          </p:cNvCxnSpPr>
          <p:nvPr/>
        </p:nvCxnSpPr>
        <p:spPr>
          <a:xfrm flipH="1">
            <a:off x="5695199" y="4621977"/>
            <a:ext cx="914400" cy="12700"/>
          </a:xfrm>
          <a:prstGeom prst="bentConnector5">
            <a:avLst>
              <a:gd name="adj1" fmla="val -25000"/>
              <a:gd name="adj2" fmla="val 5400000"/>
              <a:gd name="adj3" fmla="val 125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09782" y="558924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loop</a:t>
            </a:r>
            <a:endParaRPr lang="de-DE" dirty="0"/>
          </a:p>
        </p:txBody>
      </p:sp>
      <p:cxnSp>
        <p:nvCxnSpPr>
          <p:cNvPr id="48" name="Straight Connector 47"/>
          <p:cNvCxnSpPr>
            <a:stCxn id="46" idx="0"/>
          </p:cNvCxnSpPr>
          <p:nvPr/>
        </p:nvCxnSpPr>
        <p:spPr>
          <a:xfrm flipV="1">
            <a:off x="5411307" y="5301208"/>
            <a:ext cx="74109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International Summer School in Parallel Patterns 2014</a:t>
            </a:r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CD8-A9F6-4240-A78A-BD925BD5C6A3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72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TeeTime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Christian Wulf ― 11.06.2014</a:t>
            </a:r>
            <a:endParaRPr lang="en-US" noProof="0"/>
          </a:p>
        </p:txBody>
      </p:sp>
      <p:sp>
        <p:nvSpPr>
          <p:cNvPr id="7" name="Rectangle 6"/>
          <p:cNvSpPr/>
          <p:nvPr/>
        </p:nvSpPr>
        <p:spPr>
          <a:xfrm>
            <a:off x="2213258" y="2934680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Read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1450" y="2926451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000000"/>
                </a:solidFill>
              </a:rPr>
              <a:t>Process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5199" y="2924944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000000"/>
                </a:solidFill>
              </a:rPr>
              <a:t>Process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 flipV="1">
            <a:off x="3127658" y="3383651"/>
            <a:ext cx="813792" cy="8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>
          <a:xfrm flipV="1">
            <a:off x="4855850" y="3382144"/>
            <a:ext cx="839349" cy="1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40030" y="4164777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Write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>
            <a:endCxn id="19" idx="1"/>
          </p:cNvCxnSpPr>
          <p:nvPr/>
        </p:nvCxnSpPr>
        <p:spPr>
          <a:xfrm>
            <a:off x="3127658" y="3645024"/>
            <a:ext cx="812372" cy="976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380312" y="2924944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Write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>
            <a:stCxn id="9" idx="3"/>
            <a:endCxn id="24" idx="1"/>
          </p:cNvCxnSpPr>
          <p:nvPr/>
        </p:nvCxnSpPr>
        <p:spPr>
          <a:xfrm>
            <a:off x="6609599" y="3382144"/>
            <a:ext cx="770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95199" y="4164777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000000"/>
                </a:solidFill>
              </a:rPr>
              <a:t>Process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28" name="Straight Arrow Connector 27"/>
          <p:cNvCxnSpPr>
            <a:endCxn id="27" idx="1"/>
          </p:cNvCxnSpPr>
          <p:nvPr/>
        </p:nvCxnSpPr>
        <p:spPr>
          <a:xfrm>
            <a:off x="4855850" y="3645024"/>
            <a:ext cx="839349" cy="976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3"/>
          </p:cNvCxnSpPr>
          <p:nvPr/>
        </p:nvCxnSpPr>
        <p:spPr>
          <a:xfrm flipV="1">
            <a:off x="6609599" y="3645024"/>
            <a:ext cx="770713" cy="976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27" idx="3"/>
            <a:endCxn id="27" idx="1"/>
          </p:cNvCxnSpPr>
          <p:nvPr/>
        </p:nvCxnSpPr>
        <p:spPr>
          <a:xfrm flipH="1">
            <a:off x="5695199" y="4621977"/>
            <a:ext cx="914400" cy="12700"/>
          </a:xfrm>
          <a:prstGeom prst="bentConnector5">
            <a:avLst>
              <a:gd name="adj1" fmla="val -25000"/>
              <a:gd name="adj2" fmla="val 5400000"/>
              <a:gd name="adj3" fmla="val 125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4788024" y="1628800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Lock-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stealing</a:t>
            </a:r>
            <a:r>
              <a:rPr lang="de-DE" dirty="0" smtClean="0"/>
              <a:t> </a:t>
            </a:r>
            <a:r>
              <a:rPr lang="de-DE" dirty="0" err="1" smtClean="0"/>
              <a:t>pipe</a:t>
            </a:r>
            <a:endParaRPr lang="de-DE" dirty="0" smtClean="0"/>
          </a:p>
          <a:p>
            <a:pPr algn="ctr"/>
            <a:r>
              <a:rPr lang="de-DE" sz="1200" i="1" dirty="0" err="1" smtClean="0"/>
              <a:t>within</a:t>
            </a:r>
            <a:r>
              <a:rPr lang="de-DE" sz="1200" i="1" dirty="0" smtClean="0"/>
              <a:t> same </a:t>
            </a:r>
            <a:r>
              <a:rPr lang="de-DE" sz="1200" i="1" dirty="0" err="1" smtClean="0"/>
              <a:t>thread</a:t>
            </a:r>
            <a:endParaRPr lang="de-DE" sz="1200" i="1" dirty="0"/>
          </a:p>
        </p:txBody>
      </p:sp>
      <p:sp>
        <p:nvSpPr>
          <p:cNvPr id="26" name="Textfeld 25"/>
          <p:cNvSpPr txBox="1"/>
          <p:nvPr/>
        </p:nvSpPr>
        <p:spPr>
          <a:xfrm>
            <a:off x="2267744" y="1645732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SPSC </a:t>
            </a:r>
            <a:r>
              <a:rPr lang="de-DE" dirty="0" err="1" smtClean="0"/>
              <a:t>pipe</a:t>
            </a:r>
            <a:endParaRPr lang="de-DE" dirty="0" smtClean="0"/>
          </a:p>
          <a:p>
            <a:r>
              <a:rPr lang="de-DE" sz="1200" i="1" dirty="0" err="1"/>
              <a:t>b</a:t>
            </a:r>
            <a:r>
              <a:rPr lang="de-DE" sz="1200" i="1" dirty="0" err="1" smtClean="0"/>
              <a:t>etween</a:t>
            </a:r>
            <a:r>
              <a:rPr lang="de-DE" sz="1200" i="1" dirty="0" smtClean="0"/>
              <a:t> different </a:t>
            </a:r>
            <a:r>
              <a:rPr lang="de-DE" sz="1200" i="1" dirty="0" err="1" smtClean="0"/>
              <a:t>threads</a:t>
            </a:r>
            <a:endParaRPr lang="de-DE" sz="1200" i="1" dirty="0"/>
          </a:p>
        </p:txBody>
      </p:sp>
      <p:cxnSp>
        <p:nvCxnSpPr>
          <p:cNvPr id="11" name="Gerade Verbindung 10"/>
          <p:cNvCxnSpPr>
            <a:stCxn id="26" idx="2"/>
          </p:cNvCxnSpPr>
          <p:nvPr/>
        </p:nvCxnSpPr>
        <p:spPr>
          <a:xfrm>
            <a:off x="3203848" y="2199730"/>
            <a:ext cx="220206" cy="1188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4" idx="2"/>
          </p:cNvCxnSpPr>
          <p:nvPr/>
        </p:nvCxnSpPr>
        <p:spPr>
          <a:xfrm flipH="1">
            <a:off x="5275526" y="2182798"/>
            <a:ext cx="916654" cy="1204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533844" y="2276872"/>
            <a:ext cx="710" cy="34563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7008166" y="2276872"/>
            <a:ext cx="710" cy="34563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4265323" y="5877272"/>
            <a:ext cx="181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Thread </a:t>
            </a:r>
            <a:r>
              <a:rPr lang="de-DE" dirty="0" err="1" smtClean="0"/>
              <a:t>boundary</a:t>
            </a:r>
            <a:endParaRPr lang="de-DE" dirty="0"/>
          </a:p>
        </p:txBody>
      </p:sp>
      <p:cxnSp>
        <p:nvCxnSpPr>
          <p:cNvPr id="47" name="Gerade Verbindung 46"/>
          <p:cNvCxnSpPr>
            <a:endCxn id="43" idx="1"/>
          </p:cNvCxnSpPr>
          <p:nvPr/>
        </p:nvCxnSpPr>
        <p:spPr>
          <a:xfrm>
            <a:off x="3533844" y="5229200"/>
            <a:ext cx="731479" cy="832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>
            <a:stCxn id="43" idx="3"/>
          </p:cNvCxnSpPr>
          <p:nvPr/>
        </p:nvCxnSpPr>
        <p:spPr>
          <a:xfrm flipV="1">
            <a:off x="6084168" y="5445224"/>
            <a:ext cx="899832" cy="616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33584" y="4075038"/>
            <a:ext cx="4824537" cy="21698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/>
              <a:t>High </a:t>
            </a:r>
            <a:r>
              <a:rPr lang="de-DE" dirty="0" err="1" smtClean="0"/>
              <a:t>abstraction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concurrency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/>
              <a:t>High </a:t>
            </a:r>
            <a:r>
              <a:rPr lang="de-DE" dirty="0" err="1" smtClean="0"/>
              <a:t>efficiency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/>
              <a:t>Transparent </a:t>
            </a:r>
            <a:r>
              <a:rPr lang="de-DE" dirty="0" err="1" smtClean="0"/>
              <a:t>thread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/>
              <a:t> </a:t>
            </a:r>
            <a:r>
              <a:rPr lang="de-DE" dirty="0" err="1" smtClean="0"/>
              <a:t>management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/>
              <a:t>Type-safe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ports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/>
              <a:t>Development in </a:t>
            </a:r>
            <a:r>
              <a:rPr lang="de-DE" dirty="0" err="1" smtClean="0"/>
              <a:t>beta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International Summer School in Parallel Patterns 2014</a:t>
            </a:r>
            <a:endParaRPr lang="en-US" noProof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CD8-A9F6-4240-A78A-BD925BD5C6A3}" type="slidenum">
              <a:rPr lang="en-US" noProof="0" smtClean="0"/>
              <a:pPr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00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Filter in </a:t>
            </a:r>
            <a:r>
              <a:rPr lang="de-DE" dirty="0" err="1" smtClean="0"/>
              <a:t>TeeTime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8971650" cy="4968551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Christian Wulf ― 11.06.2014</a:t>
            </a:r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International Summer School in Parallel Patterns 2014</a:t>
            </a:r>
            <a:endParaRPr lang="en-US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CD8-A9F6-4240-A78A-BD925BD5C6A3}" type="slidenum">
              <a:rPr lang="en-US" noProof="0" smtClean="0"/>
              <a:pPr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49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Research </a:t>
            </a:r>
            <a:r>
              <a:rPr lang="de-DE" dirty="0" err="1" smtClean="0"/>
              <a:t>Activities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Pattern-Based </a:t>
            </a:r>
            <a:r>
              <a:rPr lang="en-US" dirty="0"/>
              <a:t>Detection and Utilization </a:t>
            </a:r>
            <a:r>
              <a:rPr lang="en-US" dirty="0" smtClean="0"/>
              <a:t>of </a:t>
            </a:r>
            <a:r>
              <a:rPr lang="de-DE" dirty="0" smtClean="0"/>
              <a:t>Potential </a:t>
            </a:r>
            <a:r>
              <a:rPr lang="de-DE" dirty="0" err="1"/>
              <a:t>Parallelism</a:t>
            </a:r>
            <a:r>
              <a:rPr lang="de-DE" dirty="0"/>
              <a:t> in Software </a:t>
            </a:r>
            <a:r>
              <a:rPr lang="de-DE" dirty="0" smtClean="0"/>
              <a:t>Systems</a:t>
            </a:r>
          </a:p>
          <a:p>
            <a:r>
              <a:rPr lang="de-DE" dirty="0" err="1"/>
              <a:t>TeeTime</a:t>
            </a:r>
            <a:r>
              <a:rPr lang="de-DE" dirty="0"/>
              <a:t>: </a:t>
            </a:r>
            <a:r>
              <a:rPr lang="de-DE" sz="1800" i="1" dirty="0"/>
              <a:t>A </a:t>
            </a:r>
            <a:r>
              <a:rPr lang="de-DE" sz="1800" i="1" dirty="0" err="1"/>
              <a:t>generic</a:t>
            </a:r>
            <a:r>
              <a:rPr lang="de-DE" sz="1800" i="1" dirty="0"/>
              <a:t>, </a:t>
            </a:r>
            <a:r>
              <a:rPr lang="de-DE" sz="1800" i="1" dirty="0" err="1"/>
              <a:t>concurrency</a:t>
            </a:r>
            <a:r>
              <a:rPr lang="de-DE" sz="1800" i="1" dirty="0"/>
              <a:t>-aware Pipes &amp; Filters </a:t>
            </a:r>
            <a:r>
              <a:rPr lang="de-DE" sz="1800" i="1" dirty="0" err="1"/>
              <a:t>framework</a:t>
            </a:r>
            <a:r>
              <a:rPr lang="de-DE" sz="1800" i="1" dirty="0"/>
              <a:t> </a:t>
            </a:r>
            <a:r>
              <a:rPr lang="de-DE" sz="1800" i="1" dirty="0" err="1"/>
              <a:t>for</a:t>
            </a:r>
            <a:r>
              <a:rPr lang="de-DE" sz="1800" i="1" dirty="0"/>
              <a:t> </a:t>
            </a:r>
            <a:r>
              <a:rPr lang="de-DE" sz="1800" i="1" dirty="0" smtClean="0"/>
              <a:t>Java</a:t>
            </a:r>
            <a:endParaRPr lang="de-DE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Christian Wulf ― 11.06.2014</a:t>
            </a:r>
            <a:endParaRPr lang="en-US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International Summer School in Parallel Patterns 2014</a:t>
            </a:r>
            <a:endParaRPr lang="en-US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CD8-A9F6-4240-A78A-BD925BD5C6A3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12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Approach</a:t>
            </a:r>
            <a:endParaRPr lang="de-DE" dirty="0"/>
          </a:p>
        </p:txBody>
      </p:sp>
      <p:pic>
        <p:nvPicPr>
          <p:cNvPr id="1026" name="Picture 2" descr="D:\chw\phd\SE2014 Vortrag\images\approa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8528175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Christian Wulf ― 11.06.2014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International Summer School in Parallel Patterns 2014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CD8-A9F6-4240-A78A-BD925BD5C6A3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3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72" y="1340768"/>
            <a:ext cx="8527885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343668" y="4381897"/>
            <a:ext cx="6892628" cy="2071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S1: SDG </a:t>
            </a:r>
            <a:r>
              <a:rPr lang="de-DE" sz="3600" dirty="0" err="1"/>
              <a:t>Construction</a:t>
            </a:r>
            <a:endParaRPr lang="de-DE" sz="36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324561" y="1088766"/>
            <a:ext cx="4639927" cy="5272257"/>
            <a:chOff x="4324561" y="1088766"/>
            <a:chExt cx="4639927" cy="5272257"/>
          </a:xfrm>
        </p:grpSpPr>
        <p:sp>
          <p:nvSpPr>
            <p:cNvPr id="23" name="Textfeld 22"/>
            <p:cNvSpPr txBox="1"/>
            <p:nvPr/>
          </p:nvSpPr>
          <p:spPr>
            <a:xfrm>
              <a:off x="4324561" y="1284485"/>
              <a:ext cx="4639927" cy="50765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5004048" y="1088766"/>
              <a:ext cx="3505641" cy="5272257"/>
              <a:chOff x="4860032" y="1284486"/>
              <a:chExt cx="3505641" cy="5272257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237918" y="1284486"/>
                <a:ext cx="2127755" cy="52722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Pfeil nach rechts 23"/>
              <p:cNvSpPr/>
              <p:nvPr/>
            </p:nvSpPr>
            <p:spPr>
              <a:xfrm>
                <a:off x="4860032" y="3378671"/>
                <a:ext cx="1008112" cy="33243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2050" name="Picture 2" descr="C:\Users\chw\Desktop\sum-co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69" y="2420888"/>
            <a:ext cx="4129076" cy="19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Christian Wulf ― 11.06.2014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International Summer School in Parallel Patterns 2014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CD8-A9F6-4240-A78A-BD925BD5C6A3}" type="slidenum">
              <a:rPr lang="en-US" noProof="0" smtClean="0"/>
              <a:pPr/>
              <a:t>4</a:t>
            </a:fld>
            <a:endParaRPr lang="en-US" noProof="0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608007" y="3724895"/>
            <a:ext cx="7505794" cy="2269295"/>
            <a:chOff x="608007" y="3724895"/>
            <a:chExt cx="7505794" cy="2269295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2699792" y="3724895"/>
              <a:ext cx="5414009" cy="2269295"/>
              <a:chOff x="2699792" y="3724895"/>
              <a:chExt cx="5414009" cy="2269295"/>
            </a:xfrm>
          </p:grpSpPr>
          <p:cxnSp>
            <p:nvCxnSpPr>
              <p:cNvPr id="8" name="Gerade Verbindung mit Pfeil 7"/>
              <p:cNvCxnSpPr/>
              <p:nvPr/>
            </p:nvCxnSpPr>
            <p:spPr>
              <a:xfrm flipV="1">
                <a:off x="4067944" y="3724895"/>
                <a:ext cx="2736304" cy="928241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mit Pfeil 9"/>
              <p:cNvCxnSpPr/>
              <p:nvPr/>
            </p:nvCxnSpPr>
            <p:spPr>
              <a:xfrm flipV="1">
                <a:off x="4067944" y="4381897"/>
                <a:ext cx="2376264" cy="847304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mit Pfeil 12"/>
              <p:cNvCxnSpPr/>
              <p:nvPr/>
            </p:nvCxnSpPr>
            <p:spPr>
              <a:xfrm flipV="1">
                <a:off x="4081353" y="4293096"/>
                <a:ext cx="4032448" cy="1499226"/>
              </a:xfrm>
              <a:prstGeom prst="straightConnector1">
                <a:avLst/>
              </a:prstGeom>
              <a:ln w="31750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feld 19"/>
              <p:cNvSpPr txBox="1"/>
              <p:nvPr/>
            </p:nvSpPr>
            <p:spPr>
              <a:xfrm>
                <a:off x="2699792" y="4468470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 smtClean="0">
                    <a:solidFill>
                      <a:srgbClr val="000000"/>
                    </a:solidFill>
                  </a:rPr>
                  <a:t>control</a:t>
                </a:r>
                <a:r>
                  <a:rPr lang="de-DE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00"/>
                    </a:solidFill>
                  </a:rPr>
                  <a:t>flow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956409" y="5044534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 smtClean="0">
                    <a:solidFill>
                      <a:srgbClr val="000000"/>
                    </a:solidFill>
                  </a:rPr>
                  <a:t>data</a:t>
                </a:r>
                <a:r>
                  <a:rPr lang="de-DE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00"/>
                    </a:solidFill>
                  </a:rPr>
                  <a:t>flow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2969818" y="5624858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 smtClean="0">
                    <a:solidFill>
                      <a:srgbClr val="000000"/>
                    </a:solidFill>
                  </a:rPr>
                  <a:t>hierarchy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Geschweifte Klammer links 13"/>
            <p:cNvSpPr/>
            <p:nvPr/>
          </p:nvSpPr>
          <p:spPr>
            <a:xfrm>
              <a:off x="2120175" y="4522670"/>
              <a:ext cx="576064" cy="1413062"/>
            </a:xfrm>
            <a:prstGeom prst="leftBrace">
              <a:avLst/>
            </a:prstGeom>
            <a:ln w="127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08007" y="5044534"/>
              <a:ext cx="1512168" cy="373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solidFill>
                    <a:srgbClr val="000000"/>
                  </a:solidFill>
                </a:rPr>
                <a:t>dependencies</a:t>
              </a:r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Abgerundete rechteckige Legende 29"/>
          <p:cNvSpPr/>
          <p:nvPr/>
        </p:nvSpPr>
        <p:spPr>
          <a:xfrm>
            <a:off x="4337970" y="1701661"/>
            <a:ext cx="1687599" cy="719227"/>
          </a:xfrm>
          <a:prstGeom prst="wedgeRoundRectCallout">
            <a:avLst>
              <a:gd name="adj1" fmla="val 30366"/>
              <a:gd name="adj2" fmla="val 149235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dirty="0">
                <a:solidFill>
                  <a:srgbClr val="550C78"/>
                </a:solidFill>
              </a:rPr>
              <a:t>e.g., </a:t>
            </a:r>
            <a:r>
              <a:rPr lang="de-DE" dirty="0" err="1">
                <a:solidFill>
                  <a:srgbClr val="550C78"/>
                </a:solidFill>
              </a:rPr>
              <a:t>with</a:t>
            </a:r>
            <a:r>
              <a:rPr lang="de-DE" dirty="0">
                <a:solidFill>
                  <a:srgbClr val="550C78"/>
                </a:solidFill>
              </a:rPr>
              <a:t> </a:t>
            </a:r>
            <a:r>
              <a:rPr lang="de-DE" dirty="0" err="1">
                <a:solidFill>
                  <a:srgbClr val="550C78"/>
                </a:solidFill>
              </a:rPr>
              <a:t>Soot</a:t>
            </a:r>
            <a:r>
              <a:rPr lang="de-DE" dirty="0">
                <a:solidFill>
                  <a:srgbClr val="550C78"/>
                </a:solidFill>
              </a:rPr>
              <a:t> </a:t>
            </a:r>
            <a:r>
              <a:rPr lang="de-DE" dirty="0" err="1">
                <a:solidFill>
                  <a:srgbClr val="550C78"/>
                </a:solidFill>
              </a:rPr>
              <a:t>or</a:t>
            </a:r>
            <a:r>
              <a:rPr lang="de-DE" dirty="0">
                <a:solidFill>
                  <a:srgbClr val="550C78"/>
                </a:solidFill>
              </a:rPr>
              <a:t> </a:t>
            </a:r>
            <a:r>
              <a:rPr lang="de-DE" dirty="0" err="1">
                <a:solidFill>
                  <a:srgbClr val="550C78"/>
                </a:solidFill>
              </a:rPr>
              <a:t>Wala</a:t>
            </a:r>
            <a:endParaRPr lang="de-DE" dirty="0">
              <a:solidFill>
                <a:srgbClr val="550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S2: Runtime Information Gathering</a:t>
            </a:r>
            <a:endParaRPr lang="en-US" sz="3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International Summer School in Parallel Patterns 2014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Christian Wulf ― 11.06.2014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CD8-A9F6-4240-A78A-BD925BD5C6A3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72" y="1340768"/>
            <a:ext cx="8527885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23527" y="3284984"/>
            <a:ext cx="3960441" cy="30963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4139952" y="3284984"/>
            <a:ext cx="4547756" cy="30963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1027" name="Gruppieren 1026"/>
          <p:cNvGrpSpPr/>
          <p:nvPr/>
        </p:nvGrpSpPr>
        <p:grpSpPr>
          <a:xfrm>
            <a:off x="179512" y="3573016"/>
            <a:ext cx="3960440" cy="2718569"/>
            <a:chOff x="179512" y="3573016"/>
            <a:chExt cx="3960440" cy="2718569"/>
          </a:xfrm>
        </p:grpSpPr>
        <p:pic>
          <p:nvPicPr>
            <p:cNvPr id="1026" name="Picture 2" descr="C:\Users\chw\Desktop\Unbenan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3566466" cy="2142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bgerundetes Rechteck 13"/>
            <p:cNvSpPr/>
            <p:nvPr/>
          </p:nvSpPr>
          <p:spPr>
            <a:xfrm>
              <a:off x="2267744" y="3573016"/>
              <a:ext cx="1872208" cy="43204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rgbClr val="000000"/>
                  </a:solidFill>
                </a:rPr>
                <a:t>Instrumentation</a:t>
              </a: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53" name="Abgerundetes Rechteck 52"/>
            <p:cNvSpPr/>
            <p:nvPr/>
          </p:nvSpPr>
          <p:spPr>
            <a:xfrm>
              <a:off x="611560" y="4509120"/>
              <a:ext cx="1944216" cy="432048"/>
            </a:xfrm>
            <a:prstGeom prst="roundRect">
              <a:avLst/>
            </a:prstGeom>
            <a:no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noFill/>
              </a:endParaRPr>
            </a:p>
          </p:txBody>
        </p:sp>
        <p:cxnSp>
          <p:nvCxnSpPr>
            <p:cNvPr id="55" name="Gekrümmte Verbindung 54"/>
            <p:cNvCxnSpPr>
              <a:endCxn id="14" idx="1"/>
            </p:cNvCxnSpPr>
            <p:nvPr/>
          </p:nvCxnSpPr>
          <p:spPr>
            <a:xfrm rot="5400000" flipH="1" flipV="1">
              <a:off x="1565666" y="3807042"/>
              <a:ext cx="720080" cy="684076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Abgerundetes Rechteck 56"/>
            <p:cNvSpPr/>
            <p:nvPr/>
          </p:nvSpPr>
          <p:spPr>
            <a:xfrm>
              <a:off x="611560" y="5004308"/>
              <a:ext cx="2664296" cy="432048"/>
            </a:xfrm>
            <a:prstGeom prst="roundRect">
              <a:avLst/>
            </a:prstGeom>
            <a:no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noFill/>
              </a:endParaRPr>
            </a:p>
          </p:txBody>
        </p:sp>
        <p:cxnSp>
          <p:nvCxnSpPr>
            <p:cNvPr id="58" name="Gekrümmte Verbindung 57"/>
            <p:cNvCxnSpPr>
              <a:endCxn id="14" idx="1"/>
            </p:cNvCxnSpPr>
            <p:nvPr/>
          </p:nvCxnSpPr>
          <p:spPr>
            <a:xfrm rot="5400000" flipH="1" flipV="1">
              <a:off x="1318072" y="4054636"/>
              <a:ext cx="1215268" cy="684076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Abgerundetes Rechteck 59"/>
            <p:cNvSpPr/>
            <p:nvPr/>
          </p:nvSpPr>
          <p:spPr>
            <a:xfrm>
              <a:off x="611560" y="5517232"/>
              <a:ext cx="3134418" cy="504056"/>
            </a:xfrm>
            <a:prstGeom prst="roundRect">
              <a:avLst/>
            </a:prstGeom>
            <a:no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noFill/>
              </a:endParaRPr>
            </a:p>
          </p:txBody>
        </p:sp>
        <p:cxnSp>
          <p:nvCxnSpPr>
            <p:cNvPr id="61" name="Gekrümmte Verbindung 60"/>
            <p:cNvCxnSpPr>
              <a:endCxn id="14" idx="1"/>
            </p:cNvCxnSpPr>
            <p:nvPr/>
          </p:nvCxnSpPr>
          <p:spPr>
            <a:xfrm rot="5400000" flipH="1" flipV="1">
              <a:off x="1115617" y="4365106"/>
              <a:ext cx="1728193" cy="576062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8" name="Gruppieren 1027"/>
          <p:cNvGrpSpPr/>
          <p:nvPr/>
        </p:nvGrpSpPr>
        <p:grpSpPr>
          <a:xfrm>
            <a:off x="4427984" y="3563012"/>
            <a:ext cx="4423573" cy="2179960"/>
            <a:chOff x="4427984" y="3563012"/>
            <a:chExt cx="4423573" cy="2179960"/>
          </a:xfrm>
        </p:grpSpPr>
        <p:sp>
          <p:nvSpPr>
            <p:cNvPr id="9" name="Textfeld 8"/>
            <p:cNvSpPr txBox="1"/>
            <p:nvPr/>
          </p:nvSpPr>
          <p:spPr>
            <a:xfrm>
              <a:off x="5251157" y="4265644"/>
              <a:ext cx="3600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number of method invocations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method execution time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number of loop iterations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I/O accesses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accessed array positions</a:t>
              </a:r>
              <a:endParaRPr lang="en-US" dirty="0"/>
            </a:p>
          </p:txBody>
        </p:sp>
        <p:sp>
          <p:nvSpPr>
            <p:cNvPr id="18" name="Abgerundetes Rechteck 17"/>
            <p:cNvSpPr/>
            <p:nvPr/>
          </p:nvSpPr>
          <p:spPr>
            <a:xfrm>
              <a:off x="5724128" y="3563012"/>
              <a:ext cx="2304256" cy="43204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Profiling/Monitoring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7" name="Pfeil nach rechts 66"/>
            <p:cNvSpPr/>
            <p:nvPr/>
          </p:nvSpPr>
          <p:spPr>
            <a:xfrm>
              <a:off x="4427984" y="3615540"/>
              <a:ext cx="1008112" cy="3324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6116302" y="1954560"/>
            <a:ext cx="2307697" cy="1042392"/>
            <a:chOff x="6116302" y="1954560"/>
            <a:chExt cx="2307697" cy="1042392"/>
          </a:xfrm>
        </p:grpSpPr>
        <p:sp>
          <p:nvSpPr>
            <p:cNvPr id="4" name="Abgerundete rechteckige Legende 3"/>
            <p:cNvSpPr/>
            <p:nvPr/>
          </p:nvSpPr>
          <p:spPr>
            <a:xfrm>
              <a:off x="6116302" y="1954560"/>
              <a:ext cx="2307697" cy="1042392"/>
            </a:xfrm>
            <a:prstGeom prst="wedgeRoundRectCallout">
              <a:avLst>
                <a:gd name="adj1" fmla="val -31073"/>
                <a:gd name="adj2" fmla="val 94040"/>
                <a:gd name="adj3" fmla="val 1666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Picture 2" descr="C:\Users\chw\Desktop\Kieker-logo-trans.e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891" y="2412348"/>
              <a:ext cx="1674509" cy="507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6149969" y="1954560"/>
              <a:ext cx="1584176" cy="38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e.g., </a:t>
              </a:r>
              <a:r>
                <a:rPr lang="de-DE" dirty="0" err="1" smtClean="0"/>
                <a:t>with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05349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S3: SDG Enrichment</a:t>
            </a:r>
            <a:endParaRPr lang="en-US" sz="3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International Summer School in Parallel Patterns 2014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Christian Wulf ― 11.06.2014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CD8-A9F6-4240-A78A-BD925BD5C6A3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72" y="1340768"/>
            <a:ext cx="8527885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3995936" y="3573016"/>
            <a:ext cx="4855621" cy="280831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179512" y="3573016"/>
            <a:ext cx="3960440" cy="280831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323672" y="3232631"/>
            <a:ext cx="4032305" cy="2930215"/>
            <a:chOff x="323672" y="3232631"/>
            <a:chExt cx="4032305" cy="2930215"/>
          </a:xfrm>
        </p:grpSpPr>
        <p:pic>
          <p:nvPicPr>
            <p:cNvPr id="9" name="Picture 4" descr="D:\chw\phd\SE2014 Vortrag\images\sum-sd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72" y="3232631"/>
              <a:ext cx="1149322" cy="2930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bgerundete rechteckige Legende 3"/>
            <p:cNvSpPr/>
            <p:nvPr/>
          </p:nvSpPr>
          <p:spPr>
            <a:xfrm>
              <a:off x="1619673" y="3645024"/>
              <a:ext cx="2736304" cy="1355322"/>
            </a:xfrm>
            <a:prstGeom prst="wedgeRoundRectCallout">
              <a:avLst>
                <a:gd name="adj1" fmla="val -63501"/>
                <a:gd name="adj2" fmla="val 82869"/>
                <a:gd name="adj3" fmla="val 1666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type:             method invocation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name:           </a:t>
              </a:r>
              <a:r>
                <a:rPr lang="en-US" sz="1200" dirty="0" err="1">
                  <a:solidFill>
                    <a:srgbClr val="000000"/>
                  </a:solidFill>
                </a:rPr>
                <a:t>file.updateContents</a:t>
              </a:r>
              <a:r>
                <a:rPr lang="en-US" sz="1200" dirty="0">
                  <a:solidFill>
                    <a:srgbClr val="000000"/>
                  </a:solidFill>
                </a:rPr>
                <a:t>(text)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variable:       </a:t>
              </a:r>
              <a:r>
                <a:rPr lang="en-US" sz="1200" dirty="0" err="1">
                  <a:solidFill>
                    <a:srgbClr val="000000"/>
                  </a:solidFill>
                </a:rPr>
                <a:t>writtenBytes</a:t>
              </a:r>
              <a:endParaRPr lang="en-US" sz="1200" dirty="0">
                <a:solidFill>
                  <a:srgbClr val="000000"/>
                </a:solidFill>
              </a:endParaRPr>
            </a:p>
            <a:p>
              <a:endParaRPr lang="de-DE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2896608" y="3232631"/>
            <a:ext cx="5918632" cy="2930215"/>
            <a:chOff x="2896608" y="3232631"/>
            <a:chExt cx="5918632" cy="2930215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3458288" y="3232631"/>
              <a:ext cx="5356952" cy="2930215"/>
              <a:chOff x="3458288" y="3232631"/>
              <a:chExt cx="5356952" cy="2930215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4569574" y="3232631"/>
                <a:ext cx="4245666" cy="2930215"/>
                <a:chOff x="4067944" y="3232631"/>
                <a:chExt cx="4245666" cy="2930215"/>
              </a:xfrm>
            </p:grpSpPr>
            <p:pic>
              <p:nvPicPr>
                <p:cNvPr id="24" name="Picture 4" descr="D:\chw\phd\SE2014 Vortrag\images\sum-sdg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64288" y="3232631"/>
                  <a:ext cx="1149322" cy="29302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Abgerundete rechteckige Legende 24"/>
                <p:cNvSpPr/>
                <p:nvPr/>
              </p:nvSpPr>
              <p:spPr>
                <a:xfrm>
                  <a:off x="4067944" y="3645024"/>
                  <a:ext cx="2916055" cy="1867801"/>
                </a:xfrm>
                <a:prstGeom prst="wedgeRoundRectCallout">
                  <a:avLst>
                    <a:gd name="adj1" fmla="val 85036"/>
                    <a:gd name="adj2" fmla="val 46059"/>
                    <a:gd name="adj3" fmla="val 16667"/>
                  </a:avLst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numCol="1" rtlCol="0" anchor="t"/>
                <a:lstStyle/>
                <a:p>
                  <a:r>
                    <a:rPr lang="en-US" sz="1200" dirty="0" smtClean="0">
                      <a:solidFill>
                        <a:srgbClr val="000000"/>
                      </a:solidFill>
                    </a:rPr>
                    <a:t>type:             method invocation</a:t>
                  </a:r>
                </a:p>
                <a:p>
                  <a:r>
                    <a:rPr lang="en-US" sz="1200" dirty="0" smtClean="0">
                      <a:solidFill>
                        <a:srgbClr val="000000"/>
                      </a:solidFill>
                    </a:rPr>
                    <a:t>name:           </a:t>
                  </a:r>
                  <a:r>
                    <a:rPr lang="en-US" sz="1200" dirty="0" err="1" smtClean="0">
                      <a:solidFill>
                        <a:srgbClr val="000000"/>
                      </a:solidFill>
                    </a:rPr>
                    <a:t>file.updateContents</a:t>
                  </a:r>
                  <a:r>
                    <a:rPr lang="en-US" sz="1200" dirty="0" smtClean="0">
                      <a:solidFill>
                        <a:srgbClr val="000000"/>
                      </a:solidFill>
                    </a:rPr>
                    <a:t>(text)</a:t>
                  </a:r>
                </a:p>
                <a:p>
                  <a:r>
                    <a:rPr lang="en-US" sz="1200" dirty="0" smtClean="0">
                      <a:solidFill>
                        <a:srgbClr val="000000"/>
                      </a:solidFill>
                    </a:rPr>
                    <a:t>variable:       </a:t>
                  </a:r>
                  <a:r>
                    <a:rPr lang="en-US" sz="1200" dirty="0" err="1" smtClean="0">
                      <a:solidFill>
                        <a:srgbClr val="000000"/>
                      </a:solidFill>
                    </a:rPr>
                    <a:t>writtenBytes</a:t>
                  </a:r>
                  <a:endParaRPr lang="en-US" sz="1200" dirty="0" smtClean="0">
                    <a:solidFill>
                      <a:srgbClr val="000000"/>
                    </a:solidFill>
                  </a:endParaRPr>
                </a:p>
                <a:p>
                  <a:r>
                    <a:rPr lang="en-US" sz="12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invocations:  10</a:t>
                  </a:r>
                </a:p>
                <a:p>
                  <a:r>
                    <a:rPr lang="en-US" sz="12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exec. time:   </a:t>
                  </a:r>
                  <a:r>
                    <a:rPr lang="en-US" sz="1200" dirty="0" err="1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avg</a:t>
                  </a:r>
                  <a:r>
                    <a:rPr lang="en-US" sz="12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: 300ms, mean: 290ms,              </a:t>
                  </a:r>
                </a:p>
                <a:p>
                  <a:r>
                    <a: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 </a:t>
                  </a:r>
                  <a:r>
                    <a:rPr lang="en-US" sz="12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                      min</a:t>
                  </a:r>
                  <a:r>
                    <a: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: 250ms, </a:t>
                  </a:r>
                  <a:r>
                    <a:rPr lang="en-US" sz="12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max: 600ms</a:t>
                  </a:r>
                </a:p>
                <a:p>
                  <a:r>
                    <a:rPr lang="en-US" sz="12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filenames:    (“C:/../Person.java”,</a:t>
                  </a:r>
                </a:p>
                <a:p>
                  <a:r>
                    <a:rPr lang="en-US" sz="12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                        “</a:t>
                  </a:r>
                  <a:r>
                    <a: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C</a:t>
                  </a:r>
                  <a:r>
                    <a:rPr lang="en-US" sz="12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:/../Address.java”,</a:t>
                  </a:r>
                  <a:r>
                    <a: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:r>
                    <a:rPr lang="en-US" sz="12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          </a:t>
                  </a:r>
                </a:p>
                <a:p>
                  <a:r>
                    <a: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 </a:t>
                  </a:r>
                  <a:r>
                    <a:rPr lang="en-US" sz="12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                       “</a:t>
                  </a:r>
                  <a:r>
                    <a: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C</a:t>
                  </a:r>
                  <a:r>
                    <a:rPr lang="en-US" sz="12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rPr>
                    <a:t>:/../Cridentials.java”, …)</a:t>
                  </a:r>
                </a:p>
                <a:p>
                  <a:endParaRPr lang="de-DE" sz="12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" name="Pfeil nach rechts 25"/>
              <p:cNvSpPr/>
              <p:nvPr/>
            </p:nvSpPr>
            <p:spPr>
              <a:xfrm>
                <a:off x="3458288" y="5169038"/>
                <a:ext cx="1008112" cy="33243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0" name="Textfeld 29"/>
            <p:cNvSpPr txBox="1"/>
            <p:nvPr/>
          </p:nvSpPr>
          <p:spPr>
            <a:xfrm>
              <a:off x="2896608" y="5517621"/>
              <a:ext cx="2486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Graph </a:t>
              </a:r>
              <a:r>
                <a:rPr lang="de-DE" dirty="0" err="1" smtClean="0"/>
                <a:t>transformation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206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S4: Ranking</a:t>
            </a:r>
            <a:endParaRPr lang="de-DE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Christian Wulf ― 11.06.2014</a:t>
            </a:r>
            <a:endParaRPr lang="en-US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" y="836712"/>
            <a:ext cx="9143683" cy="55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International Summer School in Parallel Patterns 2014</a:t>
            </a:r>
            <a:endParaRPr lang="en-US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CD8-A9F6-4240-A78A-BD925BD5C6A3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33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S5: Pattern </a:t>
            </a:r>
            <a:r>
              <a:rPr lang="de-DE" sz="3600" dirty="0" err="1" smtClean="0"/>
              <a:t>Detection</a:t>
            </a:r>
            <a:endParaRPr lang="de-DE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Christian Wulf ― 11.06.2014</a:t>
            </a:r>
            <a:endParaRPr lang="en-US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" y="836712"/>
            <a:ext cx="9143682" cy="55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International Summer School in Parallel Patterns 2014</a:t>
            </a:r>
            <a:endParaRPr lang="en-US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CD8-A9F6-4240-A78A-BD925BD5C6A3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66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S6: Transformation</a:t>
            </a:r>
            <a:endParaRPr lang="de-DE" sz="3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International Summer School in Parallel Patterns 2014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Christian Wulf ― 11.06.2014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CD8-A9F6-4240-A78A-BD925BD5C6A3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72" y="1340768"/>
            <a:ext cx="8527885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5787752" y="1123490"/>
            <a:ext cx="3176736" cy="524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23672" y="980728"/>
            <a:ext cx="8640816" cy="2934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79512" y="980728"/>
            <a:ext cx="6984776" cy="5508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733193" y="1124528"/>
            <a:ext cx="3211103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graph refactoring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introduction of concurrency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introduction of synchronization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final approval by the user</a:t>
            </a:r>
            <a:endParaRPr lang="en-US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113480" y="5301208"/>
            <a:ext cx="2583904" cy="6469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/>
              <a:t>corresponding</a:t>
            </a:r>
            <a:r>
              <a:rPr lang="de-DE" sz="1600" dirty="0" smtClean="0"/>
              <a:t> </a:t>
            </a:r>
            <a:r>
              <a:rPr lang="de-DE" sz="1600" dirty="0" err="1" smtClean="0"/>
              <a:t>instance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a</a:t>
            </a:r>
          </a:p>
          <a:p>
            <a:pPr algn="ctr"/>
            <a:r>
              <a:rPr lang="de-DE" sz="1600" dirty="0" err="1" smtClean="0"/>
              <a:t>parallelization</a:t>
            </a:r>
            <a:r>
              <a:rPr lang="de-DE" sz="1600" dirty="0" smtClean="0"/>
              <a:t> </a:t>
            </a:r>
            <a:r>
              <a:rPr lang="de-DE" sz="1600" dirty="0" err="1" smtClean="0"/>
              <a:t>pattern</a:t>
            </a:r>
            <a:endParaRPr lang="de-DE" sz="1600" dirty="0" smtClean="0"/>
          </a:p>
        </p:txBody>
      </p:sp>
      <p:grpSp>
        <p:nvGrpSpPr>
          <p:cNvPr id="16" name="Gruppieren 15"/>
          <p:cNvGrpSpPr/>
          <p:nvPr/>
        </p:nvGrpSpPr>
        <p:grpSpPr>
          <a:xfrm>
            <a:off x="3106348" y="3113103"/>
            <a:ext cx="2376264" cy="679628"/>
            <a:chOff x="3106348" y="2773289"/>
            <a:chExt cx="2376264" cy="679628"/>
          </a:xfrm>
        </p:grpSpPr>
        <p:sp>
          <p:nvSpPr>
            <p:cNvPr id="10" name="Pfeil nach rechts 9"/>
            <p:cNvSpPr/>
            <p:nvPr/>
          </p:nvSpPr>
          <p:spPr>
            <a:xfrm>
              <a:off x="3830749" y="2773289"/>
              <a:ext cx="927463" cy="30583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106348" y="3083585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/>
                <a:t>graph</a:t>
              </a:r>
              <a:r>
                <a:rPr lang="de-DE" dirty="0" smtClean="0"/>
                <a:t> </a:t>
              </a:r>
              <a:r>
                <a:rPr lang="de-DE" dirty="0" err="1" smtClean="0"/>
                <a:t>transformation</a:t>
              </a:r>
              <a:endParaRPr lang="de-DE" dirty="0"/>
            </a:p>
          </p:txBody>
        </p:sp>
      </p:grpSp>
      <p:pic>
        <p:nvPicPr>
          <p:cNvPr id="1026" name="Picture 2" descr="C:\Users\chw\Desktop\pp-su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1" y="1120921"/>
            <a:ext cx="2903678" cy="412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pieren 19"/>
          <p:cNvGrpSpPr/>
          <p:nvPr/>
        </p:nvGrpSpPr>
        <p:grpSpPr>
          <a:xfrm>
            <a:off x="323672" y="1066527"/>
            <a:ext cx="2480788" cy="4881667"/>
            <a:chOff x="323672" y="1066527"/>
            <a:chExt cx="2480788" cy="4881667"/>
          </a:xfrm>
        </p:grpSpPr>
        <p:sp>
          <p:nvSpPr>
            <p:cNvPr id="14" name="Textfeld 13"/>
            <p:cNvSpPr txBox="1"/>
            <p:nvPr/>
          </p:nvSpPr>
          <p:spPr>
            <a:xfrm>
              <a:off x="323672" y="5301208"/>
              <a:ext cx="2480788" cy="646986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/>
                <a:t>matched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instance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of</a:t>
              </a:r>
              <a:r>
                <a:rPr lang="de-DE" sz="1600" dirty="0" smtClean="0"/>
                <a:t> a</a:t>
              </a:r>
            </a:p>
            <a:p>
              <a:pPr algn="ctr"/>
              <a:r>
                <a:rPr lang="de-DE" sz="1600" dirty="0" err="1" smtClean="0"/>
                <a:t>candidate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pattern</a:t>
              </a:r>
              <a:endParaRPr lang="de-DE" sz="16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568" y="1066527"/>
              <a:ext cx="1670099" cy="4025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3716" y="1091250"/>
            <a:ext cx="2883432" cy="41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3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9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CAU-TF-IfI">
  <a:themeElements>
    <a:clrScheme name="CAU-TF-IfI">
      <a:dk1>
        <a:srgbClr val="550C78"/>
      </a:dk1>
      <a:lt1>
        <a:srgbClr val="FFFFFF"/>
      </a:lt1>
      <a:dk2>
        <a:srgbClr val="DDDDDD"/>
      </a:dk2>
      <a:lt2>
        <a:srgbClr val="002193"/>
      </a:lt2>
      <a:accent1>
        <a:srgbClr val="002193"/>
      </a:accent1>
      <a:accent2>
        <a:srgbClr val="000000"/>
      </a:accent2>
      <a:accent3>
        <a:srgbClr val="550C78"/>
      </a:accent3>
      <a:accent4>
        <a:srgbClr val="DDDDDD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474</Words>
  <Application>Microsoft Office PowerPoint</Application>
  <PresentationFormat>Bildschirmpräsentation (4:3)</PresentationFormat>
  <Paragraphs>141</Paragraphs>
  <Slides>14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CAU-TF-IfI</vt:lpstr>
      <vt:lpstr>International Summer School  in Parallel Patterns 2014</vt:lpstr>
      <vt:lpstr>Current Research Activities</vt:lpstr>
      <vt:lpstr>Overview of our Approach</vt:lpstr>
      <vt:lpstr>S1: SDG Construction</vt:lpstr>
      <vt:lpstr>S2: Runtime Information Gathering</vt:lpstr>
      <vt:lpstr>S3: SDG Enrichment</vt:lpstr>
      <vt:lpstr>S4: Ranking</vt:lpstr>
      <vt:lpstr>S5: Pattern Detection</vt:lpstr>
      <vt:lpstr>S6: Transformation</vt:lpstr>
      <vt:lpstr>S7 or S4</vt:lpstr>
      <vt:lpstr>TeeTime</vt:lpstr>
      <vt:lpstr>TeeTime</vt:lpstr>
      <vt:lpstr>TeeTime</vt:lpstr>
      <vt:lpstr>Example Filter in TeeTime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2011-03-21T15:30:33Z</dcterms:created>
  <dcterms:modified xsi:type="dcterms:W3CDTF">2014-06-11T13:39:10Z</dcterms:modified>
</cp:coreProperties>
</file>