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5"/>
  </p:notesMasterIdLst>
  <p:handoutMasterIdLst>
    <p:handoutMasterId r:id="rId56"/>
  </p:handoutMasterIdLst>
  <p:sldIdLst>
    <p:sldId id="773" r:id="rId2"/>
    <p:sldId id="774" r:id="rId3"/>
    <p:sldId id="839" r:id="rId4"/>
    <p:sldId id="871" r:id="rId5"/>
    <p:sldId id="872" r:id="rId6"/>
    <p:sldId id="780" r:id="rId7"/>
    <p:sldId id="782" r:id="rId8"/>
    <p:sldId id="783" r:id="rId9"/>
    <p:sldId id="784" r:id="rId10"/>
    <p:sldId id="787" r:id="rId11"/>
    <p:sldId id="788" r:id="rId12"/>
    <p:sldId id="792" r:id="rId13"/>
    <p:sldId id="801" r:id="rId14"/>
    <p:sldId id="840" r:id="rId15"/>
    <p:sldId id="841" r:id="rId16"/>
    <p:sldId id="842" r:id="rId17"/>
    <p:sldId id="843" r:id="rId18"/>
    <p:sldId id="858" r:id="rId19"/>
    <p:sldId id="844" r:id="rId20"/>
    <p:sldId id="845" r:id="rId21"/>
    <p:sldId id="892" r:id="rId22"/>
    <p:sldId id="848" r:id="rId23"/>
    <p:sldId id="854" r:id="rId24"/>
    <p:sldId id="849" r:id="rId25"/>
    <p:sldId id="850" r:id="rId26"/>
    <p:sldId id="852" r:id="rId27"/>
    <p:sldId id="859" r:id="rId28"/>
    <p:sldId id="862" r:id="rId29"/>
    <p:sldId id="806" r:id="rId30"/>
    <p:sldId id="863" r:id="rId31"/>
    <p:sldId id="864" r:id="rId32"/>
    <p:sldId id="865" r:id="rId33"/>
    <p:sldId id="866" r:id="rId34"/>
    <p:sldId id="867" r:id="rId35"/>
    <p:sldId id="893" r:id="rId36"/>
    <p:sldId id="894" r:id="rId37"/>
    <p:sldId id="895" r:id="rId38"/>
    <p:sldId id="896" r:id="rId39"/>
    <p:sldId id="877" r:id="rId40"/>
    <p:sldId id="880" r:id="rId41"/>
    <p:sldId id="881" r:id="rId42"/>
    <p:sldId id="882" r:id="rId43"/>
    <p:sldId id="883" r:id="rId44"/>
    <p:sldId id="884" r:id="rId45"/>
    <p:sldId id="886" r:id="rId46"/>
    <p:sldId id="887" r:id="rId47"/>
    <p:sldId id="888" r:id="rId48"/>
    <p:sldId id="889" r:id="rId49"/>
    <p:sldId id="890" r:id="rId50"/>
    <p:sldId id="898" r:id="rId51"/>
    <p:sldId id="891" r:id="rId52"/>
    <p:sldId id="897" r:id="rId53"/>
    <p:sldId id="838" r:id="rId54"/>
  </p:sldIdLst>
  <p:sldSz cx="9144000" cy="6858000" type="screen4x3"/>
  <p:notesSz cx="6781800" cy="9918700"/>
  <p:defaultTextStyle>
    <a:defPPr>
      <a:defRPr lang="de-DE"/>
    </a:defPPr>
    <a:lvl1pPr algn="l" rtl="0" fontAlgn="base">
      <a:spcBef>
        <a:spcPct val="0"/>
      </a:spcBef>
      <a:spcAft>
        <a:spcPct val="0"/>
      </a:spcAft>
      <a:defRPr kern="1200">
        <a:solidFill>
          <a:schemeClr val="tx1"/>
        </a:solidFill>
        <a:latin typeface="Microsoft Sans Serif" pitchFamily="34" charset="0"/>
        <a:ea typeface="+mn-ea"/>
        <a:cs typeface="+mn-cs"/>
      </a:defRPr>
    </a:lvl1pPr>
    <a:lvl2pPr marL="457200" algn="l" rtl="0" fontAlgn="base">
      <a:spcBef>
        <a:spcPct val="0"/>
      </a:spcBef>
      <a:spcAft>
        <a:spcPct val="0"/>
      </a:spcAft>
      <a:defRPr kern="1200">
        <a:solidFill>
          <a:schemeClr val="tx1"/>
        </a:solidFill>
        <a:latin typeface="Microsoft Sans Serif" pitchFamily="34" charset="0"/>
        <a:ea typeface="+mn-ea"/>
        <a:cs typeface="+mn-cs"/>
      </a:defRPr>
    </a:lvl2pPr>
    <a:lvl3pPr marL="914400" algn="l" rtl="0" fontAlgn="base">
      <a:spcBef>
        <a:spcPct val="0"/>
      </a:spcBef>
      <a:spcAft>
        <a:spcPct val="0"/>
      </a:spcAft>
      <a:defRPr kern="1200">
        <a:solidFill>
          <a:schemeClr val="tx1"/>
        </a:solidFill>
        <a:latin typeface="Microsoft Sans Serif" pitchFamily="34" charset="0"/>
        <a:ea typeface="+mn-ea"/>
        <a:cs typeface="+mn-cs"/>
      </a:defRPr>
    </a:lvl3pPr>
    <a:lvl4pPr marL="1371600" algn="l" rtl="0" fontAlgn="base">
      <a:spcBef>
        <a:spcPct val="0"/>
      </a:spcBef>
      <a:spcAft>
        <a:spcPct val="0"/>
      </a:spcAft>
      <a:defRPr kern="1200">
        <a:solidFill>
          <a:schemeClr val="tx1"/>
        </a:solidFill>
        <a:latin typeface="Microsoft Sans Serif" pitchFamily="34" charset="0"/>
        <a:ea typeface="+mn-ea"/>
        <a:cs typeface="+mn-cs"/>
      </a:defRPr>
    </a:lvl4pPr>
    <a:lvl5pPr marL="1828800" algn="l" rtl="0" fontAlgn="base">
      <a:spcBef>
        <a:spcPct val="0"/>
      </a:spcBef>
      <a:spcAft>
        <a:spcPct val="0"/>
      </a:spcAft>
      <a:defRPr kern="1200">
        <a:solidFill>
          <a:schemeClr val="tx1"/>
        </a:solidFill>
        <a:latin typeface="Microsoft Sans Serif" pitchFamily="34" charset="0"/>
        <a:ea typeface="+mn-ea"/>
        <a:cs typeface="+mn-cs"/>
      </a:defRPr>
    </a:lvl5pPr>
    <a:lvl6pPr marL="2286000" algn="l" defTabSz="914400" rtl="0" eaLnBrk="1" latinLnBrk="0" hangingPunct="1">
      <a:defRPr kern="1200">
        <a:solidFill>
          <a:schemeClr val="tx1"/>
        </a:solidFill>
        <a:latin typeface="Microsoft Sans Serif" pitchFamily="34" charset="0"/>
        <a:ea typeface="+mn-ea"/>
        <a:cs typeface="+mn-cs"/>
      </a:defRPr>
    </a:lvl6pPr>
    <a:lvl7pPr marL="2743200" algn="l" defTabSz="914400" rtl="0" eaLnBrk="1" latinLnBrk="0" hangingPunct="1">
      <a:defRPr kern="1200">
        <a:solidFill>
          <a:schemeClr val="tx1"/>
        </a:solidFill>
        <a:latin typeface="Microsoft Sans Serif" pitchFamily="34" charset="0"/>
        <a:ea typeface="+mn-ea"/>
        <a:cs typeface="+mn-cs"/>
      </a:defRPr>
    </a:lvl7pPr>
    <a:lvl8pPr marL="3200400" algn="l" defTabSz="914400" rtl="0" eaLnBrk="1" latinLnBrk="0" hangingPunct="1">
      <a:defRPr kern="1200">
        <a:solidFill>
          <a:schemeClr val="tx1"/>
        </a:solidFill>
        <a:latin typeface="Microsoft Sans Serif" pitchFamily="34" charset="0"/>
        <a:ea typeface="+mn-ea"/>
        <a:cs typeface="+mn-cs"/>
      </a:defRPr>
    </a:lvl8pPr>
    <a:lvl9pPr marL="3657600" algn="l" defTabSz="914400" rtl="0" eaLnBrk="1" latinLnBrk="0" hangingPunct="1">
      <a:defRPr kern="1200">
        <a:solidFill>
          <a:schemeClr val="tx1"/>
        </a:solidFill>
        <a:latin typeface="Microsoft Sans Serif"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00AE01"/>
    <a:srgbClr val="6F1A74"/>
    <a:srgbClr val="563D6B"/>
    <a:srgbClr val="28466B"/>
    <a:srgbClr val="000000"/>
    <a:srgbClr val="F53AFF"/>
    <a:srgbClr val="DEE7EF"/>
    <a:srgbClr val="FFFFFF"/>
    <a:srgbClr val="CC0000"/>
    <a:srgbClr val="1964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168" autoAdjust="0"/>
    <p:restoredTop sz="80311" autoAdjust="0"/>
  </p:normalViewPr>
  <p:slideViewPr>
    <p:cSldViewPr>
      <p:cViewPr varScale="1">
        <p:scale>
          <a:sx n="78" d="100"/>
          <a:sy n="78" d="100"/>
        </p:scale>
        <p:origin x="-1164" y="-96"/>
      </p:cViewPr>
      <p:guideLst>
        <p:guide orient="horz" pos="2160"/>
        <p:guide orient="horz" pos="4201"/>
        <p:guide orient="horz" pos="4059"/>
        <p:guide pos="5556"/>
        <p:guide pos="2880"/>
        <p:guide pos="158"/>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4" d="100"/>
          <a:sy n="64" d="100"/>
        </p:scale>
        <p:origin x="-3336" y="-96"/>
      </p:cViewPr>
      <p:guideLst>
        <p:guide orient="horz" pos="3124"/>
        <p:guide pos="21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6"/>
          <p:cNvSpPr>
            <a:spLocks noChangeArrowheads="1"/>
          </p:cNvSpPr>
          <p:nvPr/>
        </p:nvSpPr>
        <p:spPr bwMode="auto">
          <a:xfrm>
            <a:off x="0" y="0"/>
            <a:ext cx="6781800" cy="773113"/>
          </a:xfrm>
          <a:prstGeom prst="rect">
            <a:avLst/>
          </a:prstGeom>
          <a:solidFill>
            <a:srgbClr val="DEE7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093" tIns="44047" rIns="88093" bIns="44047" anchor="ctr"/>
          <a:lstStyle/>
          <a:p>
            <a:endParaRPr lang="en-US"/>
          </a:p>
        </p:txBody>
      </p:sp>
      <p:sp>
        <p:nvSpPr>
          <p:cNvPr id="167938" name="Rectangle 2"/>
          <p:cNvSpPr>
            <a:spLocks noGrp="1" noChangeArrowheads="1"/>
          </p:cNvSpPr>
          <p:nvPr>
            <p:ph type="hdr" sz="quarter"/>
          </p:nvPr>
        </p:nvSpPr>
        <p:spPr bwMode="auto">
          <a:xfrm>
            <a:off x="1671638" y="276225"/>
            <a:ext cx="4676775" cy="427038"/>
          </a:xfrm>
          <a:prstGeom prst="rect">
            <a:avLst/>
          </a:prstGeom>
          <a:noFill/>
          <a:ln w="9525">
            <a:noFill/>
            <a:miter lim="800000"/>
            <a:headEnd/>
            <a:tailEnd/>
          </a:ln>
          <a:effectLst/>
        </p:spPr>
        <p:txBody>
          <a:bodyPr vert="horz" wrap="square" lIns="95423" tIns="47711" rIns="95423" bIns="47711" numCol="1" anchor="t" anchorCtr="0" compatLnSpc="1">
            <a:prstTxWarp prst="textNoShape">
              <a:avLst/>
            </a:prstTxWarp>
          </a:bodyPr>
          <a:lstStyle>
            <a:lvl1pPr defTabSz="954344">
              <a:defRPr sz="1300">
                <a:latin typeface="Arial" charset="0"/>
              </a:defRPr>
            </a:lvl1pPr>
          </a:lstStyle>
          <a:p>
            <a:pPr>
              <a:defRPr/>
            </a:pPr>
            <a:r>
              <a:rPr lang="en-US" smtClean="0"/>
              <a:t>Tropical Ocean Dynamics - Lecture 11</a:t>
            </a:r>
            <a:endParaRPr lang="de-DE"/>
          </a:p>
        </p:txBody>
      </p:sp>
      <p:sp>
        <p:nvSpPr>
          <p:cNvPr id="167939" name="Rectangle 3"/>
          <p:cNvSpPr>
            <a:spLocks noGrp="1" noChangeArrowheads="1"/>
          </p:cNvSpPr>
          <p:nvPr>
            <p:ph type="dt" sz="quarter" idx="1"/>
          </p:nvPr>
        </p:nvSpPr>
        <p:spPr bwMode="auto">
          <a:xfrm>
            <a:off x="3841750" y="0"/>
            <a:ext cx="2938463" cy="495300"/>
          </a:xfrm>
          <a:prstGeom prst="rect">
            <a:avLst/>
          </a:prstGeom>
          <a:noFill/>
          <a:ln w="9525">
            <a:noFill/>
            <a:miter lim="800000"/>
            <a:headEnd/>
            <a:tailEnd/>
          </a:ln>
          <a:effectLst/>
        </p:spPr>
        <p:txBody>
          <a:bodyPr vert="horz" wrap="square" lIns="95423" tIns="47711" rIns="95423" bIns="47711" numCol="1" anchor="t" anchorCtr="0" compatLnSpc="1">
            <a:prstTxWarp prst="textNoShape">
              <a:avLst/>
            </a:prstTxWarp>
          </a:bodyPr>
          <a:lstStyle>
            <a:lvl1pPr algn="r" defTabSz="954344">
              <a:defRPr sz="1300">
                <a:latin typeface="Arial" charset="0"/>
              </a:defRPr>
            </a:lvl1pPr>
          </a:lstStyle>
          <a:p>
            <a:pPr>
              <a:defRPr/>
            </a:pPr>
            <a:r>
              <a:rPr lang="de-DE" smtClean="0"/>
              <a:t>January 25, 2013</a:t>
            </a:r>
            <a:endParaRPr lang="de-DE"/>
          </a:p>
        </p:txBody>
      </p:sp>
      <p:sp>
        <p:nvSpPr>
          <p:cNvPr id="167940" name="Rectangle 4"/>
          <p:cNvSpPr>
            <a:spLocks noGrp="1" noChangeArrowheads="1"/>
          </p:cNvSpPr>
          <p:nvPr>
            <p:ph type="ftr" sz="quarter" idx="2"/>
          </p:nvPr>
        </p:nvSpPr>
        <p:spPr bwMode="auto">
          <a:xfrm>
            <a:off x="0" y="9421813"/>
            <a:ext cx="2938463" cy="495300"/>
          </a:xfrm>
          <a:prstGeom prst="rect">
            <a:avLst/>
          </a:prstGeom>
          <a:noFill/>
          <a:ln w="9525">
            <a:noFill/>
            <a:miter lim="800000"/>
            <a:headEnd/>
            <a:tailEnd/>
          </a:ln>
          <a:effectLst/>
        </p:spPr>
        <p:txBody>
          <a:bodyPr vert="horz" wrap="square" lIns="95423" tIns="47711" rIns="95423" bIns="47711" numCol="1" anchor="b" anchorCtr="0" compatLnSpc="1">
            <a:prstTxWarp prst="textNoShape">
              <a:avLst/>
            </a:prstTxWarp>
          </a:bodyPr>
          <a:lstStyle>
            <a:lvl1pPr defTabSz="954344">
              <a:defRPr sz="1300">
                <a:latin typeface="Arial" charset="0"/>
              </a:defRPr>
            </a:lvl1pPr>
          </a:lstStyle>
          <a:p>
            <a:pPr>
              <a:defRPr/>
            </a:pPr>
            <a:r>
              <a:rPr lang="de-DE"/>
              <a:t>Peter Brandt - GEOMAR</a:t>
            </a:r>
          </a:p>
        </p:txBody>
      </p:sp>
      <p:sp>
        <p:nvSpPr>
          <p:cNvPr id="167941" name="Rectangle 5"/>
          <p:cNvSpPr>
            <a:spLocks noGrp="1" noChangeArrowheads="1"/>
          </p:cNvSpPr>
          <p:nvPr>
            <p:ph type="sldNum" sz="quarter" idx="3"/>
          </p:nvPr>
        </p:nvSpPr>
        <p:spPr bwMode="auto">
          <a:xfrm>
            <a:off x="3841750" y="9421813"/>
            <a:ext cx="2938463" cy="495300"/>
          </a:xfrm>
          <a:prstGeom prst="rect">
            <a:avLst/>
          </a:prstGeom>
          <a:noFill/>
          <a:ln w="9525">
            <a:noFill/>
            <a:miter lim="800000"/>
            <a:headEnd/>
            <a:tailEnd/>
          </a:ln>
          <a:effectLst/>
        </p:spPr>
        <p:txBody>
          <a:bodyPr vert="horz" wrap="square" lIns="95423" tIns="47711" rIns="95423" bIns="47711" numCol="1" anchor="b" anchorCtr="0" compatLnSpc="1">
            <a:prstTxWarp prst="textNoShape">
              <a:avLst/>
            </a:prstTxWarp>
          </a:bodyPr>
          <a:lstStyle>
            <a:lvl1pPr algn="r" defTabSz="954344">
              <a:defRPr sz="1300">
                <a:latin typeface="Arial" charset="0"/>
              </a:defRPr>
            </a:lvl1pPr>
          </a:lstStyle>
          <a:p>
            <a:pPr>
              <a:defRPr/>
            </a:pPr>
            <a:fld id="{B9DD9EBF-D0F2-49F0-B021-D75891319596}" type="slidenum">
              <a:rPr lang="de-DE"/>
              <a:pPr>
                <a:defRPr/>
              </a:pPr>
              <a:t>‹Nr.›</a:t>
            </a:fld>
            <a:endParaRPr lang="de-DE"/>
          </a:p>
        </p:txBody>
      </p:sp>
      <p:pic>
        <p:nvPicPr>
          <p:cNvPr id="38919" name="Picture 8" descr="ifm-geomar-logo-col_kur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650" y="144463"/>
            <a:ext cx="1031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748987"/>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8"/>
          <p:cNvSpPr>
            <a:spLocks noChangeArrowheads="1"/>
          </p:cNvSpPr>
          <p:nvPr/>
        </p:nvSpPr>
        <p:spPr bwMode="auto">
          <a:xfrm>
            <a:off x="0" y="0"/>
            <a:ext cx="6781800" cy="563563"/>
          </a:xfrm>
          <a:prstGeom prst="rect">
            <a:avLst/>
          </a:prstGeom>
          <a:solidFill>
            <a:srgbClr val="DEE7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093" tIns="44047" rIns="88093" bIns="44047" anchor="ctr"/>
          <a:lstStyle/>
          <a:p>
            <a:endParaRPr lang="en-US"/>
          </a:p>
        </p:txBody>
      </p:sp>
      <p:pic>
        <p:nvPicPr>
          <p:cNvPr id="4" name="Grafik 3"/>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9891" y="79739"/>
            <a:ext cx="1064518" cy="431055"/>
          </a:xfrm>
          <a:prstGeom prst="rect">
            <a:avLst/>
          </a:prstGeom>
        </p:spPr>
      </p:pic>
      <p:sp>
        <p:nvSpPr>
          <p:cNvPr id="166914" name="Rectangle 2"/>
          <p:cNvSpPr>
            <a:spLocks noGrp="1" noChangeArrowheads="1"/>
          </p:cNvSpPr>
          <p:nvPr>
            <p:ph type="hdr" sz="quarter"/>
          </p:nvPr>
        </p:nvSpPr>
        <p:spPr bwMode="auto">
          <a:xfrm>
            <a:off x="1414463" y="136525"/>
            <a:ext cx="5141912" cy="495300"/>
          </a:xfrm>
          <a:prstGeom prst="rect">
            <a:avLst/>
          </a:prstGeom>
          <a:noFill/>
          <a:ln w="9525">
            <a:noFill/>
            <a:miter lim="800000"/>
            <a:headEnd/>
            <a:tailEnd/>
          </a:ln>
          <a:effectLst/>
        </p:spPr>
        <p:txBody>
          <a:bodyPr vert="horz" wrap="square" lIns="95423" tIns="47711" rIns="95423" bIns="47711" numCol="1" anchor="t" anchorCtr="0" compatLnSpc="1">
            <a:prstTxWarp prst="textNoShape">
              <a:avLst/>
            </a:prstTxWarp>
          </a:bodyPr>
          <a:lstStyle>
            <a:lvl1pPr defTabSz="954344">
              <a:defRPr sz="1300">
                <a:latin typeface="Arial" charset="0"/>
              </a:defRPr>
            </a:lvl1pPr>
          </a:lstStyle>
          <a:p>
            <a:pPr>
              <a:defRPr/>
            </a:pPr>
            <a:r>
              <a:rPr lang="en-US" smtClean="0"/>
              <a:t>Tropical Ocean Dynamics - Lecture 11</a:t>
            </a:r>
            <a:endParaRPr lang="en-US"/>
          </a:p>
        </p:txBody>
      </p:sp>
      <p:sp>
        <p:nvSpPr>
          <p:cNvPr id="166915" name="Rectangle 3"/>
          <p:cNvSpPr>
            <a:spLocks noGrp="1" noChangeArrowheads="1"/>
          </p:cNvSpPr>
          <p:nvPr>
            <p:ph type="dt" idx="1"/>
          </p:nvPr>
        </p:nvSpPr>
        <p:spPr bwMode="auto">
          <a:xfrm>
            <a:off x="3841750" y="0"/>
            <a:ext cx="2938463" cy="495300"/>
          </a:xfrm>
          <a:prstGeom prst="rect">
            <a:avLst/>
          </a:prstGeom>
          <a:noFill/>
          <a:ln w="9525">
            <a:noFill/>
            <a:miter lim="800000"/>
            <a:headEnd/>
            <a:tailEnd/>
          </a:ln>
          <a:effectLst/>
        </p:spPr>
        <p:txBody>
          <a:bodyPr vert="horz" wrap="square" lIns="95423" tIns="47711" rIns="95423" bIns="47711" numCol="1" anchor="t" anchorCtr="0" compatLnSpc="1">
            <a:prstTxWarp prst="textNoShape">
              <a:avLst/>
            </a:prstTxWarp>
          </a:bodyPr>
          <a:lstStyle>
            <a:lvl1pPr algn="r" defTabSz="954344">
              <a:defRPr sz="1300">
                <a:latin typeface="Arial" charset="0"/>
              </a:defRPr>
            </a:lvl1pPr>
          </a:lstStyle>
          <a:p>
            <a:pPr>
              <a:defRPr/>
            </a:pPr>
            <a:r>
              <a:rPr lang="de-DE" smtClean="0"/>
              <a:t>January 25, 2013</a:t>
            </a:r>
            <a:endParaRPr lang="en-US"/>
          </a:p>
        </p:txBody>
      </p:sp>
      <p:sp>
        <p:nvSpPr>
          <p:cNvPr id="21510" name="Rectangle 4"/>
          <p:cNvSpPr>
            <a:spLocks noGrp="1" noRot="1" noChangeAspect="1" noChangeArrowheads="1" noTextEdit="1"/>
          </p:cNvSpPr>
          <p:nvPr>
            <p:ph type="sldImg" idx="2"/>
          </p:nvPr>
        </p:nvSpPr>
        <p:spPr bwMode="auto">
          <a:xfrm>
            <a:off x="912813" y="744538"/>
            <a:ext cx="4956175" cy="3717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7" name="Rectangle 5"/>
          <p:cNvSpPr>
            <a:spLocks noGrp="1" noChangeArrowheads="1"/>
          </p:cNvSpPr>
          <p:nvPr>
            <p:ph type="body" sz="quarter" idx="3"/>
          </p:nvPr>
        </p:nvSpPr>
        <p:spPr bwMode="auto">
          <a:xfrm>
            <a:off x="677863" y="4710113"/>
            <a:ext cx="5426075" cy="4464050"/>
          </a:xfrm>
          <a:prstGeom prst="rect">
            <a:avLst/>
          </a:prstGeom>
          <a:noFill/>
          <a:ln w="9525">
            <a:noFill/>
            <a:miter lim="800000"/>
            <a:headEnd/>
            <a:tailEnd/>
          </a:ln>
          <a:effectLst/>
        </p:spPr>
        <p:txBody>
          <a:bodyPr vert="horz" wrap="square" lIns="95423" tIns="47711" rIns="95423" bIns="47711" numCol="1" anchor="t" anchorCtr="0" compatLnSpc="1">
            <a:prstTxWarp prst="textNoShape">
              <a:avLst/>
            </a:prstTxWarp>
          </a:body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p>
        </p:txBody>
      </p:sp>
      <p:sp>
        <p:nvSpPr>
          <p:cNvPr id="166918" name="Rectangle 6"/>
          <p:cNvSpPr>
            <a:spLocks noGrp="1" noChangeArrowheads="1"/>
          </p:cNvSpPr>
          <p:nvPr>
            <p:ph type="ftr" sz="quarter" idx="4"/>
          </p:nvPr>
        </p:nvSpPr>
        <p:spPr bwMode="auto">
          <a:xfrm>
            <a:off x="0" y="9421813"/>
            <a:ext cx="2938463" cy="495300"/>
          </a:xfrm>
          <a:prstGeom prst="rect">
            <a:avLst/>
          </a:prstGeom>
          <a:noFill/>
          <a:ln w="9525">
            <a:noFill/>
            <a:miter lim="800000"/>
            <a:headEnd/>
            <a:tailEnd/>
          </a:ln>
          <a:effectLst/>
        </p:spPr>
        <p:txBody>
          <a:bodyPr vert="horz" wrap="square" lIns="95423" tIns="47711" rIns="95423" bIns="47711" numCol="1" anchor="b" anchorCtr="0" compatLnSpc="1">
            <a:prstTxWarp prst="textNoShape">
              <a:avLst/>
            </a:prstTxWarp>
          </a:bodyPr>
          <a:lstStyle>
            <a:lvl1pPr defTabSz="954344">
              <a:defRPr sz="1300">
                <a:latin typeface="Arial" charset="0"/>
              </a:defRPr>
            </a:lvl1pPr>
          </a:lstStyle>
          <a:p>
            <a:pPr>
              <a:defRPr/>
            </a:pPr>
            <a:r>
              <a:rPr lang="de-DE"/>
              <a:t>Peter Brandt - GEOMAR</a:t>
            </a:r>
          </a:p>
        </p:txBody>
      </p:sp>
      <p:sp>
        <p:nvSpPr>
          <p:cNvPr id="166919" name="Rectangle 7"/>
          <p:cNvSpPr>
            <a:spLocks noGrp="1" noChangeArrowheads="1"/>
          </p:cNvSpPr>
          <p:nvPr>
            <p:ph type="sldNum" sz="quarter" idx="5"/>
          </p:nvPr>
        </p:nvSpPr>
        <p:spPr bwMode="auto">
          <a:xfrm>
            <a:off x="3841750" y="9421813"/>
            <a:ext cx="2938463" cy="495300"/>
          </a:xfrm>
          <a:prstGeom prst="rect">
            <a:avLst/>
          </a:prstGeom>
          <a:noFill/>
          <a:ln w="9525">
            <a:noFill/>
            <a:miter lim="800000"/>
            <a:headEnd/>
            <a:tailEnd/>
          </a:ln>
          <a:effectLst/>
        </p:spPr>
        <p:txBody>
          <a:bodyPr vert="horz" wrap="square" lIns="95423" tIns="47711" rIns="95423" bIns="47711" numCol="1" anchor="b" anchorCtr="0" compatLnSpc="1">
            <a:prstTxWarp prst="textNoShape">
              <a:avLst/>
            </a:prstTxWarp>
          </a:bodyPr>
          <a:lstStyle>
            <a:lvl1pPr algn="r" defTabSz="954344">
              <a:defRPr sz="1300">
                <a:latin typeface="Arial" charset="0"/>
              </a:defRPr>
            </a:lvl1pPr>
          </a:lstStyle>
          <a:p>
            <a:pPr>
              <a:defRPr/>
            </a:pPr>
            <a:fld id="{8EF5C03D-6690-4E71-9D0B-E82F27399ED4}" type="slidenum">
              <a:rPr lang="de-DE"/>
              <a:pPr>
                <a:defRPr/>
              </a:pPr>
              <a:t>‹Nr.›</a:t>
            </a:fld>
            <a:endParaRPr lang="de-DE"/>
          </a:p>
        </p:txBody>
      </p:sp>
    </p:spTree>
    <p:extLst>
      <p:ext uri="{BB962C8B-B14F-4D97-AF65-F5344CB8AC3E}">
        <p14:creationId xmlns:p14="http://schemas.microsoft.com/office/powerpoint/2010/main" val="267341478"/>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p:cNvSpPr>
            <a:spLocks noGrp="1" noRot="1" noChangeAspect="1" noTextEdit="1"/>
          </p:cNvSpPr>
          <p:nvPr>
            <p:ph type="sldImg"/>
          </p:nvPr>
        </p:nvSpPr>
        <p:spPr>
          <a:ln/>
        </p:spPr>
      </p:sp>
      <p:sp>
        <p:nvSpPr>
          <p:cNvPr id="225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 name="Datumsplatzhalter 5"/>
          <p:cNvSpPr>
            <a:spLocks noGrp="1"/>
          </p:cNvSpPr>
          <p:nvPr>
            <p:ph type="dt" idx="10"/>
          </p:nvPr>
        </p:nvSpPr>
        <p:spPr/>
        <p:txBody>
          <a:bodyPr/>
          <a:lstStyle/>
          <a:p>
            <a:pPr>
              <a:defRPr/>
            </a:pPr>
            <a:r>
              <a:rPr lang="en-US" smtClean="0"/>
              <a:t>September 11, 2012</a:t>
            </a:r>
            <a:endParaRPr lang="en-US"/>
          </a:p>
        </p:txBody>
      </p:sp>
      <p:sp>
        <p:nvSpPr>
          <p:cNvPr id="7" name="Fußzeilenplatzhalter 6"/>
          <p:cNvSpPr>
            <a:spLocks noGrp="1"/>
          </p:cNvSpPr>
          <p:nvPr>
            <p:ph type="ftr" sz="quarter" idx="11"/>
          </p:nvPr>
        </p:nvSpPr>
        <p:spPr/>
        <p:txBody>
          <a:bodyPr/>
          <a:lstStyle/>
          <a:p>
            <a:pPr>
              <a:defRPr/>
            </a:pPr>
            <a:r>
              <a:rPr lang="de-DE" smtClean="0"/>
              <a:t>Peter Brandt - GEOMAR</a:t>
            </a:r>
            <a:endParaRPr lang="de-DE"/>
          </a:p>
        </p:txBody>
      </p:sp>
      <p:sp>
        <p:nvSpPr>
          <p:cNvPr id="8" name="Foliennummernplatzhalter 7"/>
          <p:cNvSpPr>
            <a:spLocks noGrp="1"/>
          </p:cNvSpPr>
          <p:nvPr>
            <p:ph type="sldNum" sz="quarter" idx="12"/>
          </p:nvPr>
        </p:nvSpPr>
        <p:spPr/>
        <p:txBody>
          <a:bodyPr/>
          <a:lstStyle/>
          <a:p>
            <a:pPr>
              <a:defRPr/>
            </a:pPr>
            <a:fld id="{8EF5C03D-6690-4E71-9D0B-E82F27399ED4}" type="slidenum">
              <a:rPr lang="de-DE" smtClean="0"/>
              <a:pPr>
                <a:defRPr/>
              </a:pPr>
              <a:t>1</a:t>
            </a:fld>
            <a:endParaRPr lang="de-DE"/>
          </a:p>
        </p:txBody>
      </p:sp>
      <p:sp>
        <p:nvSpPr>
          <p:cNvPr id="9" name="Kopfzeilenplatzhalter 8"/>
          <p:cNvSpPr>
            <a:spLocks noGrp="1"/>
          </p:cNvSpPr>
          <p:nvPr>
            <p:ph type="hdr" sz="quarter" idx="13"/>
          </p:nvPr>
        </p:nvSpPr>
        <p:spPr/>
        <p:txBody>
          <a:bodyPr/>
          <a:lstStyle/>
          <a:p>
            <a:pPr>
              <a:defRPr/>
            </a:pPr>
            <a:r>
              <a:rPr lang="en-US" smtClean="0"/>
              <a:t>TAV / PIRATA-17 Meeting, Kiel, Germany</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smtClean="0">
                <a:solidFill>
                  <a:schemeClr val="tx1"/>
                </a:solidFill>
                <a:latin typeface="Arial" charset="0"/>
                <a:ea typeface="+mn-ea"/>
                <a:cs typeface="+mn-cs"/>
              </a:rPr>
              <a:t>ATL3 SST </a:t>
            </a:r>
            <a:r>
              <a:rPr lang="de-DE" sz="1200" b="0" i="0" u="none" strike="noStrike" kern="1200" baseline="0" dirty="0" err="1" smtClean="0">
                <a:solidFill>
                  <a:schemeClr val="tx1"/>
                </a:solidFill>
                <a:latin typeface="Arial" charset="0"/>
                <a:ea typeface="+mn-ea"/>
                <a:cs typeface="+mn-cs"/>
              </a:rPr>
              <a:t>index</a:t>
            </a:r>
            <a:r>
              <a:rPr lang="de-DE" sz="1200" b="0" i="0" u="none" strike="noStrike" kern="1200" baseline="0" dirty="0" smtClean="0">
                <a:solidFill>
                  <a:schemeClr val="tx1"/>
                </a:solidFill>
                <a:latin typeface="Arial" charset="0"/>
                <a:ea typeface="+mn-ea"/>
                <a:cs typeface="+mn-cs"/>
              </a:rPr>
              <a:t> (20°W–0°, 3°S–3°N)</a:t>
            </a:r>
          </a:p>
          <a:p>
            <a:r>
              <a:rPr lang="de-DE" sz="1200" b="0" i="0" u="none" strike="noStrike" kern="1200" baseline="0" dirty="0" err="1" smtClean="0">
                <a:solidFill>
                  <a:schemeClr val="tx1"/>
                </a:solidFill>
                <a:latin typeface="Arial" charset="0"/>
                <a:ea typeface="+mn-ea"/>
                <a:cs typeface="+mn-cs"/>
              </a:rPr>
              <a:t>westernAtlantic</a:t>
            </a:r>
            <a:r>
              <a:rPr lang="de-DE" sz="1200" b="0" i="0" u="none" strike="noStrike" kern="1200" baseline="0" dirty="0" smtClean="0">
                <a:solidFill>
                  <a:schemeClr val="tx1"/>
                </a:solidFill>
                <a:latin typeface="Arial" charset="0"/>
                <a:ea typeface="+mn-ea"/>
                <a:cs typeface="+mn-cs"/>
              </a:rPr>
              <a:t> (WATL) wind </a:t>
            </a:r>
            <a:r>
              <a:rPr lang="de-DE" sz="1200" b="0" i="0" u="none" strike="noStrike" kern="1200" baseline="0" dirty="0" err="1" smtClean="0">
                <a:solidFill>
                  <a:schemeClr val="tx1"/>
                </a:solidFill>
                <a:latin typeface="Arial" charset="0"/>
                <a:ea typeface="+mn-ea"/>
                <a:cs typeface="+mn-cs"/>
              </a:rPr>
              <a:t>index</a:t>
            </a:r>
            <a:r>
              <a:rPr lang="de-DE" sz="1200" b="0" i="0" u="none" strike="noStrike" kern="1200" baseline="0" dirty="0" smtClean="0">
                <a:solidFill>
                  <a:schemeClr val="tx1"/>
                </a:solidFill>
                <a:latin typeface="Arial" charset="0"/>
                <a:ea typeface="+mn-ea"/>
                <a:cs typeface="+mn-cs"/>
              </a:rPr>
              <a:t> (40°W–20°W, 3°S–3°N)</a:t>
            </a:r>
            <a:endParaRPr lang="de-DE" dirty="0"/>
          </a:p>
        </p:txBody>
      </p:sp>
      <p:sp>
        <p:nvSpPr>
          <p:cNvPr id="4" name="Überschriftenplatzhalter 3"/>
          <p:cNvSpPr>
            <a:spLocks noGrp="1"/>
          </p:cNvSpPr>
          <p:nvPr>
            <p:ph type="hdr" sz="quarter" idx="10"/>
          </p:nvPr>
        </p:nvSpPr>
        <p:spPr/>
        <p:txBody>
          <a:bodyPr/>
          <a:lstStyle/>
          <a:p>
            <a:pPr>
              <a:defRPr/>
            </a:pPr>
            <a:r>
              <a:rPr lang="en-US" smtClean="0"/>
              <a:t>TAV / PIRATA-17 Meeting, Kiel, Germany</a:t>
            </a:r>
            <a:endParaRPr lang="en-US"/>
          </a:p>
        </p:txBody>
      </p:sp>
      <p:sp>
        <p:nvSpPr>
          <p:cNvPr id="5" name="Datumsplatzhalter 4"/>
          <p:cNvSpPr>
            <a:spLocks noGrp="1"/>
          </p:cNvSpPr>
          <p:nvPr>
            <p:ph type="dt" idx="11"/>
          </p:nvPr>
        </p:nvSpPr>
        <p:spPr/>
        <p:txBody>
          <a:bodyPr/>
          <a:lstStyle/>
          <a:p>
            <a:pPr>
              <a:defRPr/>
            </a:pPr>
            <a:r>
              <a:rPr lang="en-US" smtClean="0"/>
              <a:t>September 11, 2012</a:t>
            </a:r>
            <a:endParaRPr lang="en-US"/>
          </a:p>
        </p:txBody>
      </p:sp>
      <p:sp>
        <p:nvSpPr>
          <p:cNvPr id="6" name="Fußzeilenplatzhalter 5"/>
          <p:cNvSpPr>
            <a:spLocks noGrp="1"/>
          </p:cNvSpPr>
          <p:nvPr>
            <p:ph type="ftr" sz="quarter" idx="12"/>
          </p:nvPr>
        </p:nvSpPr>
        <p:spPr/>
        <p:txBody>
          <a:bodyPr/>
          <a:lstStyle/>
          <a:p>
            <a:pPr>
              <a:defRPr/>
            </a:pPr>
            <a:r>
              <a:rPr lang="de-DE" smtClean="0"/>
              <a:t>Peter Brandt - GEOMAR</a:t>
            </a:r>
            <a:endParaRPr lang="de-DE"/>
          </a:p>
        </p:txBody>
      </p:sp>
      <p:sp>
        <p:nvSpPr>
          <p:cNvPr id="7" name="Foliennummernplatzhalter 6"/>
          <p:cNvSpPr>
            <a:spLocks noGrp="1"/>
          </p:cNvSpPr>
          <p:nvPr>
            <p:ph type="sldNum" sz="quarter" idx="13"/>
          </p:nvPr>
        </p:nvSpPr>
        <p:spPr/>
        <p:txBody>
          <a:bodyPr/>
          <a:lstStyle/>
          <a:p>
            <a:pPr>
              <a:defRPr/>
            </a:pPr>
            <a:fld id="{8EF5C03D-6690-4E71-9D0B-E82F27399ED4}" type="slidenum">
              <a:rPr lang="de-DE" smtClean="0"/>
              <a:pPr>
                <a:defRPr/>
              </a:pPr>
              <a:t>14</a:t>
            </a:fld>
            <a:endParaRPr lang="de-DE"/>
          </a:p>
        </p:txBody>
      </p:sp>
    </p:spTree>
    <p:extLst>
      <p:ext uri="{BB962C8B-B14F-4D97-AF65-F5344CB8AC3E}">
        <p14:creationId xmlns:p14="http://schemas.microsoft.com/office/powerpoint/2010/main" val="56911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TextEdit="1"/>
          </p:cNvSpPr>
          <p:nvPr>
            <p:ph type="sldImg"/>
          </p:nvPr>
        </p:nvSpPr>
        <p:spPr>
          <a:ln/>
        </p:spPr>
      </p:sp>
      <p:sp>
        <p:nvSpPr>
          <p:cNvPr id="358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 name="Datumsplatzhalter 5"/>
          <p:cNvSpPr>
            <a:spLocks noGrp="1"/>
          </p:cNvSpPr>
          <p:nvPr>
            <p:ph type="dt" idx="10"/>
          </p:nvPr>
        </p:nvSpPr>
        <p:spPr/>
        <p:txBody>
          <a:bodyPr/>
          <a:lstStyle/>
          <a:p>
            <a:pPr>
              <a:defRPr/>
            </a:pPr>
            <a:r>
              <a:rPr lang="en-US" smtClean="0"/>
              <a:t>September 11, 2012</a:t>
            </a:r>
            <a:endParaRPr lang="en-US"/>
          </a:p>
        </p:txBody>
      </p:sp>
      <p:sp>
        <p:nvSpPr>
          <p:cNvPr id="7" name="Fußzeilenplatzhalter 6"/>
          <p:cNvSpPr>
            <a:spLocks noGrp="1"/>
          </p:cNvSpPr>
          <p:nvPr>
            <p:ph type="ftr" sz="quarter" idx="11"/>
          </p:nvPr>
        </p:nvSpPr>
        <p:spPr/>
        <p:txBody>
          <a:bodyPr/>
          <a:lstStyle/>
          <a:p>
            <a:pPr>
              <a:defRPr/>
            </a:pPr>
            <a:r>
              <a:rPr lang="de-DE" smtClean="0"/>
              <a:t>Peter Brandt - GEOMAR</a:t>
            </a:r>
            <a:endParaRPr lang="de-DE"/>
          </a:p>
        </p:txBody>
      </p:sp>
      <p:sp>
        <p:nvSpPr>
          <p:cNvPr id="8" name="Foliennummernplatzhalter 7"/>
          <p:cNvSpPr>
            <a:spLocks noGrp="1"/>
          </p:cNvSpPr>
          <p:nvPr>
            <p:ph type="sldNum" sz="quarter" idx="12"/>
          </p:nvPr>
        </p:nvSpPr>
        <p:spPr/>
        <p:txBody>
          <a:bodyPr/>
          <a:lstStyle/>
          <a:p>
            <a:pPr>
              <a:defRPr/>
            </a:pPr>
            <a:fld id="{8EF5C03D-6690-4E71-9D0B-E82F27399ED4}" type="slidenum">
              <a:rPr lang="de-DE" smtClean="0"/>
              <a:pPr>
                <a:defRPr/>
              </a:pPr>
              <a:t>21</a:t>
            </a:fld>
            <a:endParaRPr lang="de-DE"/>
          </a:p>
        </p:txBody>
      </p:sp>
      <p:sp>
        <p:nvSpPr>
          <p:cNvPr id="9" name="Kopfzeilenplatzhalter 8"/>
          <p:cNvSpPr>
            <a:spLocks noGrp="1"/>
          </p:cNvSpPr>
          <p:nvPr>
            <p:ph type="hdr" sz="quarter" idx="13"/>
          </p:nvPr>
        </p:nvSpPr>
        <p:spPr/>
        <p:txBody>
          <a:bodyPr/>
          <a:lstStyle/>
          <a:p>
            <a:pPr>
              <a:defRPr/>
            </a:pPr>
            <a:r>
              <a:rPr lang="en-US" smtClean="0"/>
              <a:t>TAV / PIRATA-17 Meeting, Kiel, Germany</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smtClean="0">
                <a:solidFill>
                  <a:schemeClr val="tx1"/>
                </a:solidFill>
                <a:latin typeface="Arial" charset="0"/>
                <a:ea typeface="+mn-ea"/>
                <a:cs typeface="+mn-cs"/>
              </a:rPr>
              <a:t>Fu 2007: The </a:t>
            </a:r>
            <a:r>
              <a:rPr lang="de-DE" sz="1200" b="0" i="0" u="none" strike="noStrike" kern="1200" baseline="0" dirty="0" err="1" smtClean="0">
                <a:solidFill>
                  <a:schemeClr val="tx1"/>
                </a:solidFill>
                <a:latin typeface="Arial" charset="0"/>
                <a:ea typeface="+mn-ea"/>
                <a:cs typeface="+mn-cs"/>
              </a:rPr>
              <a:t>semiannual</a:t>
            </a:r>
            <a:r>
              <a:rPr lang="de-DE" sz="1200" b="0" i="0" u="none" strike="noStrike" kern="1200" baseline="0" dirty="0" smtClean="0">
                <a:solidFill>
                  <a:schemeClr val="tx1"/>
                </a:solidFill>
                <a:latin typeface="Arial" charset="0"/>
                <a:ea typeface="+mn-ea"/>
                <a:cs typeface="+mn-cs"/>
              </a:rPr>
              <a:t> SSH </a:t>
            </a:r>
            <a:r>
              <a:rPr lang="de-DE" sz="1200" b="0" i="0" u="none" strike="noStrike" kern="1200" baseline="0" dirty="0" err="1" smtClean="0">
                <a:solidFill>
                  <a:schemeClr val="tx1"/>
                </a:solidFill>
                <a:latin typeface="Arial" charset="0"/>
                <a:ea typeface="+mn-ea"/>
                <a:cs typeface="+mn-cs"/>
              </a:rPr>
              <a:t>variability</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is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characterized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by</a:t>
            </a:r>
            <a:r>
              <a:rPr lang="de-DE" sz="1200" b="0" i="0" u="none" strike="noStrike" kern="1200" baseline="0" dirty="0" smtClean="0">
                <a:solidFill>
                  <a:schemeClr val="tx1"/>
                </a:solidFill>
                <a:latin typeface="Arial" charset="0"/>
                <a:ea typeface="+mn-ea"/>
                <a:cs typeface="+mn-cs"/>
              </a:rPr>
              <a:t> a </a:t>
            </a:r>
            <a:r>
              <a:rPr lang="de-DE" sz="1200" b="0" i="0" u="none" strike="noStrike" kern="1200" baseline="0" dirty="0" err="1" smtClean="0">
                <a:solidFill>
                  <a:schemeClr val="tx1"/>
                </a:solidFill>
                <a:latin typeface="Arial" charset="0"/>
                <a:ea typeface="+mn-ea"/>
                <a:cs typeface="+mn-cs"/>
              </a:rPr>
              <a:t>basin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mode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involving</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Rossby</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waves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and</a:t>
            </a:r>
            <a:r>
              <a:rPr lang="de-DE" sz="1200" b="0" i="0" u="none" strike="noStrike" kern="1200" baseline="0" dirty="0" smtClean="0">
                <a:solidFill>
                  <a:schemeClr val="tx1"/>
                </a:solidFill>
                <a:latin typeface="Arial" charset="0"/>
                <a:ea typeface="+mn-ea"/>
                <a:cs typeface="+mn-cs"/>
              </a:rPr>
              <a:t> Kelvin </a:t>
            </a:r>
            <a:r>
              <a:rPr lang="de-DE" sz="1200" b="0" i="0" u="none" strike="noStrike" kern="1200" baseline="0" dirty="0" err="1" smtClean="0">
                <a:solidFill>
                  <a:schemeClr val="tx1"/>
                </a:solidFill>
                <a:latin typeface="Arial" charset="0"/>
                <a:ea typeface="+mn-ea"/>
                <a:cs typeface="+mn-cs"/>
              </a:rPr>
              <a:t>waves</a:t>
            </a:r>
            <a:endParaRPr lang="de-DE" sz="1200" b="0" i="0" u="none" strike="noStrike" kern="1200" baseline="0" dirty="0" smtClean="0">
              <a:solidFill>
                <a:schemeClr val="tx1"/>
              </a:solidFill>
              <a:latin typeface="Arial" charset="0"/>
              <a:ea typeface="+mn-ea"/>
              <a:cs typeface="+mn-cs"/>
            </a:endParaRPr>
          </a:p>
          <a:p>
            <a:r>
              <a:rPr lang="de-DE" sz="1200" b="0" i="0" u="none" strike="noStrike" kern="1200" baseline="0" dirty="0" err="1" smtClean="0">
                <a:solidFill>
                  <a:schemeClr val="tx1"/>
                </a:solidFill>
                <a:latin typeface="Arial" charset="0"/>
                <a:ea typeface="+mn-ea"/>
                <a:cs typeface="+mn-cs"/>
              </a:rPr>
              <a:t>traveling</a:t>
            </a:r>
            <a:r>
              <a:rPr lang="de-DE" sz="1200" b="0" i="0" u="none" strike="noStrike" kern="1200" baseline="0" dirty="0" smtClean="0">
                <a:solidFill>
                  <a:schemeClr val="tx1"/>
                </a:solidFill>
                <a:latin typeface="Arial" charset="0"/>
                <a:ea typeface="+mn-ea"/>
                <a:cs typeface="+mn-cs"/>
              </a:rPr>
              <a:t> back </a:t>
            </a:r>
            <a:r>
              <a:rPr lang="de-DE" sz="1200" b="0" i="0" u="none" strike="noStrike" kern="1200" baseline="0" dirty="0" err="1" smtClean="0">
                <a:solidFill>
                  <a:schemeClr val="tx1"/>
                </a:solidFill>
                <a:latin typeface="Arial" charset="0"/>
                <a:ea typeface="+mn-ea"/>
                <a:cs typeface="+mn-cs"/>
              </a:rPr>
              <a:t>and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forth</a:t>
            </a:r>
            <a:r>
              <a:rPr lang="de-DE" sz="1200" b="0" i="0" u="none" strike="noStrike" kern="1200" baseline="0" dirty="0" smtClean="0">
                <a:solidFill>
                  <a:schemeClr val="tx1"/>
                </a:solidFill>
                <a:latin typeface="Arial" charset="0"/>
                <a:ea typeface="+mn-ea"/>
                <a:cs typeface="+mn-cs"/>
              </a:rPr>
              <a:t> in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equatorial</a:t>
            </a:r>
            <a:r>
              <a:rPr lang="de-DE" sz="1200" b="0" i="0" u="none" strike="noStrike" kern="1200" baseline="0" dirty="0" smtClean="0">
                <a:solidFill>
                  <a:schemeClr val="tx1"/>
                </a:solidFill>
                <a:latin typeface="Arial" charset="0"/>
                <a:ea typeface="+mn-ea"/>
                <a:cs typeface="+mn-cs"/>
              </a:rPr>
              <a:t> Indian </a:t>
            </a:r>
            <a:r>
              <a:rPr lang="de-DE" sz="1200" b="0" i="0" u="none" strike="noStrike" kern="1200" baseline="0" dirty="0" err="1" smtClean="0">
                <a:solidFill>
                  <a:schemeClr val="tx1"/>
                </a:solidFill>
                <a:latin typeface="Arial" charset="0"/>
                <a:ea typeface="+mn-ea"/>
                <a:cs typeface="+mn-cs"/>
              </a:rPr>
              <a:t>Ocean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between</a:t>
            </a:r>
            <a:r>
              <a:rPr lang="de-DE" sz="1200" b="0" i="0" u="none" strike="noStrike" kern="1200" baseline="0" dirty="0" smtClean="0">
                <a:solidFill>
                  <a:schemeClr val="tx1"/>
                </a:solidFill>
                <a:latin typeface="Arial" charset="0"/>
                <a:ea typeface="+mn-ea"/>
                <a:cs typeface="+mn-cs"/>
              </a:rPr>
              <a:t> 10°S </a:t>
            </a:r>
            <a:r>
              <a:rPr lang="de-DE" sz="1200" b="0" i="0" u="none" strike="noStrike" kern="1200" baseline="0" dirty="0" err="1" smtClean="0">
                <a:solidFill>
                  <a:schemeClr val="tx1"/>
                </a:solidFill>
                <a:latin typeface="Arial" charset="0"/>
                <a:ea typeface="+mn-ea"/>
                <a:cs typeface="+mn-cs"/>
              </a:rPr>
              <a:t>and</a:t>
            </a:r>
            <a:r>
              <a:rPr lang="de-DE" sz="1200" b="0" i="0" u="none" strike="noStrike" kern="1200" baseline="0" dirty="0" smtClean="0">
                <a:solidFill>
                  <a:schemeClr val="tx1"/>
                </a:solidFill>
                <a:latin typeface="Arial" charset="0"/>
                <a:ea typeface="+mn-ea"/>
                <a:cs typeface="+mn-cs"/>
              </a:rPr>
              <a:t> 10°N. </a:t>
            </a:r>
            <a:r>
              <a:rPr lang="de-DE" sz="1200" b="0" i="0" u="none" strike="noStrike" kern="1200" baseline="0" dirty="0" err="1" smtClean="0">
                <a:solidFill>
                  <a:schemeClr val="tx1"/>
                </a:solidFill>
                <a:latin typeface="Arial" charset="0"/>
                <a:ea typeface="+mn-ea"/>
                <a:cs typeface="+mn-cs"/>
              </a:rPr>
              <a:t>However</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interference</a:t>
            </a:r>
            <a:endParaRPr lang="de-DE" sz="1200" b="0" i="0" u="none" strike="noStrike" kern="1200" baseline="0" dirty="0" smtClean="0">
              <a:solidFill>
                <a:schemeClr val="tx1"/>
              </a:solidFill>
              <a:latin typeface="Arial" charset="0"/>
              <a:ea typeface="+mn-ea"/>
              <a:cs typeface="+mn-cs"/>
            </a:endParaRPr>
          </a:p>
          <a:p>
            <a:r>
              <a:rPr lang="de-DE" sz="1200" b="0" i="0" u="none" strike="noStrike" kern="1200" baseline="0" dirty="0" err="1" smtClean="0">
                <a:solidFill>
                  <a:schemeClr val="tx1"/>
                </a:solidFill>
                <a:latin typeface="Arial" charset="0"/>
                <a:ea typeface="+mn-ea"/>
                <a:cs typeface="+mn-cs"/>
              </a:rPr>
              <a:t>of</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these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waves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with</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each</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other</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masks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appearance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of</a:t>
            </a:r>
            <a:r>
              <a:rPr lang="de-DE" sz="1200" b="0" i="0" u="none" strike="noStrike" kern="1200" baseline="0" dirty="0" smtClean="0">
                <a:solidFill>
                  <a:schemeClr val="tx1"/>
                </a:solidFill>
                <a:latin typeface="Arial" charset="0"/>
                <a:ea typeface="+mn-ea"/>
                <a:cs typeface="+mn-cs"/>
              </a:rPr>
              <a:t> individual Kelvin </a:t>
            </a:r>
            <a:r>
              <a:rPr lang="de-DE" sz="1200" b="0" i="0" u="none" strike="noStrike" kern="1200" baseline="0" dirty="0" err="1" smtClean="0">
                <a:solidFill>
                  <a:schemeClr val="tx1"/>
                </a:solidFill>
                <a:latin typeface="Arial" charset="0"/>
                <a:ea typeface="+mn-ea"/>
                <a:cs typeface="+mn-cs"/>
              </a:rPr>
              <a:t>and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Rossby</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waves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leading</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to</a:t>
            </a:r>
            <a:r>
              <a:rPr lang="de-DE" sz="1200" b="0" i="0" u="none" strike="noStrike" kern="1200" baseline="0" dirty="0" smtClean="0">
                <a:solidFill>
                  <a:schemeClr val="tx1"/>
                </a:solidFill>
                <a:latin typeface="Arial" charset="0"/>
                <a:ea typeface="+mn-ea"/>
                <a:cs typeface="+mn-cs"/>
              </a:rPr>
              <a:t> a</a:t>
            </a:r>
          </a:p>
          <a:p>
            <a:r>
              <a:rPr lang="de-DE" sz="1200" b="0" i="0" u="none" strike="noStrike" kern="1200" baseline="0" dirty="0" err="1" smtClean="0">
                <a:solidFill>
                  <a:schemeClr val="tx1"/>
                </a:solidFill>
                <a:latin typeface="Arial" charset="0"/>
                <a:ea typeface="+mn-ea"/>
                <a:cs typeface="+mn-cs"/>
              </a:rPr>
              <a:t>nodal</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point</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amphidrome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of</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phase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propagation</a:t>
            </a:r>
            <a:r>
              <a:rPr lang="de-DE" sz="1200" b="0" i="0" u="none" strike="noStrike" kern="1200" baseline="0" dirty="0" smtClean="0">
                <a:solidFill>
                  <a:schemeClr val="tx1"/>
                </a:solidFill>
                <a:latin typeface="Arial" charset="0"/>
                <a:ea typeface="+mn-ea"/>
                <a:cs typeface="+mn-cs"/>
              </a:rPr>
              <a:t> on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equator</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at</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center</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of</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basin</a:t>
            </a:r>
            <a:r>
              <a:rPr lang="de-DE" sz="1200" b="0" i="0" u="none" strike="noStrike" kern="1200" baseline="0" dirty="0" smtClean="0">
                <a:solidFill>
                  <a:schemeClr val="tx1"/>
                </a:solidFill>
                <a:latin typeface="Arial" charset="0"/>
                <a:ea typeface="+mn-ea"/>
                <a:cs typeface="+mn-cs"/>
              </a:rPr>
              <a:t>. The </a:t>
            </a:r>
            <a:r>
              <a:rPr lang="de-DE" sz="1200" b="0" i="0" u="none" strike="noStrike" kern="1200" baseline="0" dirty="0" err="1" smtClean="0">
                <a:solidFill>
                  <a:schemeClr val="tx1"/>
                </a:solidFill>
                <a:latin typeface="Arial" charset="0"/>
                <a:ea typeface="+mn-ea"/>
                <a:cs typeface="+mn-cs"/>
              </a:rPr>
              <a:t>characteristics</a:t>
            </a:r>
            <a:endParaRPr lang="de-DE" sz="1200" b="0" i="0" u="none" strike="noStrike" kern="1200" baseline="0" dirty="0" smtClean="0">
              <a:solidFill>
                <a:schemeClr val="tx1"/>
              </a:solidFill>
              <a:latin typeface="Arial" charset="0"/>
              <a:ea typeface="+mn-ea"/>
              <a:cs typeface="+mn-cs"/>
            </a:endParaRPr>
          </a:p>
          <a:p>
            <a:r>
              <a:rPr lang="de-DE" sz="1200" b="0" i="0" u="none" strike="noStrike" kern="1200" baseline="0" dirty="0" err="1" smtClean="0">
                <a:solidFill>
                  <a:schemeClr val="tx1"/>
                </a:solidFill>
                <a:latin typeface="Arial" charset="0"/>
                <a:ea typeface="+mn-ea"/>
                <a:cs typeface="+mn-cs"/>
              </a:rPr>
              <a:t>of</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mode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correspond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to</a:t>
            </a:r>
            <a:r>
              <a:rPr lang="de-DE" sz="1200" b="0" i="0" u="none" strike="noStrike" kern="1200" baseline="0" dirty="0" smtClean="0">
                <a:solidFill>
                  <a:schemeClr val="tx1"/>
                </a:solidFill>
                <a:latin typeface="Arial" charset="0"/>
                <a:ea typeface="+mn-ea"/>
                <a:cs typeface="+mn-cs"/>
              </a:rPr>
              <a:t> a </a:t>
            </a:r>
            <a:r>
              <a:rPr lang="de-DE" sz="1200" b="0" i="0" u="none" strike="noStrike" kern="1200" baseline="0" dirty="0" err="1" smtClean="0">
                <a:solidFill>
                  <a:schemeClr val="tx1"/>
                </a:solidFill>
                <a:latin typeface="Arial" charset="0"/>
                <a:ea typeface="+mn-ea"/>
                <a:cs typeface="+mn-cs"/>
              </a:rPr>
              <a:t>resonance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of</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basin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according</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to</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theoretical</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models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For</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semiannual</a:t>
            </a:r>
            <a:endParaRPr lang="de-DE" sz="1200" b="0" i="0" u="none" strike="noStrike" kern="1200" baseline="0" dirty="0" smtClean="0">
              <a:solidFill>
                <a:schemeClr val="tx1"/>
              </a:solidFill>
              <a:latin typeface="Arial" charset="0"/>
              <a:ea typeface="+mn-ea"/>
              <a:cs typeface="+mn-cs"/>
            </a:endParaRPr>
          </a:p>
          <a:p>
            <a:r>
              <a:rPr lang="de-DE" sz="1200" b="0" i="0" u="none" strike="noStrike" kern="1200" baseline="0" dirty="0" err="1" smtClean="0">
                <a:solidFill>
                  <a:schemeClr val="tx1"/>
                </a:solidFill>
                <a:latin typeface="Arial" charset="0"/>
                <a:ea typeface="+mn-ea"/>
                <a:cs typeface="+mn-cs"/>
              </a:rPr>
              <a:t>period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and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size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of</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basin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resonance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involves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second</a:t>
            </a:r>
            <a:r>
              <a:rPr lang="de-DE" sz="1200" b="0" i="0" u="none" strike="noStrike" kern="1200" baseline="0" dirty="0" smtClean="0">
                <a:solidFill>
                  <a:schemeClr val="tx1"/>
                </a:solidFill>
                <a:latin typeface="Arial" charset="0"/>
                <a:ea typeface="+mn-ea"/>
                <a:cs typeface="+mn-cs"/>
              </a:rPr>
              <a:t> baroclinic </a:t>
            </a:r>
            <a:r>
              <a:rPr lang="de-DE" sz="1200" b="0" i="0" u="none" strike="noStrike" kern="1200" baseline="0" dirty="0" err="1" smtClean="0">
                <a:solidFill>
                  <a:schemeClr val="tx1"/>
                </a:solidFill>
                <a:latin typeface="Arial" charset="0"/>
                <a:ea typeface="+mn-ea"/>
                <a:cs typeface="+mn-cs"/>
              </a:rPr>
              <a:t>vertical</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mode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of</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endParaRPr lang="de-DE" sz="1200" b="0" i="0" u="none" strike="noStrike" kern="1200" baseline="0" dirty="0" smtClean="0">
              <a:solidFill>
                <a:schemeClr val="tx1"/>
              </a:solidFill>
              <a:latin typeface="Arial" charset="0"/>
              <a:ea typeface="+mn-ea"/>
              <a:cs typeface="+mn-cs"/>
            </a:endParaRPr>
          </a:p>
          <a:p>
            <a:r>
              <a:rPr lang="de-DE" sz="1200" b="0" i="0" u="none" strike="noStrike" kern="1200" baseline="0" dirty="0" err="1" smtClean="0">
                <a:solidFill>
                  <a:schemeClr val="tx1"/>
                </a:solidFill>
                <a:latin typeface="Arial" charset="0"/>
                <a:ea typeface="+mn-ea"/>
                <a:cs typeface="+mn-cs"/>
              </a:rPr>
              <a:t>ocean</a:t>
            </a:r>
            <a:r>
              <a:rPr lang="de-DE" sz="1200" b="0" i="0" u="none" strike="noStrike" kern="1200" baseline="0" dirty="0" smtClean="0">
                <a:solidFill>
                  <a:schemeClr val="tx1"/>
                </a:solidFill>
                <a:latin typeface="Arial" charset="0"/>
                <a:ea typeface="+mn-ea"/>
                <a:cs typeface="+mn-cs"/>
              </a:rPr>
              <a:t>.</a:t>
            </a:r>
            <a:endParaRPr lang="de-DE" dirty="0"/>
          </a:p>
        </p:txBody>
      </p:sp>
      <p:sp>
        <p:nvSpPr>
          <p:cNvPr id="4" name="Überschriftenplatzhalter 3"/>
          <p:cNvSpPr>
            <a:spLocks noGrp="1"/>
          </p:cNvSpPr>
          <p:nvPr>
            <p:ph type="hdr" sz="quarter" idx="10"/>
          </p:nvPr>
        </p:nvSpPr>
        <p:spPr/>
        <p:txBody>
          <a:bodyPr/>
          <a:lstStyle/>
          <a:p>
            <a:pPr>
              <a:defRPr/>
            </a:pPr>
            <a:r>
              <a:rPr lang="en-US" smtClean="0"/>
              <a:t>Tropical Ocean Dynamics - Lecture 11</a:t>
            </a:r>
            <a:endParaRPr lang="en-US"/>
          </a:p>
        </p:txBody>
      </p:sp>
      <p:sp>
        <p:nvSpPr>
          <p:cNvPr id="5" name="Datumsplatzhalter 4"/>
          <p:cNvSpPr>
            <a:spLocks noGrp="1"/>
          </p:cNvSpPr>
          <p:nvPr>
            <p:ph type="dt" idx="11"/>
          </p:nvPr>
        </p:nvSpPr>
        <p:spPr/>
        <p:txBody>
          <a:bodyPr/>
          <a:lstStyle/>
          <a:p>
            <a:pPr>
              <a:defRPr/>
            </a:pPr>
            <a:r>
              <a:rPr lang="de-DE" smtClean="0"/>
              <a:t>January 25, 2013</a:t>
            </a:r>
            <a:endParaRPr lang="en-US"/>
          </a:p>
        </p:txBody>
      </p:sp>
      <p:sp>
        <p:nvSpPr>
          <p:cNvPr id="6" name="Fußzeilenplatzhalter 5"/>
          <p:cNvSpPr>
            <a:spLocks noGrp="1"/>
          </p:cNvSpPr>
          <p:nvPr>
            <p:ph type="ftr" sz="quarter" idx="12"/>
          </p:nvPr>
        </p:nvSpPr>
        <p:spPr/>
        <p:txBody>
          <a:bodyPr/>
          <a:lstStyle/>
          <a:p>
            <a:pPr>
              <a:defRPr/>
            </a:pPr>
            <a:r>
              <a:rPr lang="de-DE" smtClean="0"/>
              <a:t>Peter Brandt - GEOMAR</a:t>
            </a:r>
            <a:endParaRPr lang="de-DE"/>
          </a:p>
        </p:txBody>
      </p:sp>
      <p:sp>
        <p:nvSpPr>
          <p:cNvPr id="7" name="Foliennummernplatzhalter 6"/>
          <p:cNvSpPr>
            <a:spLocks noGrp="1"/>
          </p:cNvSpPr>
          <p:nvPr>
            <p:ph type="sldNum" sz="quarter" idx="13"/>
          </p:nvPr>
        </p:nvSpPr>
        <p:spPr/>
        <p:txBody>
          <a:bodyPr/>
          <a:lstStyle/>
          <a:p>
            <a:pPr>
              <a:defRPr/>
            </a:pPr>
            <a:fld id="{8EF5C03D-6690-4E71-9D0B-E82F27399ED4}" type="slidenum">
              <a:rPr lang="de-DE" smtClean="0"/>
              <a:pPr>
                <a:defRPr/>
              </a:pPr>
              <a:t>25</a:t>
            </a:fld>
            <a:endParaRPr lang="de-DE"/>
          </a:p>
        </p:txBody>
      </p:sp>
    </p:spTree>
    <p:extLst>
      <p:ext uri="{BB962C8B-B14F-4D97-AF65-F5344CB8AC3E}">
        <p14:creationId xmlns:p14="http://schemas.microsoft.com/office/powerpoint/2010/main" val="4130481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6" name="Rectangle 3"/>
          <p:cNvSpPr>
            <a:spLocks noGrp="1" noChangeArrowheads="1"/>
          </p:cNvSpPr>
          <p:nvPr>
            <p:ph type="body" idx="1"/>
          </p:nvPr>
        </p:nvSpPr>
        <p:spPr bwMode="auto">
          <a:xfrm>
            <a:off x="904240" y="4711383"/>
            <a:ext cx="4973320" cy="44634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de-DE">
              <a:latin typeface="Calibri" charset="0"/>
              <a:ea typeface="SimSu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73732" name="Datumsplatzhalt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charset="0"/>
                <a:ea typeface="ＭＳ Ｐゴシック" charset="0"/>
              </a:defRPr>
            </a:lvl1pPr>
            <a:lvl2pPr marL="742950" indent="-285750" defTabSz="954088" eaLnBrk="0" hangingPunct="0">
              <a:defRPr>
                <a:solidFill>
                  <a:schemeClr val="tx1"/>
                </a:solidFill>
                <a:latin typeface="Microsoft Sans Serif" charset="0"/>
                <a:ea typeface="ＭＳ Ｐゴシック" charset="0"/>
              </a:defRPr>
            </a:lvl2pPr>
            <a:lvl3pPr marL="1143000" indent="-228600" defTabSz="954088" eaLnBrk="0" hangingPunct="0">
              <a:defRPr>
                <a:solidFill>
                  <a:schemeClr val="tx1"/>
                </a:solidFill>
                <a:latin typeface="Microsoft Sans Serif" charset="0"/>
                <a:ea typeface="ＭＳ Ｐゴシック" charset="0"/>
              </a:defRPr>
            </a:lvl3pPr>
            <a:lvl4pPr marL="1600200" indent="-228600" defTabSz="954088" eaLnBrk="0" hangingPunct="0">
              <a:defRPr>
                <a:solidFill>
                  <a:schemeClr val="tx1"/>
                </a:solidFill>
                <a:latin typeface="Microsoft Sans Serif" charset="0"/>
                <a:ea typeface="ＭＳ Ｐゴシック" charset="0"/>
              </a:defRPr>
            </a:lvl4pPr>
            <a:lvl5pPr marL="2057400" indent="-228600" defTabSz="954088" eaLnBrk="0" hangingPunct="0">
              <a:defRPr>
                <a:solidFill>
                  <a:schemeClr val="tx1"/>
                </a:solidFill>
                <a:latin typeface="Microsoft Sans Serif" charset="0"/>
                <a:ea typeface="ＭＳ Ｐゴシック" charset="0"/>
              </a:defRPr>
            </a:lvl5pPr>
            <a:lvl6pPr marL="2514600" indent="-228600" defTabSz="954088"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defTabSz="954088"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defTabSz="954088"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defTabSz="954088"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r>
              <a:rPr lang="en-US">
                <a:latin typeface="Arial" charset="0"/>
              </a:rPr>
              <a:t>October 27, 2011</a:t>
            </a:r>
            <a:endParaRPr lang="de-DE">
              <a:latin typeface="Arial" charset="0"/>
            </a:endParaRPr>
          </a:p>
        </p:txBody>
      </p:sp>
      <p:sp>
        <p:nvSpPr>
          <p:cNvPr id="73733" name="Fußzeilenplatzhalt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charset="0"/>
                <a:ea typeface="ＭＳ Ｐゴシック" charset="0"/>
              </a:defRPr>
            </a:lvl1pPr>
            <a:lvl2pPr marL="742950" indent="-285750" defTabSz="954088" eaLnBrk="0" hangingPunct="0">
              <a:defRPr>
                <a:solidFill>
                  <a:schemeClr val="tx1"/>
                </a:solidFill>
                <a:latin typeface="Microsoft Sans Serif" charset="0"/>
                <a:ea typeface="ＭＳ Ｐゴシック" charset="0"/>
              </a:defRPr>
            </a:lvl2pPr>
            <a:lvl3pPr marL="1143000" indent="-228600" defTabSz="954088" eaLnBrk="0" hangingPunct="0">
              <a:defRPr>
                <a:solidFill>
                  <a:schemeClr val="tx1"/>
                </a:solidFill>
                <a:latin typeface="Microsoft Sans Serif" charset="0"/>
                <a:ea typeface="ＭＳ Ｐゴシック" charset="0"/>
              </a:defRPr>
            </a:lvl3pPr>
            <a:lvl4pPr marL="1600200" indent="-228600" defTabSz="954088" eaLnBrk="0" hangingPunct="0">
              <a:defRPr>
                <a:solidFill>
                  <a:schemeClr val="tx1"/>
                </a:solidFill>
                <a:latin typeface="Microsoft Sans Serif" charset="0"/>
                <a:ea typeface="ＭＳ Ｐゴシック" charset="0"/>
              </a:defRPr>
            </a:lvl4pPr>
            <a:lvl5pPr marL="2057400" indent="-228600" defTabSz="954088" eaLnBrk="0" hangingPunct="0">
              <a:defRPr>
                <a:solidFill>
                  <a:schemeClr val="tx1"/>
                </a:solidFill>
                <a:latin typeface="Microsoft Sans Serif" charset="0"/>
                <a:ea typeface="ＭＳ Ｐゴシック" charset="0"/>
              </a:defRPr>
            </a:lvl5pPr>
            <a:lvl6pPr marL="2514600" indent="-228600" defTabSz="954088"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defTabSz="954088"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defTabSz="954088"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defTabSz="954088"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r>
              <a:rPr lang="de-DE">
                <a:latin typeface="Arial" charset="0"/>
              </a:rPr>
              <a:t>Peter Brandt - IFM-GEOMAR</a:t>
            </a:r>
          </a:p>
        </p:txBody>
      </p:sp>
      <p:sp>
        <p:nvSpPr>
          <p:cNvPr id="7373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charset="0"/>
                <a:ea typeface="ＭＳ Ｐゴシック" charset="0"/>
              </a:defRPr>
            </a:lvl1pPr>
            <a:lvl2pPr marL="742950" indent="-285750" defTabSz="954088" eaLnBrk="0" hangingPunct="0">
              <a:defRPr>
                <a:solidFill>
                  <a:schemeClr val="tx1"/>
                </a:solidFill>
                <a:latin typeface="Microsoft Sans Serif" charset="0"/>
                <a:ea typeface="ＭＳ Ｐゴシック" charset="0"/>
              </a:defRPr>
            </a:lvl2pPr>
            <a:lvl3pPr marL="1143000" indent="-228600" defTabSz="954088" eaLnBrk="0" hangingPunct="0">
              <a:defRPr>
                <a:solidFill>
                  <a:schemeClr val="tx1"/>
                </a:solidFill>
                <a:latin typeface="Microsoft Sans Serif" charset="0"/>
                <a:ea typeface="ＭＳ Ｐゴシック" charset="0"/>
              </a:defRPr>
            </a:lvl3pPr>
            <a:lvl4pPr marL="1600200" indent="-228600" defTabSz="954088" eaLnBrk="0" hangingPunct="0">
              <a:defRPr>
                <a:solidFill>
                  <a:schemeClr val="tx1"/>
                </a:solidFill>
                <a:latin typeface="Microsoft Sans Serif" charset="0"/>
                <a:ea typeface="ＭＳ Ｐゴシック" charset="0"/>
              </a:defRPr>
            </a:lvl4pPr>
            <a:lvl5pPr marL="2057400" indent="-228600" defTabSz="954088" eaLnBrk="0" hangingPunct="0">
              <a:defRPr>
                <a:solidFill>
                  <a:schemeClr val="tx1"/>
                </a:solidFill>
                <a:latin typeface="Microsoft Sans Serif" charset="0"/>
                <a:ea typeface="ＭＳ Ｐゴシック" charset="0"/>
              </a:defRPr>
            </a:lvl5pPr>
            <a:lvl6pPr marL="2514600" indent="-228600" defTabSz="954088"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defTabSz="954088"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defTabSz="954088"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defTabSz="954088"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fld id="{600308EF-2F05-F143-AD97-35D5EC4CB026}" type="slidenum">
              <a:rPr lang="de-DE">
                <a:latin typeface="Arial" charset="0"/>
              </a:rPr>
              <a:pPr eaLnBrk="1" hangingPunct="1"/>
              <a:t>28</a:t>
            </a:fld>
            <a:endParaRPr lang="de-DE">
              <a:latin typeface="Arial" charset="0"/>
            </a:endParaRPr>
          </a:p>
        </p:txBody>
      </p:sp>
      <p:sp>
        <p:nvSpPr>
          <p:cNvPr id="73735" name="Kopfzeilenplatzhalt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charset="0"/>
                <a:ea typeface="ＭＳ Ｐゴシック" charset="0"/>
              </a:defRPr>
            </a:lvl1pPr>
            <a:lvl2pPr marL="742950" indent="-285750" defTabSz="954088" eaLnBrk="0" hangingPunct="0">
              <a:defRPr>
                <a:solidFill>
                  <a:schemeClr val="tx1"/>
                </a:solidFill>
                <a:latin typeface="Microsoft Sans Serif" charset="0"/>
                <a:ea typeface="ＭＳ Ｐゴシック" charset="0"/>
              </a:defRPr>
            </a:lvl2pPr>
            <a:lvl3pPr marL="1143000" indent="-228600" defTabSz="954088" eaLnBrk="0" hangingPunct="0">
              <a:defRPr>
                <a:solidFill>
                  <a:schemeClr val="tx1"/>
                </a:solidFill>
                <a:latin typeface="Microsoft Sans Serif" charset="0"/>
                <a:ea typeface="ＭＳ Ｐゴシック" charset="0"/>
              </a:defRPr>
            </a:lvl3pPr>
            <a:lvl4pPr marL="1600200" indent="-228600" defTabSz="954088" eaLnBrk="0" hangingPunct="0">
              <a:defRPr>
                <a:solidFill>
                  <a:schemeClr val="tx1"/>
                </a:solidFill>
                <a:latin typeface="Microsoft Sans Serif" charset="0"/>
                <a:ea typeface="ＭＳ Ｐゴシック" charset="0"/>
              </a:defRPr>
            </a:lvl4pPr>
            <a:lvl5pPr marL="2057400" indent="-228600" defTabSz="954088" eaLnBrk="0" hangingPunct="0">
              <a:defRPr>
                <a:solidFill>
                  <a:schemeClr val="tx1"/>
                </a:solidFill>
                <a:latin typeface="Microsoft Sans Serif" charset="0"/>
                <a:ea typeface="ＭＳ Ｐゴシック" charset="0"/>
              </a:defRPr>
            </a:lvl5pPr>
            <a:lvl6pPr marL="2514600" indent="-228600" defTabSz="954088"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defTabSz="954088"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defTabSz="954088"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defTabSz="954088"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r>
              <a:rPr lang="de-DE">
                <a:latin typeface="Arial" charset="0"/>
              </a:rPr>
              <a:t>WHOI Seminar, Woods Hole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p:cNvSpPr>
            <a:spLocks noGrp="1" noRot="1" noChangeAspect="1" noTextEdit="1"/>
          </p:cNvSpPr>
          <p:nvPr>
            <p:ph type="sldImg"/>
          </p:nvPr>
        </p:nvSpPr>
        <p:spPr>
          <a:ln/>
        </p:spPr>
      </p:sp>
      <p:sp>
        <p:nvSpPr>
          <p:cNvPr id="8397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err="1"/>
              <a:t>Inertial</a:t>
            </a:r>
            <a:r>
              <a:rPr lang="de-DE" dirty="0"/>
              <a:t> </a:t>
            </a:r>
            <a:r>
              <a:rPr lang="de-DE" dirty="0" err="1"/>
              <a:t>instability</a:t>
            </a:r>
            <a:r>
              <a:rPr lang="de-DE" dirty="0"/>
              <a:t> (Hua et al., 1997, 2008): </a:t>
            </a:r>
            <a:r>
              <a:rPr lang="en-US" dirty="0"/>
              <a:t>On the equatorial </a:t>
            </a:r>
            <a:r>
              <a:rPr lang="en-US" dirty="0">
                <a:sym typeface="Symbol" charset="0"/>
              </a:rPr>
              <a:t>-</a:t>
            </a:r>
            <a:r>
              <a:rPr lang="en-US" dirty="0"/>
              <a:t>plane, inertial instability occurs whenever the maximum angular momentum M = u−1/2 </a:t>
            </a:r>
            <a:r>
              <a:rPr lang="en-US" dirty="0">
                <a:sym typeface="Symbol" charset="0"/>
              </a:rPr>
              <a:t></a:t>
            </a:r>
            <a:r>
              <a:rPr lang="en-US" dirty="0"/>
              <a:t>y</a:t>
            </a:r>
            <a:r>
              <a:rPr lang="en-US" baseline="30000" dirty="0"/>
              <a:t>2</a:t>
            </a:r>
            <a:r>
              <a:rPr lang="en-US" dirty="0"/>
              <a:t> (where u is the zonal velocity, y is latitude and </a:t>
            </a:r>
            <a:r>
              <a:rPr lang="en-US" dirty="0">
                <a:sym typeface="Symbol" charset="0"/>
              </a:rPr>
              <a:t></a:t>
            </a:r>
            <a:r>
              <a:rPr lang="en-US" dirty="0"/>
              <a:t> is the meridional gradient of planetary vorticity at the equator) is displaced from the equator and is thus triggered whenever a zonal flow is not symmetric with respect to y = 0.</a:t>
            </a:r>
          </a:p>
          <a:p>
            <a:r>
              <a:rPr lang="de-DE" dirty="0" err="1"/>
              <a:t>Destabilization</a:t>
            </a:r>
            <a:r>
              <a:rPr lang="de-DE" dirty="0"/>
              <a:t> </a:t>
            </a:r>
            <a:r>
              <a:rPr lang="de-DE" dirty="0" err="1"/>
              <a:t>of</a:t>
            </a:r>
            <a:r>
              <a:rPr lang="de-DE" dirty="0"/>
              <a:t> </a:t>
            </a:r>
            <a:r>
              <a:rPr lang="de-DE" dirty="0" err="1"/>
              <a:t>mixed</a:t>
            </a:r>
            <a:r>
              <a:rPr lang="de-DE" dirty="0"/>
              <a:t> </a:t>
            </a:r>
            <a:r>
              <a:rPr lang="de-DE" dirty="0" err="1"/>
              <a:t>Rossby-gravity</a:t>
            </a:r>
            <a:r>
              <a:rPr lang="de-DE" dirty="0"/>
              <a:t> </a:t>
            </a:r>
            <a:r>
              <a:rPr lang="de-DE" dirty="0" err="1"/>
              <a:t>waves</a:t>
            </a:r>
            <a:r>
              <a:rPr lang="de-DE" dirty="0"/>
              <a:t> (Hua et al. 2008): </a:t>
            </a:r>
            <a:r>
              <a:rPr lang="en-US" dirty="0"/>
              <a:t>For short enough zonal wavelength, the westward phase propagating MRG wave is strongly destabilized by </a:t>
            </a:r>
            <a:r>
              <a:rPr lang="en-US" dirty="0" err="1"/>
              <a:t>barotropic</a:t>
            </a:r>
            <a:r>
              <a:rPr lang="en-US" dirty="0"/>
              <a:t> shear instability leading to the formation of zonal jets.</a:t>
            </a:r>
            <a:endParaRPr lang="de-DE" dirty="0"/>
          </a:p>
          <a:p>
            <a:r>
              <a:rPr lang="en-US" dirty="0" err="1"/>
              <a:t>d´Orgeville</a:t>
            </a:r>
            <a:r>
              <a:rPr lang="en-US" dirty="0"/>
              <a:t> et al. (2007): high-resolution model with 1/11° horizontal and, throughout the water column, 12.5/25 m vertical resolution; temporally oscillating mass flux that is confined to the western boundary is applied at its northern and southern boundaries (15°S/N) to force </a:t>
            </a:r>
            <a:r>
              <a:rPr lang="en-US" dirty="0" err="1"/>
              <a:t>Yanai</a:t>
            </a:r>
            <a:r>
              <a:rPr lang="en-US" dirty="0"/>
              <a:t> waves; </a:t>
            </a:r>
            <a:r>
              <a:rPr lang="en-US" dirty="0" err="1"/>
              <a:t>Yanai</a:t>
            </a:r>
            <a:r>
              <a:rPr lang="en-US" dirty="0"/>
              <a:t>-wave forcing produces equatorial jets, basin modes sets the time scale of jets.</a:t>
            </a:r>
          </a:p>
          <a:p>
            <a:r>
              <a:rPr lang="en-US" dirty="0" err="1"/>
              <a:t>Ascani</a:t>
            </a:r>
            <a:r>
              <a:rPr lang="en-US" dirty="0"/>
              <a:t> et al. (</a:t>
            </a:r>
            <a:r>
              <a:rPr lang="en-US" dirty="0" smtClean="0"/>
              <a:t>2010)</a:t>
            </a:r>
            <a:r>
              <a:rPr lang="en-US" dirty="0"/>
              <a:t>: relatively low horizontal (1/4°) and high Vertical resolution (50 m), model is forced with N/S wind stress to produce artificially 30 day </a:t>
            </a:r>
            <a:r>
              <a:rPr lang="en-US" dirty="0" err="1"/>
              <a:t>Yanai</a:t>
            </a:r>
            <a:r>
              <a:rPr lang="en-US" dirty="0"/>
              <a:t> waves that form a downward propagating </a:t>
            </a:r>
            <a:r>
              <a:rPr lang="en-US" dirty="0" err="1"/>
              <a:t>Yanai</a:t>
            </a:r>
            <a:r>
              <a:rPr lang="en-US" dirty="0"/>
              <a:t> beam, model is able to predict the occurrence of a realistic EICS, but simulates only very weak equatorial deep jets</a:t>
            </a:r>
            <a:r>
              <a:rPr lang="en-US" dirty="0" smtClean="0"/>
              <a:t>. In another simulation </a:t>
            </a:r>
            <a:r>
              <a:rPr lang="en-US" dirty="0" err="1" smtClean="0"/>
              <a:t>Ascani</a:t>
            </a:r>
            <a:r>
              <a:rPr lang="en-US" dirty="0" smtClean="0"/>
              <a:t> et al. (2006), they</a:t>
            </a:r>
            <a:r>
              <a:rPr lang="en-US" baseline="0" dirty="0" smtClean="0"/>
              <a:t> were able from the destabilization of the </a:t>
            </a:r>
            <a:r>
              <a:rPr lang="en-US" baseline="0" dirty="0" err="1" smtClean="0"/>
              <a:t>Yanai</a:t>
            </a:r>
            <a:r>
              <a:rPr lang="en-US" baseline="0" dirty="0" smtClean="0"/>
              <a:t> waves to produce EDJs. The model was very sensitive to different parameterizations (bottom </a:t>
            </a:r>
            <a:r>
              <a:rPr lang="en-US" baseline="0" dirty="0" err="1" smtClean="0"/>
              <a:t>fricting</a:t>
            </a:r>
            <a:r>
              <a:rPr lang="en-US" baseline="0" dirty="0" smtClean="0"/>
              <a:t> and mixing).</a:t>
            </a:r>
            <a:r>
              <a:rPr lang="en-US" dirty="0" smtClean="0"/>
              <a:t> </a:t>
            </a:r>
            <a:endParaRPr lang="en-US" dirty="0"/>
          </a:p>
          <a:p>
            <a:r>
              <a:rPr lang="en-US" dirty="0"/>
              <a:t>Eden and </a:t>
            </a:r>
            <a:r>
              <a:rPr lang="en-US" dirty="0" err="1"/>
              <a:t>Dengler</a:t>
            </a:r>
            <a:r>
              <a:rPr lang="en-US" dirty="0"/>
              <a:t> (2008) suggest that EDJ are related to the deep western boundary current; inertial instability may be important for their generation. They show that the strength of EDJ increase with increasing vertical and horizontal resolution, but are still underestimated at very high resolution.</a:t>
            </a:r>
          </a:p>
        </p:txBody>
      </p:sp>
      <p:sp>
        <p:nvSpPr>
          <p:cNvPr id="83972" name="Datumsplatzhalt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charset="0"/>
                <a:ea typeface="ＭＳ Ｐゴシック" charset="0"/>
              </a:defRPr>
            </a:lvl1pPr>
            <a:lvl2pPr marL="742950" indent="-285750" defTabSz="954088" eaLnBrk="0" hangingPunct="0">
              <a:defRPr>
                <a:solidFill>
                  <a:schemeClr val="tx1"/>
                </a:solidFill>
                <a:latin typeface="Microsoft Sans Serif" charset="0"/>
                <a:ea typeface="ＭＳ Ｐゴシック" charset="0"/>
              </a:defRPr>
            </a:lvl2pPr>
            <a:lvl3pPr marL="1143000" indent="-228600" defTabSz="954088" eaLnBrk="0" hangingPunct="0">
              <a:defRPr>
                <a:solidFill>
                  <a:schemeClr val="tx1"/>
                </a:solidFill>
                <a:latin typeface="Microsoft Sans Serif" charset="0"/>
                <a:ea typeface="ＭＳ Ｐゴシック" charset="0"/>
              </a:defRPr>
            </a:lvl3pPr>
            <a:lvl4pPr marL="1600200" indent="-228600" defTabSz="954088" eaLnBrk="0" hangingPunct="0">
              <a:defRPr>
                <a:solidFill>
                  <a:schemeClr val="tx1"/>
                </a:solidFill>
                <a:latin typeface="Microsoft Sans Serif" charset="0"/>
                <a:ea typeface="ＭＳ Ｐゴシック" charset="0"/>
              </a:defRPr>
            </a:lvl4pPr>
            <a:lvl5pPr marL="2057400" indent="-228600" defTabSz="954088" eaLnBrk="0" hangingPunct="0">
              <a:defRPr>
                <a:solidFill>
                  <a:schemeClr val="tx1"/>
                </a:solidFill>
                <a:latin typeface="Microsoft Sans Serif" charset="0"/>
                <a:ea typeface="ＭＳ Ｐゴシック" charset="0"/>
              </a:defRPr>
            </a:lvl5pPr>
            <a:lvl6pPr marL="2514600" indent="-228600" defTabSz="954088"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defTabSz="954088"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defTabSz="954088"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defTabSz="954088"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r>
              <a:rPr lang="en-US">
                <a:latin typeface="Arial" charset="0"/>
              </a:rPr>
              <a:t>October 27, 2011</a:t>
            </a:r>
            <a:endParaRPr lang="de-DE">
              <a:latin typeface="Arial" charset="0"/>
            </a:endParaRPr>
          </a:p>
        </p:txBody>
      </p:sp>
      <p:sp>
        <p:nvSpPr>
          <p:cNvPr id="83973" name="Fußzeilenplatzhalt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charset="0"/>
                <a:ea typeface="ＭＳ Ｐゴシック" charset="0"/>
              </a:defRPr>
            </a:lvl1pPr>
            <a:lvl2pPr marL="742950" indent="-285750" defTabSz="954088" eaLnBrk="0" hangingPunct="0">
              <a:defRPr>
                <a:solidFill>
                  <a:schemeClr val="tx1"/>
                </a:solidFill>
                <a:latin typeface="Microsoft Sans Serif" charset="0"/>
                <a:ea typeface="ＭＳ Ｐゴシック" charset="0"/>
              </a:defRPr>
            </a:lvl2pPr>
            <a:lvl3pPr marL="1143000" indent="-228600" defTabSz="954088" eaLnBrk="0" hangingPunct="0">
              <a:defRPr>
                <a:solidFill>
                  <a:schemeClr val="tx1"/>
                </a:solidFill>
                <a:latin typeface="Microsoft Sans Serif" charset="0"/>
                <a:ea typeface="ＭＳ Ｐゴシック" charset="0"/>
              </a:defRPr>
            </a:lvl3pPr>
            <a:lvl4pPr marL="1600200" indent="-228600" defTabSz="954088" eaLnBrk="0" hangingPunct="0">
              <a:defRPr>
                <a:solidFill>
                  <a:schemeClr val="tx1"/>
                </a:solidFill>
                <a:latin typeface="Microsoft Sans Serif" charset="0"/>
                <a:ea typeface="ＭＳ Ｐゴシック" charset="0"/>
              </a:defRPr>
            </a:lvl4pPr>
            <a:lvl5pPr marL="2057400" indent="-228600" defTabSz="954088" eaLnBrk="0" hangingPunct="0">
              <a:defRPr>
                <a:solidFill>
                  <a:schemeClr val="tx1"/>
                </a:solidFill>
                <a:latin typeface="Microsoft Sans Serif" charset="0"/>
                <a:ea typeface="ＭＳ Ｐゴシック" charset="0"/>
              </a:defRPr>
            </a:lvl5pPr>
            <a:lvl6pPr marL="2514600" indent="-228600" defTabSz="954088"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defTabSz="954088"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defTabSz="954088"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defTabSz="954088"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r>
              <a:rPr lang="de-DE">
                <a:latin typeface="Arial" charset="0"/>
              </a:rPr>
              <a:t>Peter Brandt - IFM-GEOMAR</a:t>
            </a:r>
          </a:p>
        </p:txBody>
      </p:sp>
      <p:sp>
        <p:nvSpPr>
          <p:cNvPr id="8397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charset="0"/>
                <a:ea typeface="ＭＳ Ｐゴシック" charset="0"/>
              </a:defRPr>
            </a:lvl1pPr>
            <a:lvl2pPr marL="742950" indent="-285750" defTabSz="954088" eaLnBrk="0" hangingPunct="0">
              <a:defRPr>
                <a:solidFill>
                  <a:schemeClr val="tx1"/>
                </a:solidFill>
                <a:latin typeface="Microsoft Sans Serif" charset="0"/>
                <a:ea typeface="ＭＳ Ｐゴシック" charset="0"/>
              </a:defRPr>
            </a:lvl2pPr>
            <a:lvl3pPr marL="1143000" indent="-228600" defTabSz="954088" eaLnBrk="0" hangingPunct="0">
              <a:defRPr>
                <a:solidFill>
                  <a:schemeClr val="tx1"/>
                </a:solidFill>
                <a:latin typeface="Microsoft Sans Serif" charset="0"/>
                <a:ea typeface="ＭＳ Ｐゴシック" charset="0"/>
              </a:defRPr>
            </a:lvl3pPr>
            <a:lvl4pPr marL="1600200" indent="-228600" defTabSz="954088" eaLnBrk="0" hangingPunct="0">
              <a:defRPr>
                <a:solidFill>
                  <a:schemeClr val="tx1"/>
                </a:solidFill>
                <a:latin typeface="Microsoft Sans Serif" charset="0"/>
                <a:ea typeface="ＭＳ Ｐゴシック" charset="0"/>
              </a:defRPr>
            </a:lvl4pPr>
            <a:lvl5pPr marL="2057400" indent="-228600" defTabSz="954088" eaLnBrk="0" hangingPunct="0">
              <a:defRPr>
                <a:solidFill>
                  <a:schemeClr val="tx1"/>
                </a:solidFill>
                <a:latin typeface="Microsoft Sans Serif" charset="0"/>
                <a:ea typeface="ＭＳ Ｐゴシック" charset="0"/>
              </a:defRPr>
            </a:lvl5pPr>
            <a:lvl6pPr marL="2514600" indent="-228600" defTabSz="954088"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defTabSz="954088"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defTabSz="954088"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defTabSz="954088"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fld id="{648A1D56-E38F-0B49-BE96-C4B3D709C061}" type="slidenum">
              <a:rPr lang="de-DE">
                <a:latin typeface="Arial" charset="0"/>
              </a:rPr>
              <a:pPr eaLnBrk="1" hangingPunct="1"/>
              <a:t>29</a:t>
            </a:fld>
            <a:endParaRPr lang="de-DE">
              <a:latin typeface="Arial" charset="0"/>
            </a:endParaRPr>
          </a:p>
        </p:txBody>
      </p:sp>
      <p:sp>
        <p:nvSpPr>
          <p:cNvPr id="83975" name="Kopfzeilenplatzhalt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charset="0"/>
                <a:ea typeface="ＭＳ Ｐゴシック" charset="0"/>
              </a:defRPr>
            </a:lvl1pPr>
            <a:lvl2pPr marL="742950" indent="-285750" defTabSz="954088" eaLnBrk="0" hangingPunct="0">
              <a:defRPr>
                <a:solidFill>
                  <a:schemeClr val="tx1"/>
                </a:solidFill>
                <a:latin typeface="Microsoft Sans Serif" charset="0"/>
                <a:ea typeface="ＭＳ Ｐゴシック" charset="0"/>
              </a:defRPr>
            </a:lvl2pPr>
            <a:lvl3pPr marL="1143000" indent="-228600" defTabSz="954088" eaLnBrk="0" hangingPunct="0">
              <a:defRPr>
                <a:solidFill>
                  <a:schemeClr val="tx1"/>
                </a:solidFill>
                <a:latin typeface="Microsoft Sans Serif" charset="0"/>
                <a:ea typeface="ＭＳ Ｐゴシック" charset="0"/>
              </a:defRPr>
            </a:lvl3pPr>
            <a:lvl4pPr marL="1600200" indent="-228600" defTabSz="954088" eaLnBrk="0" hangingPunct="0">
              <a:defRPr>
                <a:solidFill>
                  <a:schemeClr val="tx1"/>
                </a:solidFill>
                <a:latin typeface="Microsoft Sans Serif" charset="0"/>
                <a:ea typeface="ＭＳ Ｐゴシック" charset="0"/>
              </a:defRPr>
            </a:lvl4pPr>
            <a:lvl5pPr marL="2057400" indent="-228600" defTabSz="954088" eaLnBrk="0" hangingPunct="0">
              <a:defRPr>
                <a:solidFill>
                  <a:schemeClr val="tx1"/>
                </a:solidFill>
                <a:latin typeface="Microsoft Sans Serif" charset="0"/>
                <a:ea typeface="ＭＳ Ｐゴシック" charset="0"/>
              </a:defRPr>
            </a:lvl5pPr>
            <a:lvl6pPr marL="2514600" indent="-228600" defTabSz="954088"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defTabSz="954088"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defTabSz="954088"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defTabSz="954088"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r>
              <a:rPr lang="de-DE">
                <a:latin typeface="Arial" charset="0"/>
              </a:rPr>
              <a:t>WHOI Seminar, Woods Hole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3.9-yr</a:t>
            </a:r>
            <a:r>
              <a:rPr lang="de-DE" baseline="0" dirty="0" smtClean="0"/>
              <a:t> </a:t>
            </a:r>
            <a:r>
              <a:rPr lang="de-DE" baseline="0" dirty="0" err="1" smtClean="0"/>
              <a:t>period</a:t>
            </a:r>
            <a:r>
              <a:rPr lang="de-DE" baseline="0" dirty="0" smtClean="0"/>
              <a:t>, 12th baroclinic </a:t>
            </a:r>
            <a:r>
              <a:rPr lang="de-DE" baseline="0" dirty="0" err="1" smtClean="0"/>
              <a:t>mode</a:t>
            </a:r>
            <a:endParaRPr lang="de-DE" dirty="0"/>
          </a:p>
        </p:txBody>
      </p:sp>
      <p:sp>
        <p:nvSpPr>
          <p:cNvPr id="4" name="Überschriftenplatzhalter 3"/>
          <p:cNvSpPr>
            <a:spLocks noGrp="1"/>
          </p:cNvSpPr>
          <p:nvPr>
            <p:ph type="hdr" sz="quarter" idx="10"/>
          </p:nvPr>
        </p:nvSpPr>
        <p:spPr/>
        <p:txBody>
          <a:bodyPr/>
          <a:lstStyle/>
          <a:p>
            <a:pPr>
              <a:defRPr/>
            </a:pPr>
            <a:r>
              <a:rPr lang="en-US" smtClean="0"/>
              <a:t>Tropical Ocean Dynamics - Lecture 11</a:t>
            </a:r>
            <a:endParaRPr lang="en-US"/>
          </a:p>
        </p:txBody>
      </p:sp>
      <p:sp>
        <p:nvSpPr>
          <p:cNvPr id="5" name="Datumsplatzhalter 4"/>
          <p:cNvSpPr>
            <a:spLocks noGrp="1"/>
          </p:cNvSpPr>
          <p:nvPr>
            <p:ph type="dt" idx="11"/>
          </p:nvPr>
        </p:nvSpPr>
        <p:spPr/>
        <p:txBody>
          <a:bodyPr/>
          <a:lstStyle/>
          <a:p>
            <a:pPr>
              <a:defRPr/>
            </a:pPr>
            <a:r>
              <a:rPr lang="de-DE" smtClean="0"/>
              <a:t>January 25, 2013</a:t>
            </a:r>
            <a:endParaRPr lang="en-US"/>
          </a:p>
        </p:txBody>
      </p:sp>
      <p:sp>
        <p:nvSpPr>
          <p:cNvPr id="6" name="Fußzeilenplatzhalter 5"/>
          <p:cNvSpPr>
            <a:spLocks noGrp="1"/>
          </p:cNvSpPr>
          <p:nvPr>
            <p:ph type="ftr" sz="quarter" idx="12"/>
          </p:nvPr>
        </p:nvSpPr>
        <p:spPr/>
        <p:txBody>
          <a:bodyPr/>
          <a:lstStyle/>
          <a:p>
            <a:pPr>
              <a:defRPr/>
            </a:pPr>
            <a:r>
              <a:rPr lang="de-DE" smtClean="0"/>
              <a:t>Peter Brandt - GEOMAR</a:t>
            </a:r>
            <a:endParaRPr lang="de-DE"/>
          </a:p>
        </p:txBody>
      </p:sp>
      <p:sp>
        <p:nvSpPr>
          <p:cNvPr id="7" name="Foliennummernplatzhalter 6"/>
          <p:cNvSpPr>
            <a:spLocks noGrp="1"/>
          </p:cNvSpPr>
          <p:nvPr>
            <p:ph type="sldNum" sz="quarter" idx="13"/>
          </p:nvPr>
        </p:nvSpPr>
        <p:spPr/>
        <p:txBody>
          <a:bodyPr/>
          <a:lstStyle/>
          <a:p>
            <a:pPr>
              <a:defRPr/>
            </a:pPr>
            <a:fld id="{8EF5C03D-6690-4E71-9D0B-E82F27399ED4}" type="slidenum">
              <a:rPr lang="de-DE" smtClean="0"/>
              <a:pPr>
                <a:defRPr/>
              </a:pPr>
              <a:t>32</a:t>
            </a:fld>
            <a:endParaRPr lang="de-DE"/>
          </a:p>
        </p:txBody>
      </p:sp>
    </p:spTree>
    <p:extLst>
      <p:ext uri="{BB962C8B-B14F-4D97-AF65-F5344CB8AC3E}">
        <p14:creationId xmlns:p14="http://schemas.microsoft.com/office/powerpoint/2010/main" val="1165825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smtClean="0">
                <a:solidFill>
                  <a:schemeClr val="tx1"/>
                </a:solidFill>
                <a:latin typeface="Arial" charset="0"/>
                <a:ea typeface="+mn-ea"/>
                <a:cs typeface="+mn-cs"/>
              </a:rPr>
              <a:t>The NECC </a:t>
            </a:r>
            <a:r>
              <a:rPr lang="de-DE" sz="1200" b="0" i="0" u="none" strike="noStrike" kern="1200" baseline="0" dirty="0" err="1" smtClean="0">
                <a:solidFill>
                  <a:schemeClr val="tx1"/>
                </a:solidFill>
                <a:latin typeface="Arial" charset="0"/>
                <a:ea typeface="+mn-ea"/>
                <a:cs typeface="+mn-cs"/>
              </a:rPr>
              <a:t>has</a:t>
            </a:r>
            <a:r>
              <a:rPr lang="de-DE" sz="1200" b="0" i="0" u="none" strike="noStrike" kern="1200" baseline="0" dirty="0" smtClean="0">
                <a:solidFill>
                  <a:schemeClr val="tx1"/>
                </a:solidFill>
                <a:latin typeface="Arial" charset="0"/>
                <a:ea typeface="+mn-ea"/>
                <a:cs typeface="+mn-cs"/>
              </a:rPr>
              <a:t> a strong interannual </a:t>
            </a:r>
            <a:r>
              <a:rPr lang="de-DE" sz="1200" b="0" i="0" u="none" strike="noStrike" kern="1200" baseline="0" dirty="0" err="1" smtClean="0">
                <a:solidFill>
                  <a:schemeClr val="tx1"/>
                </a:solidFill>
                <a:latin typeface="Arial" charset="0"/>
                <a:ea typeface="+mn-ea"/>
                <a:cs typeface="+mn-cs"/>
              </a:rPr>
              <a:t>variability</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as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shown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by</a:t>
            </a:r>
            <a:r>
              <a:rPr lang="de-DE" sz="1200" b="0" i="0" u="none" strike="noStrike" kern="1200" baseline="0" dirty="0" smtClean="0">
                <a:solidFill>
                  <a:schemeClr val="tx1"/>
                </a:solidFill>
                <a:latin typeface="Arial" charset="0"/>
                <a:ea typeface="+mn-ea"/>
                <a:cs typeface="+mn-cs"/>
              </a:rPr>
              <a:t> Hormann et al. (2012). </a:t>
            </a:r>
            <a:r>
              <a:rPr lang="de-DE" sz="1200" b="0" i="0" u="none" strike="noStrike" kern="1200" baseline="0" dirty="0" err="1" smtClean="0">
                <a:solidFill>
                  <a:schemeClr val="tx1"/>
                </a:solidFill>
                <a:latin typeface="Arial" charset="0"/>
                <a:ea typeface="+mn-ea"/>
                <a:cs typeface="+mn-cs"/>
              </a:rPr>
              <a:t>Here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we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show</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that</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part</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of</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that</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variability</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might</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be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linked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to</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upward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propagation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of</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EDJs </a:t>
            </a:r>
            <a:r>
              <a:rPr lang="de-DE" sz="1200" b="0" i="0" u="none" strike="noStrike" kern="1200" baseline="0" dirty="0" err="1" smtClean="0">
                <a:solidFill>
                  <a:schemeClr val="tx1"/>
                </a:solidFill>
                <a:latin typeface="Arial" charset="0"/>
                <a:ea typeface="+mn-ea"/>
                <a:cs typeface="+mn-cs"/>
              </a:rPr>
              <a:t>providing</a:t>
            </a:r>
            <a:r>
              <a:rPr lang="de-DE" sz="1200" b="0" i="0" u="none" strike="noStrike" kern="1200" baseline="0" dirty="0" smtClean="0">
                <a:solidFill>
                  <a:schemeClr val="tx1"/>
                </a:solidFill>
                <a:latin typeface="Arial" charset="0"/>
                <a:ea typeface="+mn-ea"/>
                <a:cs typeface="+mn-cs"/>
              </a:rPr>
              <a:t> a </a:t>
            </a:r>
            <a:r>
              <a:rPr lang="de-DE" sz="1200" b="0" i="0" u="none" strike="noStrike" kern="1200" baseline="0" dirty="0" err="1" smtClean="0">
                <a:solidFill>
                  <a:schemeClr val="tx1"/>
                </a:solidFill>
                <a:latin typeface="Arial" charset="0"/>
                <a:ea typeface="+mn-ea"/>
                <a:cs typeface="+mn-cs"/>
              </a:rPr>
              <a:t>possible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feedback</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from</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EDJs </a:t>
            </a:r>
            <a:r>
              <a:rPr lang="de-DE" sz="1200" b="0" i="0" u="none" strike="noStrike" kern="1200" baseline="0" dirty="0" err="1" smtClean="0">
                <a:solidFill>
                  <a:schemeClr val="tx1"/>
                </a:solidFill>
                <a:latin typeface="Arial" charset="0"/>
                <a:ea typeface="+mn-ea"/>
                <a:cs typeface="+mn-cs"/>
              </a:rPr>
              <a:t>to</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variability</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of</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NECC. </a:t>
            </a:r>
            <a:r>
              <a:rPr lang="de-DE" sz="1200" b="0" i="0" u="none" strike="noStrike" kern="1200" baseline="0" dirty="0" err="1" smtClean="0">
                <a:solidFill>
                  <a:schemeClr val="tx1"/>
                </a:solidFill>
                <a:latin typeface="Arial" charset="0"/>
                <a:ea typeface="+mn-ea"/>
                <a:cs typeface="+mn-cs"/>
              </a:rPr>
              <a:t>We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argue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that</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presence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of</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signicant</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variability</a:t>
            </a:r>
            <a:r>
              <a:rPr lang="de-DE" sz="1200" b="0" i="0" u="none" strike="noStrike" kern="1200" baseline="0" dirty="0" smtClean="0">
                <a:solidFill>
                  <a:schemeClr val="tx1"/>
                </a:solidFill>
                <a:latin typeface="Arial" charset="0"/>
                <a:ea typeface="+mn-ea"/>
                <a:cs typeface="+mn-cs"/>
              </a:rPr>
              <a:t> in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NECC </a:t>
            </a:r>
            <a:r>
              <a:rPr lang="de-DE" sz="1200" b="0" i="0" u="none" strike="noStrike" kern="1200" baseline="0" dirty="0" err="1" smtClean="0">
                <a:solidFill>
                  <a:schemeClr val="tx1"/>
                </a:solidFill>
                <a:latin typeface="Arial" charset="0"/>
                <a:ea typeface="+mn-ea"/>
                <a:cs typeface="+mn-cs"/>
              </a:rPr>
              <a:t>at</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basin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mode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period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that</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is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for</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high baroclinic </a:t>
            </a:r>
            <a:r>
              <a:rPr lang="de-DE" sz="1200" b="0" i="0" u="none" strike="noStrike" kern="1200" baseline="0" dirty="0" err="1" smtClean="0">
                <a:solidFill>
                  <a:schemeClr val="tx1"/>
                </a:solidFill>
                <a:latin typeface="Arial" charset="0"/>
                <a:ea typeface="+mn-ea"/>
                <a:cs typeface="+mn-cs"/>
              </a:rPr>
              <a:t>vertical</a:t>
            </a:r>
            <a:r>
              <a:rPr lang="de-DE" sz="1200" b="0" i="0" u="none" strike="noStrike" kern="1200" baseline="0" dirty="0" smtClean="0">
                <a:solidFill>
                  <a:schemeClr val="tx1"/>
                </a:solidFill>
                <a:latin typeface="Arial" charset="0"/>
                <a:ea typeface="+mn-ea"/>
                <a:cs typeface="+mn-cs"/>
              </a:rPr>
              <a:t> normal </a:t>
            </a:r>
            <a:r>
              <a:rPr lang="de-DE" sz="1200" b="0" i="0" u="none" strike="noStrike" kern="1200" baseline="0" dirty="0" err="1" smtClean="0">
                <a:solidFill>
                  <a:schemeClr val="tx1"/>
                </a:solidFill>
                <a:latin typeface="Arial" charset="0"/>
                <a:ea typeface="+mn-ea"/>
                <a:cs typeface="+mn-cs"/>
              </a:rPr>
              <a:t>mode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that</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dominates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EDJ </a:t>
            </a:r>
            <a:r>
              <a:rPr lang="de-DE" sz="1200" b="0" i="0" u="none" strike="noStrike" kern="1200" baseline="0" dirty="0" err="1" smtClean="0">
                <a:solidFill>
                  <a:schemeClr val="tx1"/>
                </a:solidFill>
                <a:latin typeface="Arial" charset="0"/>
                <a:ea typeface="+mn-ea"/>
                <a:cs typeface="+mn-cs"/>
              </a:rPr>
              <a:t>variability</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supports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view</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that</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influence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at</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this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period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is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upward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from</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EDJ </a:t>
            </a:r>
            <a:r>
              <a:rPr lang="de-DE" sz="1200" b="0" i="0" u="none" strike="noStrike" kern="1200" baseline="0" dirty="0" err="1" smtClean="0">
                <a:solidFill>
                  <a:schemeClr val="tx1"/>
                </a:solidFill>
                <a:latin typeface="Arial" charset="0"/>
                <a:ea typeface="+mn-ea"/>
                <a:cs typeface="+mn-cs"/>
              </a:rPr>
              <a:t>to</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NECC, </a:t>
            </a:r>
            <a:r>
              <a:rPr lang="de-DE" sz="1200" b="0" i="0" u="none" strike="noStrike" kern="1200" baseline="0" dirty="0" err="1" smtClean="0">
                <a:solidFill>
                  <a:schemeClr val="tx1"/>
                </a:solidFill>
                <a:latin typeface="Arial" charset="0"/>
                <a:ea typeface="+mn-ea"/>
                <a:cs typeface="+mn-cs"/>
              </a:rPr>
              <a:t>and</a:t>
            </a:r>
            <a:r>
              <a:rPr lang="de-DE" sz="1200" b="0" i="0" u="none" strike="noStrike" kern="1200" baseline="0" dirty="0" smtClean="0">
                <a:solidFill>
                  <a:schemeClr val="tx1"/>
                </a:solidFill>
                <a:latin typeface="Arial" charset="0"/>
                <a:ea typeface="+mn-ea"/>
                <a:cs typeface="+mn-cs"/>
              </a:rPr>
              <a:t> not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other</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way</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round</a:t>
            </a:r>
            <a:r>
              <a:rPr lang="de-DE" sz="1200" b="0" i="0" u="none" strike="noStrike" kern="1200" baseline="0" dirty="0" smtClean="0">
                <a:solidFill>
                  <a:schemeClr val="tx1"/>
                </a:solidFill>
                <a:latin typeface="Arial" charset="0"/>
                <a:ea typeface="+mn-ea"/>
                <a:cs typeface="+mn-cs"/>
              </a:rPr>
              <a:t>.</a:t>
            </a:r>
            <a:endParaRPr lang="de-DE" dirty="0"/>
          </a:p>
        </p:txBody>
      </p:sp>
      <p:sp>
        <p:nvSpPr>
          <p:cNvPr id="4" name="Überschriftenplatzhalter 3"/>
          <p:cNvSpPr>
            <a:spLocks noGrp="1"/>
          </p:cNvSpPr>
          <p:nvPr>
            <p:ph type="hdr" sz="quarter" idx="10"/>
          </p:nvPr>
        </p:nvSpPr>
        <p:spPr/>
        <p:txBody>
          <a:bodyPr/>
          <a:lstStyle/>
          <a:p>
            <a:pPr>
              <a:defRPr/>
            </a:pPr>
            <a:r>
              <a:rPr lang="en-US" smtClean="0"/>
              <a:t>Tropical Ocean Dynamics - Lecture 11</a:t>
            </a:r>
            <a:endParaRPr lang="en-US"/>
          </a:p>
        </p:txBody>
      </p:sp>
      <p:sp>
        <p:nvSpPr>
          <p:cNvPr id="5" name="Datumsplatzhalter 4"/>
          <p:cNvSpPr>
            <a:spLocks noGrp="1"/>
          </p:cNvSpPr>
          <p:nvPr>
            <p:ph type="dt" idx="11"/>
          </p:nvPr>
        </p:nvSpPr>
        <p:spPr/>
        <p:txBody>
          <a:bodyPr/>
          <a:lstStyle/>
          <a:p>
            <a:pPr>
              <a:defRPr/>
            </a:pPr>
            <a:r>
              <a:rPr lang="de-DE" smtClean="0"/>
              <a:t>January 25, 2013</a:t>
            </a:r>
            <a:endParaRPr lang="en-US"/>
          </a:p>
        </p:txBody>
      </p:sp>
      <p:sp>
        <p:nvSpPr>
          <p:cNvPr id="6" name="Fußzeilenplatzhalter 5"/>
          <p:cNvSpPr>
            <a:spLocks noGrp="1"/>
          </p:cNvSpPr>
          <p:nvPr>
            <p:ph type="ftr" sz="quarter" idx="12"/>
          </p:nvPr>
        </p:nvSpPr>
        <p:spPr/>
        <p:txBody>
          <a:bodyPr/>
          <a:lstStyle/>
          <a:p>
            <a:pPr>
              <a:defRPr/>
            </a:pPr>
            <a:r>
              <a:rPr lang="de-DE" smtClean="0"/>
              <a:t>Peter Brandt - GEOMAR</a:t>
            </a:r>
            <a:endParaRPr lang="de-DE"/>
          </a:p>
        </p:txBody>
      </p:sp>
      <p:sp>
        <p:nvSpPr>
          <p:cNvPr id="7" name="Foliennummernplatzhalter 6"/>
          <p:cNvSpPr>
            <a:spLocks noGrp="1"/>
          </p:cNvSpPr>
          <p:nvPr>
            <p:ph type="sldNum" sz="quarter" idx="13"/>
          </p:nvPr>
        </p:nvSpPr>
        <p:spPr/>
        <p:txBody>
          <a:bodyPr/>
          <a:lstStyle/>
          <a:p>
            <a:pPr>
              <a:defRPr/>
            </a:pPr>
            <a:fld id="{8EF5C03D-6690-4E71-9D0B-E82F27399ED4}" type="slidenum">
              <a:rPr lang="de-DE" smtClean="0"/>
              <a:pPr>
                <a:defRPr/>
              </a:pPr>
              <a:t>33</a:t>
            </a:fld>
            <a:endParaRPr lang="de-DE"/>
          </a:p>
        </p:txBody>
      </p:sp>
    </p:spTree>
    <p:extLst>
      <p:ext uri="{BB962C8B-B14F-4D97-AF65-F5344CB8AC3E}">
        <p14:creationId xmlns:p14="http://schemas.microsoft.com/office/powerpoint/2010/main" val="3783472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TextEdit="1"/>
          </p:cNvSpPr>
          <p:nvPr>
            <p:ph type="sldImg"/>
          </p:nvPr>
        </p:nvSpPr>
        <p:spPr>
          <a:ln/>
        </p:spPr>
      </p:sp>
      <p:sp>
        <p:nvSpPr>
          <p:cNvPr id="358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 name="Datumsplatzhalter 5"/>
          <p:cNvSpPr>
            <a:spLocks noGrp="1"/>
          </p:cNvSpPr>
          <p:nvPr>
            <p:ph type="dt" idx="10"/>
          </p:nvPr>
        </p:nvSpPr>
        <p:spPr/>
        <p:txBody>
          <a:bodyPr/>
          <a:lstStyle/>
          <a:p>
            <a:pPr>
              <a:defRPr/>
            </a:pPr>
            <a:r>
              <a:rPr lang="en-US" smtClean="0"/>
              <a:t>September 11, 2012</a:t>
            </a:r>
            <a:endParaRPr lang="en-US"/>
          </a:p>
        </p:txBody>
      </p:sp>
      <p:sp>
        <p:nvSpPr>
          <p:cNvPr id="7" name="Fußzeilenplatzhalter 6"/>
          <p:cNvSpPr>
            <a:spLocks noGrp="1"/>
          </p:cNvSpPr>
          <p:nvPr>
            <p:ph type="ftr" sz="quarter" idx="11"/>
          </p:nvPr>
        </p:nvSpPr>
        <p:spPr/>
        <p:txBody>
          <a:bodyPr/>
          <a:lstStyle/>
          <a:p>
            <a:pPr>
              <a:defRPr/>
            </a:pPr>
            <a:r>
              <a:rPr lang="de-DE" smtClean="0"/>
              <a:t>Peter Brandt - GEOMAR</a:t>
            </a:r>
            <a:endParaRPr lang="de-DE"/>
          </a:p>
        </p:txBody>
      </p:sp>
      <p:sp>
        <p:nvSpPr>
          <p:cNvPr id="8" name="Foliennummernplatzhalter 7"/>
          <p:cNvSpPr>
            <a:spLocks noGrp="1"/>
          </p:cNvSpPr>
          <p:nvPr>
            <p:ph type="sldNum" sz="quarter" idx="12"/>
          </p:nvPr>
        </p:nvSpPr>
        <p:spPr/>
        <p:txBody>
          <a:bodyPr/>
          <a:lstStyle/>
          <a:p>
            <a:pPr>
              <a:defRPr/>
            </a:pPr>
            <a:fld id="{8EF5C03D-6690-4E71-9D0B-E82F27399ED4}" type="slidenum">
              <a:rPr lang="de-DE" smtClean="0"/>
              <a:pPr>
                <a:defRPr/>
              </a:pPr>
              <a:t>34</a:t>
            </a:fld>
            <a:endParaRPr lang="de-DE"/>
          </a:p>
        </p:txBody>
      </p:sp>
      <p:sp>
        <p:nvSpPr>
          <p:cNvPr id="9" name="Kopfzeilenplatzhalter 8"/>
          <p:cNvSpPr>
            <a:spLocks noGrp="1"/>
          </p:cNvSpPr>
          <p:nvPr>
            <p:ph type="hdr" sz="quarter" idx="13"/>
          </p:nvPr>
        </p:nvSpPr>
        <p:spPr/>
        <p:txBody>
          <a:bodyPr/>
          <a:lstStyle/>
          <a:p>
            <a:pPr>
              <a:defRPr/>
            </a:pPr>
            <a:r>
              <a:rPr lang="en-US" smtClean="0"/>
              <a:t>TAV / PIRATA-17 Meeting, Kiel, Germany</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bildplatzhalter 1"/>
          <p:cNvSpPr>
            <a:spLocks noGrp="1" noRot="1" noChangeAspect="1" noTextEdit="1"/>
          </p:cNvSpPr>
          <p:nvPr>
            <p:ph type="sldImg"/>
          </p:nvPr>
        </p:nvSpPr>
        <p:spPr>
          <a:xfrm>
            <a:off x="912813" y="744538"/>
            <a:ext cx="4956175" cy="3717925"/>
          </a:xfrm>
          <a:ln/>
        </p:spPr>
      </p:sp>
      <p:sp>
        <p:nvSpPr>
          <p:cNvPr id="860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2" name="Datumsplatzhalter 1"/>
          <p:cNvSpPr>
            <a:spLocks noGrp="1"/>
          </p:cNvSpPr>
          <p:nvPr>
            <p:ph type="dt" idx="10"/>
          </p:nvPr>
        </p:nvSpPr>
        <p:spPr/>
        <p:txBody>
          <a:bodyPr/>
          <a:lstStyle/>
          <a:p>
            <a:pPr>
              <a:defRPr/>
            </a:pPr>
            <a:r>
              <a:rPr lang="de-DE" smtClean="0"/>
              <a:t>January 18, 2013</a:t>
            </a:r>
            <a:endParaRPr lang="en-US"/>
          </a:p>
        </p:txBody>
      </p:sp>
      <p:sp>
        <p:nvSpPr>
          <p:cNvPr id="3" name="Fußzeilenplatzhalter 2"/>
          <p:cNvSpPr>
            <a:spLocks noGrp="1"/>
          </p:cNvSpPr>
          <p:nvPr>
            <p:ph type="ftr" sz="quarter" idx="11"/>
          </p:nvPr>
        </p:nvSpPr>
        <p:spPr/>
        <p:txBody>
          <a:bodyPr/>
          <a:lstStyle/>
          <a:p>
            <a:pPr>
              <a:defRPr/>
            </a:pPr>
            <a:r>
              <a:rPr lang="de-DE" smtClean="0"/>
              <a:t>Peter Brandt - GEOMAR</a:t>
            </a:r>
            <a:endParaRPr lang="de-DE"/>
          </a:p>
        </p:txBody>
      </p:sp>
      <p:sp>
        <p:nvSpPr>
          <p:cNvPr id="4" name="Überschriftenplatzhalter 3"/>
          <p:cNvSpPr>
            <a:spLocks noGrp="1"/>
          </p:cNvSpPr>
          <p:nvPr>
            <p:ph type="hdr" sz="quarter" idx="12"/>
          </p:nvPr>
        </p:nvSpPr>
        <p:spPr/>
        <p:txBody>
          <a:bodyPr/>
          <a:lstStyle/>
          <a:p>
            <a:pPr>
              <a:defRPr/>
            </a:pPr>
            <a:r>
              <a:rPr lang="en-US" smtClean="0"/>
              <a:t>Tropical Ocean Dynamics - Lecture 10</a:t>
            </a:r>
            <a:endParaRPr lang="en-US"/>
          </a:p>
        </p:txBody>
      </p:sp>
      <p:sp>
        <p:nvSpPr>
          <p:cNvPr id="5" name="Foliennummernplatzhalter 4"/>
          <p:cNvSpPr>
            <a:spLocks noGrp="1"/>
          </p:cNvSpPr>
          <p:nvPr>
            <p:ph type="sldNum" sz="quarter" idx="13"/>
          </p:nvPr>
        </p:nvSpPr>
        <p:spPr/>
        <p:txBody>
          <a:bodyPr/>
          <a:lstStyle/>
          <a:p>
            <a:pPr>
              <a:defRPr/>
            </a:pPr>
            <a:fld id="{8EF5C03D-6690-4E71-9D0B-E82F27399ED4}" type="slidenum">
              <a:rPr lang="de-DE" smtClean="0"/>
              <a:pPr>
                <a:defRPr/>
              </a:pPr>
              <a:t>35</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a:ln/>
        </p:spPr>
      </p:sp>
      <p:sp>
        <p:nvSpPr>
          <p:cNvPr id="624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62468" name="Kopfzeilenplatzhalt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charset="0"/>
                <a:ea typeface="ＭＳ Ｐゴシック" charset="0"/>
              </a:defRPr>
            </a:lvl1pPr>
            <a:lvl2pPr marL="742950" indent="-285750" defTabSz="954088" eaLnBrk="0" hangingPunct="0">
              <a:defRPr>
                <a:solidFill>
                  <a:schemeClr val="tx1"/>
                </a:solidFill>
                <a:latin typeface="Microsoft Sans Serif" charset="0"/>
                <a:ea typeface="ＭＳ Ｐゴシック" charset="0"/>
              </a:defRPr>
            </a:lvl2pPr>
            <a:lvl3pPr marL="1143000" indent="-228600" defTabSz="954088" eaLnBrk="0" hangingPunct="0">
              <a:defRPr>
                <a:solidFill>
                  <a:schemeClr val="tx1"/>
                </a:solidFill>
                <a:latin typeface="Microsoft Sans Serif" charset="0"/>
                <a:ea typeface="ＭＳ Ｐゴシック" charset="0"/>
              </a:defRPr>
            </a:lvl3pPr>
            <a:lvl4pPr marL="1600200" indent="-228600" defTabSz="954088" eaLnBrk="0" hangingPunct="0">
              <a:defRPr>
                <a:solidFill>
                  <a:schemeClr val="tx1"/>
                </a:solidFill>
                <a:latin typeface="Microsoft Sans Serif" charset="0"/>
                <a:ea typeface="ＭＳ Ｐゴシック" charset="0"/>
              </a:defRPr>
            </a:lvl4pPr>
            <a:lvl5pPr marL="2057400" indent="-228600" defTabSz="954088" eaLnBrk="0" hangingPunct="0">
              <a:defRPr>
                <a:solidFill>
                  <a:schemeClr val="tx1"/>
                </a:solidFill>
                <a:latin typeface="Microsoft Sans Serif" charset="0"/>
                <a:ea typeface="ＭＳ Ｐゴシック" charset="0"/>
              </a:defRPr>
            </a:lvl5pPr>
            <a:lvl6pPr marL="2514600" indent="-228600" defTabSz="954088"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defTabSz="954088"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defTabSz="954088"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defTabSz="954088"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r>
              <a:rPr lang="de-DE">
                <a:latin typeface="Arial" charset="0"/>
              </a:rPr>
              <a:t>WHOI Seminar, Woods Hole</a:t>
            </a:r>
          </a:p>
        </p:txBody>
      </p:sp>
      <p:sp>
        <p:nvSpPr>
          <p:cNvPr id="62469" name="Datumsplatzhalt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charset="0"/>
                <a:ea typeface="ＭＳ Ｐゴシック" charset="0"/>
              </a:defRPr>
            </a:lvl1pPr>
            <a:lvl2pPr marL="742950" indent="-285750" defTabSz="954088" eaLnBrk="0" hangingPunct="0">
              <a:defRPr>
                <a:solidFill>
                  <a:schemeClr val="tx1"/>
                </a:solidFill>
                <a:latin typeface="Microsoft Sans Serif" charset="0"/>
                <a:ea typeface="ＭＳ Ｐゴシック" charset="0"/>
              </a:defRPr>
            </a:lvl2pPr>
            <a:lvl3pPr marL="1143000" indent="-228600" defTabSz="954088" eaLnBrk="0" hangingPunct="0">
              <a:defRPr>
                <a:solidFill>
                  <a:schemeClr val="tx1"/>
                </a:solidFill>
                <a:latin typeface="Microsoft Sans Serif" charset="0"/>
                <a:ea typeface="ＭＳ Ｐゴシック" charset="0"/>
              </a:defRPr>
            </a:lvl3pPr>
            <a:lvl4pPr marL="1600200" indent="-228600" defTabSz="954088" eaLnBrk="0" hangingPunct="0">
              <a:defRPr>
                <a:solidFill>
                  <a:schemeClr val="tx1"/>
                </a:solidFill>
                <a:latin typeface="Microsoft Sans Serif" charset="0"/>
                <a:ea typeface="ＭＳ Ｐゴシック" charset="0"/>
              </a:defRPr>
            </a:lvl4pPr>
            <a:lvl5pPr marL="2057400" indent="-228600" defTabSz="954088" eaLnBrk="0" hangingPunct="0">
              <a:defRPr>
                <a:solidFill>
                  <a:schemeClr val="tx1"/>
                </a:solidFill>
                <a:latin typeface="Microsoft Sans Serif" charset="0"/>
                <a:ea typeface="ＭＳ Ｐゴシック" charset="0"/>
              </a:defRPr>
            </a:lvl5pPr>
            <a:lvl6pPr marL="2514600" indent="-228600" defTabSz="954088"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defTabSz="954088"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defTabSz="954088"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defTabSz="954088"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r>
              <a:rPr lang="en-US">
                <a:latin typeface="Arial" charset="0"/>
              </a:rPr>
              <a:t>October 27, 2011</a:t>
            </a:r>
            <a:endParaRPr lang="de-DE">
              <a:latin typeface="Arial" charset="0"/>
            </a:endParaRPr>
          </a:p>
        </p:txBody>
      </p:sp>
      <p:sp>
        <p:nvSpPr>
          <p:cNvPr id="62470" name="Fußzeilenplatzhalt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charset="0"/>
                <a:ea typeface="ＭＳ Ｐゴシック" charset="0"/>
              </a:defRPr>
            </a:lvl1pPr>
            <a:lvl2pPr marL="742950" indent="-285750" defTabSz="954088" eaLnBrk="0" hangingPunct="0">
              <a:defRPr>
                <a:solidFill>
                  <a:schemeClr val="tx1"/>
                </a:solidFill>
                <a:latin typeface="Microsoft Sans Serif" charset="0"/>
                <a:ea typeface="ＭＳ Ｐゴシック" charset="0"/>
              </a:defRPr>
            </a:lvl2pPr>
            <a:lvl3pPr marL="1143000" indent="-228600" defTabSz="954088" eaLnBrk="0" hangingPunct="0">
              <a:defRPr>
                <a:solidFill>
                  <a:schemeClr val="tx1"/>
                </a:solidFill>
                <a:latin typeface="Microsoft Sans Serif" charset="0"/>
                <a:ea typeface="ＭＳ Ｐゴシック" charset="0"/>
              </a:defRPr>
            </a:lvl3pPr>
            <a:lvl4pPr marL="1600200" indent="-228600" defTabSz="954088" eaLnBrk="0" hangingPunct="0">
              <a:defRPr>
                <a:solidFill>
                  <a:schemeClr val="tx1"/>
                </a:solidFill>
                <a:latin typeface="Microsoft Sans Serif" charset="0"/>
                <a:ea typeface="ＭＳ Ｐゴシック" charset="0"/>
              </a:defRPr>
            </a:lvl4pPr>
            <a:lvl5pPr marL="2057400" indent="-228600" defTabSz="954088" eaLnBrk="0" hangingPunct="0">
              <a:defRPr>
                <a:solidFill>
                  <a:schemeClr val="tx1"/>
                </a:solidFill>
                <a:latin typeface="Microsoft Sans Serif" charset="0"/>
                <a:ea typeface="ＭＳ Ｐゴシック" charset="0"/>
              </a:defRPr>
            </a:lvl5pPr>
            <a:lvl6pPr marL="2514600" indent="-228600" defTabSz="954088"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defTabSz="954088"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defTabSz="954088"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defTabSz="954088"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r>
              <a:rPr lang="de-DE">
                <a:latin typeface="Arial" charset="0"/>
              </a:rPr>
              <a:t>Peter Brandt - IFM-GEOMAR</a:t>
            </a:r>
          </a:p>
        </p:txBody>
      </p:sp>
      <p:sp>
        <p:nvSpPr>
          <p:cNvPr id="62471" name="Foliennummernplatzhalt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charset="0"/>
                <a:ea typeface="ＭＳ Ｐゴシック" charset="0"/>
              </a:defRPr>
            </a:lvl1pPr>
            <a:lvl2pPr marL="742950" indent="-285750" defTabSz="954088" eaLnBrk="0" hangingPunct="0">
              <a:defRPr>
                <a:solidFill>
                  <a:schemeClr val="tx1"/>
                </a:solidFill>
                <a:latin typeface="Microsoft Sans Serif" charset="0"/>
                <a:ea typeface="ＭＳ Ｐゴシック" charset="0"/>
              </a:defRPr>
            </a:lvl2pPr>
            <a:lvl3pPr marL="1143000" indent="-228600" defTabSz="954088" eaLnBrk="0" hangingPunct="0">
              <a:defRPr>
                <a:solidFill>
                  <a:schemeClr val="tx1"/>
                </a:solidFill>
                <a:latin typeface="Microsoft Sans Serif" charset="0"/>
                <a:ea typeface="ＭＳ Ｐゴシック" charset="0"/>
              </a:defRPr>
            </a:lvl3pPr>
            <a:lvl4pPr marL="1600200" indent="-228600" defTabSz="954088" eaLnBrk="0" hangingPunct="0">
              <a:defRPr>
                <a:solidFill>
                  <a:schemeClr val="tx1"/>
                </a:solidFill>
                <a:latin typeface="Microsoft Sans Serif" charset="0"/>
                <a:ea typeface="ＭＳ Ｐゴシック" charset="0"/>
              </a:defRPr>
            </a:lvl4pPr>
            <a:lvl5pPr marL="2057400" indent="-228600" defTabSz="954088" eaLnBrk="0" hangingPunct="0">
              <a:defRPr>
                <a:solidFill>
                  <a:schemeClr val="tx1"/>
                </a:solidFill>
                <a:latin typeface="Microsoft Sans Serif" charset="0"/>
                <a:ea typeface="ＭＳ Ｐゴシック" charset="0"/>
              </a:defRPr>
            </a:lvl5pPr>
            <a:lvl6pPr marL="2514600" indent="-228600" defTabSz="954088"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defTabSz="954088"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defTabSz="954088"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defTabSz="954088"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fld id="{5FD51491-FA70-8540-B0BE-07458CF488BB}" type="slidenum">
              <a:rPr lang="de-DE">
                <a:latin typeface="Arial" charset="0"/>
              </a:rPr>
              <a:pPr eaLnBrk="1" hangingPunct="1"/>
              <a:t>3</a:t>
            </a:fld>
            <a:endParaRPr lang="de-DE">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olienbildplatzhalter 1"/>
          <p:cNvSpPr>
            <a:spLocks noGrp="1" noRot="1" noChangeAspect="1" noTextEdit="1"/>
          </p:cNvSpPr>
          <p:nvPr>
            <p:ph type="sldImg"/>
          </p:nvPr>
        </p:nvSpPr>
        <p:spPr>
          <a:xfrm>
            <a:off x="912813" y="744538"/>
            <a:ext cx="4956175" cy="3717925"/>
          </a:xfrm>
          <a:ln/>
        </p:spPr>
      </p:sp>
      <p:sp>
        <p:nvSpPr>
          <p:cNvPr id="103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2" name="Datumsplatzhalter 1"/>
          <p:cNvSpPr>
            <a:spLocks noGrp="1"/>
          </p:cNvSpPr>
          <p:nvPr>
            <p:ph type="dt" idx="10"/>
          </p:nvPr>
        </p:nvSpPr>
        <p:spPr/>
        <p:txBody>
          <a:bodyPr/>
          <a:lstStyle/>
          <a:p>
            <a:pPr>
              <a:defRPr/>
            </a:pPr>
            <a:r>
              <a:rPr lang="de-DE" smtClean="0"/>
              <a:t>January 18, 2013</a:t>
            </a:r>
            <a:endParaRPr lang="en-US"/>
          </a:p>
        </p:txBody>
      </p:sp>
      <p:sp>
        <p:nvSpPr>
          <p:cNvPr id="3" name="Fußzeilenplatzhalter 2"/>
          <p:cNvSpPr>
            <a:spLocks noGrp="1"/>
          </p:cNvSpPr>
          <p:nvPr>
            <p:ph type="ftr" sz="quarter" idx="11"/>
          </p:nvPr>
        </p:nvSpPr>
        <p:spPr/>
        <p:txBody>
          <a:bodyPr/>
          <a:lstStyle/>
          <a:p>
            <a:pPr>
              <a:defRPr/>
            </a:pPr>
            <a:r>
              <a:rPr lang="de-DE" smtClean="0"/>
              <a:t>Peter Brandt - GEOMAR</a:t>
            </a:r>
            <a:endParaRPr lang="de-DE"/>
          </a:p>
        </p:txBody>
      </p:sp>
      <p:sp>
        <p:nvSpPr>
          <p:cNvPr id="4" name="Überschriftenplatzhalter 3"/>
          <p:cNvSpPr>
            <a:spLocks noGrp="1"/>
          </p:cNvSpPr>
          <p:nvPr>
            <p:ph type="hdr" sz="quarter" idx="12"/>
          </p:nvPr>
        </p:nvSpPr>
        <p:spPr/>
        <p:txBody>
          <a:bodyPr/>
          <a:lstStyle/>
          <a:p>
            <a:pPr>
              <a:defRPr/>
            </a:pPr>
            <a:r>
              <a:rPr lang="en-US" smtClean="0"/>
              <a:t>Tropical Ocean Dynamics - Lecture 10</a:t>
            </a:r>
            <a:endParaRPr lang="en-US"/>
          </a:p>
        </p:txBody>
      </p:sp>
      <p:sp>
        <p:nvSpPr>
          <p:cNvPr id="5" name="Foliennummernplatzhalter 4"/>
          <p:cNvSpPr>
            <a:spLocks noGrp="1"/>
          </p:cNvSpPr>
          <p:nvPr>
            <p:ph type="sldNum" sz="quarter" idx="13"/>
          </p:nvPr>
        </p:nvSpPr>
        <p:spPr/>
        <p:txBody>
          <a:bodyPr/>
          <a:lstStyle/>
          <a:p>
            <a:pPr>
              <a:defRPr/>
            </a:pPr>
            <a:fld id="{8EF5C03D-6690-4E71-9D0B-E82F27399ED4}" type="slidenum">
              <a:rPr lang="de-DE" smtClean="0"/>
              <a:pPr>
                <a:defRPr/>
              </a:pPr>
              <a:t>36</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a:xfrm>
            <a:off x="912813" y="744538"/>
            <a:ext cx="4956175" cy="3717925"/>
          </a:xfrm>
          <a:ln/>
        </p:spPr>
      </p:sp>
      <p:sp>
        <p:nvSpPr>
          <p:cNvPr id="890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t>Particularly strong latitudinally alternating zonal jets (or EIC system) are observed in the Pacific and Atlantic Oceans, comparably weak EICS in the Indian Ocean. Note that Equatorial Deep Jets are of comparable strengths in all three oceans.</a:t>
            </a:r>
          </a:p>
        </p:txBody>
      </p:sp>
      <p:sp>
        <p:nvSpPr>
          <p:cNvPr id="2" name="Datumsplatzhalter 1"/>
          <p:cNvSpPr>
            <a:spLocks noGrp="1"/>
          </p:cNvSpPr>
          <p:nvPr>
            <p:ph type="dt" idx="10"/>
          </p:nvPr>
        </p:nvSpPr>
        <p:spPr/>
        <p:txBody>
          <a:bodyPr/>
          <a:lstStyle/>
          <a:p>
            <a:pPr>
              <a:defRPr/>
            </a:pPr>
            <a:r>
              <a:rPr lang="de-DE" smtClean="0"/>
              <a:t>January 18, 2013</a:t>
            </a:r>
            <a:endParaRPr lang="en-US"/>
          </a:p>
        </p:txBody>
      </p:sp>
      <p:sp>
        <p:nvSpPr>
          <p:cNvPr id="3" name="Fußzeilenplatzhalter 2"/>
          <p:cNvSpPr>
            <a:spLocks noGrp="1"/>
          </p:cNvSpPr>
          <p:nvPr>
            <p:ph type="ftr" sz="quarter" idx="11"/>
          </p:nvPr>
        </p:nvSpPr>
        <p:spPr/>
        <p:txBody>
          <a:bodyPr/>
          <a:lstStyle/>
          <a:p>
            <a:pPr>
              <a:defRPr/>
            </a:pPr>
            <a:r>
              <a:rPr lang="de-DE" smtClean="0"/>
              <a:t>Peter Brandt - GEOMAR</a:t>
            </a:r>
            <a:endParaRPr lang="de-DE"/>
          </a:p>
        </p:txBody>
      </p:sp>
      <p:sp>
        <p:nvSpPr>
          <p:cNvPr id="4" name="Überschriftenplatzhalter 3"/>
          <p:cNvSpPr>
            <a:spLocks noGrp="1"/>
          </p:cNvSpPr>
          <p:nvPr>
            <p:ph type="hdr" sz="quarter" idx="12"/>
          </p:nvPr>
        </p:nvSpPr>
        <p:spPr/>
        <p:txBody>
          <a:bodyPr/>
          <a:lstStyle/>
          <a:p>
            <a:pPr>
              <a:defRPr/>
            </a:pPr>
            <a:r>
              <a:rPr lang="en-US" smtClean="0"/>
              <a:t>Tropical Ocean Dynamics - Lecture 10</a:t>
            </a:r>
            <a:endParaRPr lang="en-US"/>
          </a:p>
        </p:txBody>
      </p:sp>
      <p:sp>
        <p:nvSpPr>
          <p:cNvPr id="5" name="Foliennummernplatzhalter 4"/>
          <p:cNvSpPr>
            <a:spLocks noGrp="1"/>
          </p:cNvSpPr>
          <p:nvPr>
            <p:ph type="sldNum" sz="quarter" idx="13"/>
          </p:nvPr>
        </p:nvSpPr>
        <p:spPr/>
        <p:txBody>
          <a:bodyPr/>
          <a:lstStyle/>
          <a:p>
            <a:pPr>
              <a:defRPr/>
            </a:pPr>
            <a:fld id="{8EF5C03D-6690-4E71-9D0B-E82F27399ED4}" type="slidenum">
              <a:rPr lang="de-DE" smtClean="0"/>
              <a:pPr>
                <a:defRPr/>
              </a:pPr>
              <a:t>38</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a:ln/>
        </p:spPr>
      </p:sp>
      <p:sp>
        <p:nvSpPr>
          <p:cNvPr id="39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0" name="Datumsplatzhalter 9"/>
          <p:cNvSpPr>
            <a:spLocks noGrp="1"/>
          </p:cNvSpPr>
          <p:nvPr>
            <p:ph type="dt" idx="10"/>
          </p:nvPr>
        </p:nvSpPr>
        <p:spPr/>
        <p:txBody>
          <a:bodyPr/>
          <a:lstStyle/>
          <a:p>
            <a:pPr>
              <a:defRPr/>
            </a:pPr>
            <a:r>
              <a:rPr lang="de-DE" smtClean="0"/>
              <a:t>January 23, 2015</a:t>
            </a:r>
            <a:endParaRPr lang="en-US"/>
          </a:p>
        </p:txBody>
      </p:sp>
      <p:sp>
        <p:nvSpPr>
          <p:cNvPr id="11" name="Fußzeilenplatzhalter 10"/>
          <p:cNvSpPr>
            <a:spLocks noGrp="1"/>
          </p:cNvSpPr>
          <p:nvPr>
            <p:ph type="ftr" sz="quarter" idx="11"/>
          </p:nvPr>
        </p:nvSpPr>
        <p:spPr/>
        <p:txBody>
          <a:bodyPr/>
          <a:lstStyle/>
          <a:p>
            <a:pPr>
              <a:defRPr/>
            </a:pPr>
            <a:r>
              <a:rPr lang="de-DE" smtClean="0"/>
              <a:t>Peter Brandt - GEOMAR</a:t>
            </a:r>
            <a:endParaRPr lang="de-DE"/>
          </a:p>
        </p:txBody>
      </p:sp>
      <p:sp>
        <p:nvSpPr>
          <p:cNvPr id="12" name="Foliennummernplatzhalter 11"/>
          <p:cNvSpPr>
            <a:spLocks noGrp="1"/>
          </p:cNvSpPr>
          <p:nvPr>
            <p:ph type="sldNum" sz="quarter" idx="12"/>
          </p:nvPr>
        </p:nvSpPr>
        <p:spPr/>
        <p:txBody>
          <a:bodyPr/>
          <a:lstStyle/>
          <a:p>
            <a:pPr>
              <a:defRPr/>
            </a:pPr>
            <a:fld id="{8EF5C03D-6690-4E71-9D0B-E82F27399ED4}" type="slidenum">
              <a:rPr lang="de-DE" smtClean="0"/>
              <a:pPr>
                <a:defRPr/>
              </a:pPr>
              <a:t>39</a:t>
            </a:fld>
            <a:endParaRPr lang="de-DE"/>
          </a:p>
        </p:txBody>
      </p:sp>
      <p:sp>
        <p:nvSpPr>
          <p:cNvPr id="13" name="Überschriftenplatzhalter 12"/>
          <p:cNvSpPr>
            <a:spLocks noGrp="1"/>
          </p:cNvSpPr>
          <p:nvPr>
            <p:ph type="hdr" sz="quarter" idx="13"/>
          </p:nvPr>
        </p:nvSpPr>
        <p:spPr/>
        <p:txBody>
          <a:bodyPr/>
          <a:lstStyle/>
          <a:p>
            <a:pPr>
              <a:defRPr/>
            </a:pPr>
            <a:r>
              <a:rPr lang="en-US" smtClean="0"/>
              <a:t>Tropical Ocean Dynamics - Lecture 10</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p:cNvSpPr>
            <a:spLocks noGrp="1" noRot="1" noChangeAspect="1" noTextEdit="1"/>
          </p:cNvSpPr>
          <p:nvPr>
            <p:ph type="sldImg"/>
          </p:nvPr>
        </p:nvSpPr>
        <p:spPr>
          <a:ln/>
        </p:spPr>
      </p:sp>
      <p:sp>
        <p:nvSpPr>
          <p:cNvPr id="440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similarity between the EDJ and the gravest equatorial basin mode (Cane and Moore, 1981) for a high order baroclinic vertical normal mode has been noted by many authors, e.g. Johnson and Zhang (2003), d’Orgeville et al. (2007) and Brandt et al. (2011), although since the EDJ propagate vertically they cannot correspond exactly to such a mode (in reality there is forcing and dissipation as well as the influence of variable bottom topography and non-linearity to break an exact correspondence to a basin mode).</a:t>
            </a:r>
          </a:p>
        </p:txBody>
      </p:sp>
      <p:sp>
        <p:nvSpPr>
          <p:cNvPr id="10" name="Datumsplatzhalter 9"/>
          <p:cNvSpPr>
            <a:spLocks noGrp="1"/>
          </p:cNvSpPr>
          <p:nvPr>
            <p:ph type="dt" idx="10"/>
          </p:nvPr>
        </p:nvSpPr>
        <p:spPr/>
        <p:txBody>
          <a:bodyPr/>
          <a:lstStyle/>
          <a:p>
            <a:pPr>
              <a:defRPr/>
            </a:pPr>
            <a:r>
              <a:rPr lang="de-DE" smtClean="0"/>
              <a:t>January 23, 2015</a:t>
            </a:r>
            <a:endParaRPr lang="en-US"/>
          </a:p>
        </p:txBody>
      </p:sp>
      <p:sp>
        <p:nvSpPr>
          <p:cNvPr id="11" name="Fußzeilenplatzhalter 10"/>
          <p:cNvSpPr>
            <a:spLocks noGrp="1"/>
          </p:cNvSpPr>
          <p:nvPr>
            <p:ph type="ftr" sz="quarter" idx="11"/>
          </p:nvPr>
        </p:nvSpPr>
        <p:spPr/>
        <p:txBody>
          <a:bodyPr/>
          <a:lstStyle/>
          <a:p>
            <a:pPr>
              <a:defRPr/>
            </a:pPr>
            <a:r>
              <a:rPr lang="de-DE" smtClean="0"/>
              <a:t>Peter Brandt - GEOMAR</a:t>
            </a:r>
            <a:endParaRPr lang="de-DE"/>
          </a:p>
        </p:txBody>
      </p:sp>
      <p:sp>
        <p:nvSpPr>
          <p:cNvPr id="12" name="Foliennummernplatzhalter 11"/>
          <p:cNvSpPr>
            <a:spLocks noGrp="1"/>
          </p:cNvSpPr>
          <p:nvPr>
            <p:ph type="sldNum" sz="quarter" idx="12"/>
          </p:nvPr>
        </p:nvSpPr>
        <p:spPr/>
        <p:txBody>
          <a:bodyPr/>
          <a:lstStyle/>
          <a:p>
            <a:pPr>
              <a:defRPr/>
            </a:pPr>
            <a:fld id="{8EF5C03D-6690-4E71-9D0B-E82F27399ED4}" type="slidenum">
              <a:rPr lang="de-DE" smtClean="0"/>
              <a:pPr>
                <a:defRPr/>
              </a:pPr>
              <a:t>40</a:t>
            </a:fld>
            <a:endParaRPr lang="de-DE"/>
          </a:p>
        </p:txBody>
      </p:sp>
      <p:sp>
        <p:nvSpPr>
          <p:cNvPr id="13" name="Überschriftenplatzhalter 12"/>
          <p:cNvSpPr>
            <a:spLocks noGrp="1"/>
          </p:cNvSpPr>
          <p:nvPr>
            <p:ph type="hdr" sz="quarter" idx="13"/>
          </p:nvPr>
        </p:nvSpPr>
        <p:spPr/>
        <p:txBody>
          <a:bodyPr/>
          <a:lstStyle/>
          <a:p>
            <a:pPr>
              <a:defRPr/>
            </a:pPr>
            <a:r>
              <a:rPr lang="en-US" smtClean="0"/>
              <a:t>Tropical Ocean Dynamics - Lecture 10</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ln/>
        </p:spPr>
      </p:sp>
      <p:sp>
        <p:nvSpPr>
          <p:cNvPr id="450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0" name="Datumsplatzhalter 9"/>
          <p:cNvSpPr>
            <a:spLocks noGrp="1"/>
          </p:cNvSpPr>
          <p:nvPr>
            <p:ph type="dt" idx="10"/>
          </p:nvPr>
        </p:nvSpPr>
        <p:spPr/>
        <p:txBody>
          <a:bodyPr/>
          <a:lstStyle/>
          <a:p>
            <a:pPr>
              <a:defRPr/>
            </a:pPr>
            <a:r>
              <a:rPr lang="de-DE" smtClean="0"/>
              <a:t>January 23, 2015</a:t>
            </a:r>
            <a:endParaRPr lang="en-US"/>
          </a:p>
        </p:txBody>
      </p:sp>
      <p:sp>
        <p:nvSpPr>
          <p:cNvPr id="11" name="Fußzeilenplatzhalter 10"/>
          <p:cNvSpPr>
            <a:spLocks noGrp="1"/>
          </p:cNvSpPr>
          <p:nvPr>
            <p:ph type="ftr" sz="quarter" idx="11"/>
          </p:nvPr>
        </p:nvSpPr>
        <p:spPr/>
        <p:txBody>
          <a:bodyPr/>
          <a:lstStyle/>
          <a:p>
            <a:pPr>
              <a:defRPr/>
            </a:pPr>
            <a:r>
              <a:rPr lang="de-DE" smtClean="0"/>
              <a:t>Peter Brandt - GEOMAR</a:t>
            </a:r>
            <a:endParaRPr lang="de-DE"/>
          </a:p>
        </p:txBody>
      </p:sp>
      <p:sp>
        <p:nvSpPr>
          <p:cNvPr id="12" name="Foliennummernplatzhalter 11"/>
          <p:cNvSpPr>
            <a:spLocks noGrp="1"/>
          </p:cNvSpPr>
          <p:nvPr>
            <p:ph type="sldNum" sz="quarter" idx="12"/>
          </p:nvPr>
        </p:nvSpPr>
        <p:spPr/>
        <p:txBody>
          <a:bodyPr/>
          <a:lstStyle/>
          <a:p>
            <a:pPr>
              <a:defRPr/>
            </a:pPr>
            <a:fld id="{8EF5C03D-6690-4E71-9D0B-E82F27399ED4}" type="slidenum">
              <a:rPr lang="de-DE" smtClean="0"/>
              <a:pPr>
                <a:defRPr/>
              </a:pPr>
              <a:t>41</a:t>
            </a:fld>
            <a:endParaRPr lang="de-DE"/>
          </a:p>
        </p:txBody>
      </p:sp>
      <p:sp>
        <p:nvSpPr>
          <p:cNvPr id="13" name="Überschriftenplatzhalter 12"/>
          <p:cNvSpPr>
            <a:spLocks noGrp="1"/>
          </p:cNvSpPr>
          <p:nvPr>
            <p:ph type="hdr" sz="quarter" idx="13"/>
          </p:nvPr>
        </p:nvSpPr>
        <p:spPr/>
        <p:txBody>
          <a:bodyPr/>
          <a:lstStyle/>
          <a:p>
            <a:pPr>
              <a:defRPr/>
            </a:pPr>
            <a:r>
              <a:rPr lang="en-US" smtClean="0"/>
              <a:t>Tropical Ocean Dynamics - Lecture 10</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ln/>
        </p:spPr>
      </p:sp>
      <p:sp>
        <p:nvSpPr>
          <p:cNvPr id="4608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t>The total range of the oxygen concentration variability is about 55% of the western boundary value.</a:t>
            </a:r>
            <a:endParaRPr lang="en-US"/>
          </a:p>
        </p:txBody>
      </p:sp>
      <p:sp>
        <p:nvSpPr>
          <p:cNvPr id="10" name="Datumsplatzhalter 9"/>
          <p:cNvSpPr>
            <a:spLocks noGrp="1"/>
          </p:cNvSpPr>
          <p:nvPr>
            <p:ph type="dt" idx="10"/>
          </p:nvPr>
        </p:nvSpPr>
        <p:spPr/>
        <p:txBody>
          <a:bodyPr/>
          <a:lstStyle/>
          <a:p>
            <a:pPr>
              <a:defRPr/>
            </a:pPr>
            <a:r>
              <a:rPr lang="de-DE" smtClean="0"/>
              <a:t>January 23, 2015</a:t>
            </a:r>
            <a:endParaRPr lang="en-US"/>
          </a:p>
        </p:txBody>
      </p:sp>
      <p:sp>
        <p:nvSpPr>
          <p:cNvPr id="11" name="Fußzeilenplatzhalter 10"/>
          <p:cNvSpPr>
            <a:spLocks noGrp="1"/>
          </p:cNvSpPr>
          <p:nvPr>
            <p:ph type="ftr" sz="quarter" idx="11"/>
          </p:nvPr>
        </p:nvSpPr>
        <p:spPr/>
        <p:txBody>
          <a:bodyPr/>
          <a:lstStyle/>
          <a:p>
            <a:pPr>
              <a:defRPr/>
            </a:pPr>
            <a:r>
              <a:rPr lang="de-DE" smtClean="0"/>
              <a:t>Peter Brandt - GEOMAR</a:t>
            </a:r>
            <a:endParaRPr lang="de-DE"/>
          </a:p>
        </p:txBody>
      </p:sp>
      <p:sp>
        <p:nvSpPr>
          <p:cNvPr id="12" name="Foliennummernplatzhalter 11"/>
          <p:cNvSpPr>
            <a:spLocks noGrp="1"/>
          </p:cNvSpPr>
          <p:nvPr>
            <p:ph type="sldNum" sz="quarter" idx="12"/>
          </p:nvPr>
        </p:nvSpPr>
        <p:spPr/>
        <p:txBody>
          <a:bodyPr/>
          <a:lstStyle/>
          <a:p>
            <a:pPr>
              <a:defRPr/>
            </a:pPr>
            <a:fld id="{8EF5C03D-6690-4E71-9D0B-E82F27399ED4}" type="slidenum">
              <a:rPr lang="de-DE" smtClean="0"/>
              <a:pPr>
                <a:defRPr/>
              </a:pPr>
              <a:t>42</a:t>
            </a:fld>
            <a:endParaRPr lang="de-DE"/>
          </a:p>
        </p:txBody>
      </p:sp>
      <p:sp>
        <p:nvSpPr>
          <p:cNvPr id="13" name="Überschriftenplatzhalter 12"/>
          <p:cNvSpPr>
            <a:spLocks noGrp="1"/>
          </p:cNvSpPr>
          <p:nvPr>
            <p:ph type="hdr" sz="quarter" idx="13"/>
          </p:nvPr>
        </p:nvSpPr>
        <p:spPr/>
        <p:txBody>
          <a:bodyPr/>
          <a:lstStyle/>
          <a:p>
            <a:pPr>
              <a:defRPr/>
            </a:pPr>
            <a:r>
              <a:rPr lang="en-US" smtClean="0"/>
              <a:t>Tropical Ocean Dynamics - Lecture 10</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a:ln/>
        </p:spPr>
      </p:sp>
      <p:sp>
        <p:nvSpPr>
          <p:cNvPr id="3174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t>Oxygen time </a:t>
            </a:r>
            <a:r>
              <a:rPr lang="de-DE" dirty="0" err="1" smtClean="0"/>
              <a:t>series</a:t>
            </a:r>
            <a:r>
              <a:rPr lang="de-DE" dirty="0" smtClean="0"/>
              <a:t> </a:t>
            </a:r>
            <a:r>
              <a:rPr lang="de-DE" dirty="0" err="1" smtClean="0"/>
              <a:t>are</a:t>
            </a:r>
            <a:r>
              <a:rPr lang="de-DE" dirty="0" smtClean="0"/>
              <a:t> </a:t>
            </a:r>
            <a:r>
              <a:rPr lang="de-DE" dirty="0" err="1" smtClean="0"/>
              <a:t>from</a:t>
            </a:r>
            <a:r>
              <a:rPr lang="de-DE" dirty="0" smtClean="0"/>
              <a:t> March 1st </a:t>
            </a:r>
            <a:r>
              <a:rPr lang="de-DE" dirty="0" err="1" smtClean="0"/>
              <a:t>to</a:t>
            </a:r>
            <a:r>
              <a:rPr lang="de-DE" dirty="0" smtClean="0"/>
              <a:t> March 16th, 2008 </a:t>
            </a:r>
            <a:r>
              <a:rPr lang="de-DE" dirty="0" err="1" smtClean="0"/>
              <a:t>and</a:t>
            </a:r>
            <a:r>
              <a:rPr lang="de-DE" dirty="0" smtClean="0"/>
              <a:t> </a:t>
            </a:r>
            <a:r>
              <a:rPr lang="de-DE" dirty="0" err="1" smtClean="0"/>
              <a:t>from</a:t>
            </a:r>
            <a:r>
              <a:rPr lang="de-DE" dirty="0" smtClean="0"/>
              <a:t> November, 2009 </a:t>
            </a:r>
            <a:r>
              <a:rPr lang="de-DE" dirty="0" err="1" smtClean="0"/>
              <a:t>to</a:t>
            </a:r>
            <a:r>
              <a:rPr lang="de-DE" dirty="0" smtClean="0"/>
              <a:t> </a:t>
            </a:r>
            <a:r>
              <a:rPr lang="de-DE" dirty="0" err="1" smtClean="0"/>
              <a:t>October</a:t>
            </a:r>
            <a:r>
              <a:rPr lang="de-DE" dirty="0" smtClean="0"/>
              <a:t>, 2012. </a:t>
            </a:r>
            <a:endParaRPr lang="en-US" dirty="0" smtClean="0"/>
          </a:p>
        </p:txBody>
      </p:sp>
      <p:sp>
        <p:nvSpPr>
          <p:cNvPr id="2" name="Datumsplatzhalter 1"/>
          <p:cNvSpPr>
            <a:spLocks noGrp="1"/>
          </p:cNvSpPr>
          <p:nvPr>
            <p:ph type="dt" idx="10"/>
          </p:nvPr>
        </p:nvSpPr>
        <p:spPr/>
        <p:txBody>
          <a:bodyPr/>
          <a:lstStyle/>
          <a:p>
            <a:pPr>
              <a:defRPr/>
            </a:pPr>
            <a:r>
              <a:rPr lang="en-US" smtClean="0"/>
              <a:t>April 27, 2012</a:t>
            </a:r>
            <a:endParaRPr lang="en-US"/>
          </a:p>
        </p:txBody>
      </p:sp>
      <p:sp>
        <p:nvSpPr>
          <p:cNvPr id="3" name="Fußzeilenplatzhalter 2"/>
          <p:cNvSpPr>
            <a:spLocks noGrp="1"/>
          </p:cNvSpPr>
          <p:nvPr>
            <p:ph type="ftr" sz="quarter" idx="11"/>
          </p:nvPr>
        </p:nvSpPr>
        <p:spPr/>
        <p:txBody>
          <a:bodyPr/>
          <a:lstStyle/>
          <a:p>
            <a:pPr>
              <a:defRPr/>
            </a:pPr>
            <a:r>
              <a:rPr lang="de-DE" smtClean="0"/>
              <a:t>Peter Brandt - GEOMAR</a:t>
            </a:r>
            <a:endParaRPr lang="de-DE"/>
          </a:p>
        </p:txBody>
      </p:sp>
      <p:sp>
        <p:nvSpPr>
          <p:cNvPr id="4" name="Foliennummernplatzhalter 3"/>
          <p:cNvSpPr>
            <a:spLocks noGrp="1"/>
          </p:cNvSpPr>
          <p:nvPr>
            <p:ph type="sldNum" sz="quarter" idx="12"/>
          </p:nvPr>
        </p:nvSpPr>
        <p:spPr/>
        <p:txBody>
          <a:bodyPr/>
          <a:lstStyle/>
          <a:p>
            <a:pPr>
              <a:defRPr/>
            </a:pPr>
            <a:fld id="{8EF5C03D-6690-4E71-9D0B-E82F27399ED4}" type="slidenum">
              <a:rPr lang="de-DE" smtClean="0"/>
              <a:pPr>
                <a:defRPr/>
              </a:pPr>
              <a:t>43</a:t>
            </a:fld>
            <a:endParaRPr lang="de-DE"/>
          </a:p>
        </p:txBody>
      </p:sp>
      <p:sp>
        <p:nvSpPr>
          <p:cNvPr id="5" name="Kopfzeilenplatzhalter 4"/>
          <p:cNvSpPr>
            <a:spLocks noGrp="1"/>
          </p:cNvSpPr>
          <p:nvPr>
            <p:ph type="hdr" sz="quarter" idx="13"/>
          </p:nvPr>
        </p:nvSpPr>
        <p:spPr/>
        <p:txBody>
          <a:bodyPr/>
          <a:lstStyle/>
          <a:p>
            <a:pPr>
              <a:defRPr/>
            </a:pPr>
            <a:r>
              <a:rPr lang="it-IT" smtClean="0"/>
              <a:t>EGU General Assembly 2012, Vienna, Austria</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a:ln/>
        </p:spPr>
      </p:sp>
      <p:sp>
        <p:nvSpPr>
          <p:cNvPr id="481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0" name="Datumsplatzhalter 9"/>
          <p:cNvSpPr>
            <a:spLocks noGrp="1"/>
          </p:cNvSpPr>
          <p:nvPr>
            <p:ph type="dt" idx="10"/>
          </p:nvPr>
        </p:nvSpPr>
        <p:spPr/>
        <p:txBody>
          <a:bodyPr/>
          <a:lstStyle/>
          <a:p>
            <a:pPr>
              <a:defRPr/>
            </a:pPr>
            <a:r>
              <a:rPr lang="de-DE" smtClean="0"/>
              <a:t>January 23, 2015</a:t>
            </a:r>
            <a:endParaRPr lang="en-US"/>
          </a:p>
        </p:txBody>
      </p:sp>
      <p:sp>
        <p:nvSpPr>
          <p:cNvPr id="11" name="Fußzeilenplatzhalter 10"/>
          <p:cNvSpPr>
            <a:spLocks noGrp="1"/>
          </p:cNvSpPr>
          <p:nvPr>
            <p:ph type="ftr" sz="quarter" idx="11"/>
          </p:nvPr>
        </p:nvSpPr>
        <p:spPr/>
        <p:txBody>
          <a:bodyPr/>
          <a:lstStyle/>
          <a:p>
            <a:pPr>
              <a:defRPr/>
            </a:pPr>
            <a:r>
              <a:rPr lang="de-DE" smtClean="0"/>
              <a:t>Peter Brandt - GEOMAR</a:t>
            </a:r>
            <a:endParaRPr lang="de-DE"/>
          </a:p>
        </p:txBody>
      </p:sp>
      <p:sp>
        <p:nvSpPr>
          <p:cNvPr id="12" name="Foliennummernplatzhalter 11"/>
          <p:cNvSpPr>
            <a:spLocks noGrp="1"/>
          </p:cNvSpPr>
          <p:nvPr>
            <p:ph type="sldNum" sz="quarter" idx="12"/>
          </p:nvPr>
        </p:nvSpPr>
        <p:spPr/>
        <p:txBody>
          <a:bodyPr/>
          <a:lstStyle/>
          <a:p>
            <a:pPr>
              <a:defRPr/>
            </a:pPr>
            <a:fld id="{8EF5C03D-6690-4E71-9D0B-E82F27399ED4}" type="slidenum">
              <a:rPr lang="de-DE" smtClean="0"/>
              <a:pPr>
                <a:defRPr/>
              </a:pPr>
              <a:t>44</a:t>
            </a:fld>
            <a:endParaRPr lang="de-DE"/>
          </a:p>
        </p:txBody>
      </p:sp>
      <p:sp>
        <p:nvSpPr>
          <p:cNvPr id="13" name="Überschriftenplatzhalter 12"/>
          <p:cNvSpPr>
            <a:spLocks noGrp="1"/>
          </p:cNvSpPr>
          <p:nvPr>
            <p:ph type="hdr" sz="quarter" idx="13"/>
          </p:nvPr>
        </p:nvSpPr>
        <p:spPr/>
        <p:txBody>
          <a:bodyPr/>
          <a:lstStyle/>
          <a:p>
            <a:pPr>
              <a:defRPr/>
            </a:pPr>
            <a:r>
              <a:rPr lang="en-US" smtClean="0"/>
              <a:t>Tropical Ocean Dynamics - Lecture 10</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912813" y="744538"/>
            <a:ext cx="4956175" cy="3717925"/>
          </a:xfrm>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
        <p:nvSpPr>
          <p:cNvPr id="2" name="Datumsplatzhalter 1"/>
          <p:cNvSpPr>
            <a:spLocks noGrp="1"/>
          </p:cNvSpPr>
          <p:nvPr>
            <p:ph type="dt" idx="10"/>
          </p:nvPr>
        </p:nvSpPr>
        <p:spPr/>
        <p:txBody>
          <a:bodyPr/>
          <a:lstStyle/>
          <a:p>
            <a:pPr>
              <a:defRPr/>
            </a:pPr>
            <a:r>
              <a:rPr lang="de-DE" smtClean="0"/>
              <a:t>January 18, 2013</a:t>
            </a:r>
            <a:endParaRPr lang="en-US"/>
          </a:p>
        </p:txBody>
      </p:sp>
      <p:sp>
        <p:nvSpPr>
          <p:cNvPr id="3" name="Fußzeilenplatzhalter 2"/>
          <p:cNvSpPr>
            <a:spLocks noGrp="1"/>
          </p:cNvSpPr>
          <p:nvPr>
            <p:ph type="ftr" sz="quarter" idx="11"/>
          </p:nvPr>
        </p:nvSpPr>
        <p:spPr/>
        <p:txBody>
          <a:bodyPr/>
          <a:lstStyle/>
          <a:p>
            <a:pPr>
              <a:defRPr/>
            </a:pPr>
            <a:r>
              <a:rPr lang="de-DE" smtClean="0"/>
              <a:t>Peter Brandt - GEOMAR</a:t>
            </a:r>
            <a:endParaRPr lang="de-DE"/>
          </a:p>
        </p:txBody>
      </p:sp>
      <p:sp>
        <p:nvSpPr>
          <p:cNvPr id="4" name="Überschriftenplatzhalter 3"/>
          <p:cNvSpPr>
            <a:spLocks noGrp="1"/>
          </p:cNvSpPr>
          <p:nvPr>
            <p:ph type="hdr" sz="quarter" idx="12"/>
          </p:nvPr>
        </p:nvSpPr>
        <p:spPr/>
        <p:txBody>
          <a:bodyPr/>
          <a:lstStyle/>
          <a:p>
            <a:pPr>
              <a:defRPr/>
            </a:pPr>
            <a:r>
              <a:rPr lang="en-US" smtClean="0"/>
              <a:t>Tropical Ocean Dynamics - Lecture 10</a:t>
            </a:r>
            <a:endParaRPr lang="en-US"/>
          </a:p>
        </p:txBody>
      </p:sp>
      <p:sp>
        <p:nvSpPr>
          <p:cNvPr id="5" name="Foliennummernplatzhalter 4"/>
          <p:cNvSpPr>
            <a:spLocks noGrp="1"/>
          </p:cNvSpPr>
          <p:nvPr>
            <p:ph type="sldNum" sz="quarter" idx="13"/>
          </p:nvPr>
        </p:nvSpPr>
        <p:spPr/>
        <p:txBody>
          <a:bodyPr/>
          <a:lstStyle/>
          <a:p>
            <a:pPr>
              <a:defRPr/>
            </a:pPr>
            <a:fld id="{8EF5C03D-6690-4E71-9D0B-E82F27399ED4}" type="slidenum">
              <a:rPr lang="de-DE" smtClean="0"/>
              <a:pPr>
                <a:defRPr/>
              </a:pPr>
              <a:t>46</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smtClean="0"/>
              <a:t>In the jet like structures of the upper ocean, eddy diffusivity distributes oxygen: high-oxygen cores of eastward currents</a:t>
            </a:r>
            <a:r>
              <a:rPr lang="en-US" baseline="0" noProof="0" dirty="0" smtClean="0"/>
              <a:t> looses oxygen, while low-oxygen cores of westward currents gains oxygen.</a:t>
            </a:r>
            <a:endParaRPr lang="en-US" noProof="0" dirty="0"/>
          </a:p>
        </p:txBody>
      </p:sp>
      <p:sp>
        <p:nvSpPr>
          <p:cNvPr id="8" name="Datumsplatzhalter 7"/>
          <p:cNvSpPr>
            <a:spLocks noGrp="1"/>
          </p:cNvSpPr>
          <p:nvPr>
            <p:ph type="dt" idx="10"/>
          </p:nvPr>
        </p:nvSpPr>
        <p:spPr/>
        <p:txBody>
          <a:bodyPr/>
          <a:lstStyle/>
          <a:p>
            <a:pPr>
              <a:defRPr/>
            </a:pPr>
            <a:r>
              <a:rPr lang="de-DE" smtClean="0"/>
              <a:t>January 18, 2013</a:t>
            </a:r>
            <a:endParaRPr lang="en-US"/>
          </a:p>
        </p:txBody>
      </p:sp>
      <p:sp>
        <p:nvSpPr>
          <p:cNvPr id="9" name="Fußzeilenplatzhalter 8"/>
          <p:cNvSpPr>
            <a:spLocks noGrp="1"/>
          </p:cNvSpPr>
          <p:nvPr>
            <p:ph type="ftr" sz="quarter" idx="11"/>
          </p:nvPr>
        </p:nvSpPr>
        <p:spPr/>
        <p:txBody>
          <a:bodyPr/>
          <a:lstStyle/>
          <a:p>
            <a:pPr>
              <a:defRPr/>
            </a:pPr>
            <a:r>
              <a:rPr lang="de-DE" smtClean="0"/>
              <a:t>Peter Brandt - GEOMAR</a:t>
            </a:r>
            <a:endParaRPr lang="de-DE"/>
          </a:p>
        </p:txBody>
      </p:sp>
      <p:sp>
        <p:nvSpPr>
          <p:cNvPr id="10" name="Überschriftenplatzhalter 9"/>
          <p:cNvSpPr>
            <a:spLocks noGrp="1"/>
          </p:cNvSpPr>
          <p:nvPr>
            <p:ph type="hdr" sz="quarter" idx="12"/>
          </p:nvPr>
        </p:nvSpPr>
        <p:spPr/>
        <p:txBody>
          <a:bodyPr/>
          <a:lstStyle/>
          <a:p>
            <a:pPr>
              <a:defRPr/>
            </a:pPr>
            <a:r>
              <a:rPr lang="en-US" smtClean="0"/>
              <a:t>Tropical Ocean Dynamics - Lecture 10</a:t>
            </a:r>
            <a:endParaRPr lang="en-US"/>
          </a:p>
        </p:txBody>
      </p:sp>
      <p:sp>
        <p:nvSpPr>
          <p:cNvPr id="11" name="Foliennummernplatzhalter 10"/>
          <p:cNvSpPr>
            <a:spLocks noGrp="1"/>
          </p:cNvSpPr>
          <p:nvPr>
            <p:ph type="sldNum" sz="quarter" idx="13"/>
          </p:nvPr>
        </p:nvSpPr>
        <p:spPr/>
        <p:txBody>
          <a:bodyPr/>
          <a:lstStyle/>
          <a:p>
            <a:pPr>
              <a:defRPr/>
            </a:pPr>
            <a:fld id="{8EF5C03D-6690-4E71-9D0B-E82F27399ED4}" type="slidenum">
              <a:rPr lang="de-DE" smtClean="0"/>
              <a:pPr>
                <a:defRPr/>
              </a:pPr>
              <a:t>48</a:t>
            </a:fld>
            <a:endParaRPr lang="de-DE"/>
          </a:p>
        </p:txBody>
      </p:sp>
    </p:spTree>
    <p:extLst>
      <p:ext uri="{BB962C8B-B14F-4D97-AF65-F5344CB8AC3E}">
        <p14:creationId xmlns:p14="http://schemas.microsoft.com/office/powerpoint/2010/main" val="949292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txBox="1">
            <a:spLocks noGrp="1" noChangeArrowheads="1"/>
          </p:cNvSpPr>
          <p:nvPr/>
        </p:nvSpPr>
        <p:spPr bwMode="auto">
          <a:xfrm>
            <a:off x="3843021" y="9422765"/>
            <a:ext cx="2938780" cy="495935"/>
          </a:xfrm>
          <a:prstGeom prst="rect">
            <a:avLst/>
          </a:prstGeom>
          <a:noFill/>
          <a:ln w="9525">
            <a:noFill/>
            <a:miter lim="800000"/>
            <a:headEnd/>
            <a:tailEnd/>
          </a:ln>
        </p:spPr>
        <p:txBody>
          <a:bodyPr lIns="95423" tIns="47711" rIns="95423" bIns="47711" anchor="b"/>
          <a:lstStyle/>
          <a:p>
            <a:pPr algn="r"/>
            <a:fld id="{40D27964-8481-4C4D-A419-C6B1B2506E6D}" type="slidenum">
              <a:rPr lang="en-US" sz="1300">
                <a:ea typeface="ＭＳ Ｐゴシック" pitchFamily="-65" charset="-128"/>
              </a:rPr>
              <a:pPr algn="r"/>
              <a:t>4</a:t>
            </a:fld>
            <a:endParaRPr lang="en-US" sz="1300" dirty="0">
              <a:ea typeface="ＭＳ Ｐゴシック" pitchFamily="-65" charset="-128"/>
            </a:endParaRPr>
          </a:p>
        </p:txBody>
      </p:sp>
      <p:sp>
        <p:nvSpPr>
          <p:cNvPr id="539651" name="Rectangle 2"/>
          <p:cNvSpPr>
            <a:spLocks noGrp="1" noRot="1" noChangeAspect="1" noChangeArrowheads="1" noTextEdit="1"/>
          </p:cNvSpPr>
          <p:nvPr>
            <p:ph type="sldImg"/>
          </p:nvPr>
        </p:nvSpPr>
        <p:spPr>
          <a:xfrm>
            <a:off x="912813" y="744538"/>
            <a:ext cx="4956175" cy="3717925"/>
          </a:xfrm>
          <a:ln/>
        </p:spPr>
      </p:sp>
      <p:sp>
        <p:nvSpPr>
          <p:cNvPr id="539652" name="Rectangle 3"/>
          <p:cNvSpPr>
            <a:spLocks noGrp="1" noChangeArrowheads="1"/>
          </p:cNvSpPr>
          <p:nvPr>
            <p:ph type="body" idx="1"/>
          </p:nvPr>
        </p:nvSpPr>
        <p:spPr/>
        <p:txBody>
          <a:bodyPr/>
          <a:lstStyle/>
          <a:p>
            <a:r>
              <a:rPr lang="en-US" i="1" dirty="0">
                <a:latin typeface="Baskerville" charset="0"/>
              </a:rPr>
              <a:t>A map of population density in persons/km</a:t>
            </a:r>
            <a:r>
              <a:rPr lang="en-US" i="1" baseline="30000" dirty="0">
                <a:latin typeface="Baskerville" charset="0"/>
              </a:rPr>
              <a:t>2</a:t>
            </a:r>
            <a:r>
              <a:rPr lang="en-US" i="1" dirty="0">
                <a:latin typeface="Baskerville" charset="0"/>
              </a:rPr>
              <a:t> (colors, see inserted legend), overlaid by contours of annual mean rainfall (in mm/day) with values &gt; 4 mm/day (~150 cm/</a:t>
            </a:r>
            <a:r>
              <a:rPr lang="en-US" i="1" dirty="0" err="1">
                <a:latin typeface="Baskerville" charset="0"/>
              </a:rPr>
              <a:t>yr</a:t>
            </a:r>
            <a:r>
              <a:rPr lang="en-US" i="1" dirty="0">
                <a:latin typeface="Baskerville" charset="0"/>
              </a:rPr>
              <a:t>) shaded in transparent gray to indicate the mean position of the ITCZ. The north (July-August) and south (March-April) limits of the ITCZ climatological annual migration are indicated by thick dashed lines.</a:t>
            </a:r>
          </a:p>
          <a:p>
            <a:endParaRPr lang="en-US" dirty="0"/>
          </a:p>
        </p:txBody>
      </p:sp>
      <p:sp>
        <p:nvSpPr>
          <p:cNvPr id="2" name="Datumsplatzhalter 1"/>
          <p:cNvSpPr>
            <a:spLocks noGrp="1"/>
          </p:cNvSpPr>
          <p:nvPr>
            <p:ph type="dt" idx="10"/>
          </p:nvPr>
        </p:nvSpPr>
        <p:spPr/>
        <p:txBody>
          <a:bodyPr/>
          <a:lstStyle/>
          <a:p>
            <a:pPr>
              <a:defRPr/>
            </a:pPr>
            <a:r>
              <a:rPr lang="de-DE" smtClean="0"/>
              <a:t>January 25, 2013</a:t>
            </a:r>
            <a:endParaRPr lang="en-US"/>
          </a:p>
        </p:txBody>
      </p:sp>
      <p:sp>
        <p:nvSpPr>
          <p:cNvPr id="3" name="Fußzeilenplatzhalter 2"/>
          <p:cNvSpPr>
            <a:spLocks noGrp="1"/>
          </p:cNvSpPr>
          <p:nvPr>
            <p:ph type="ftr" sz="quarter" idx="11"/>
          </p:nvPr>
        </p:nvSpPr>
        <p:spPr/>
        <p:txBody>
          <a:bodyPr/>
          <a:lstStyle/>
          <a:p>
            <a:pPr>
              <a:defRPr/>
            </a:pPr>
            <a:r>
              <a:rPr lang="de-DE" smtClean="0"/>
              <a:t>Peter Brandt - GEOMAR</a:t>
            </a:r>
            <a:endParaRPr lang="de-DE"/>
          </a:p>
        </p:txBody>
      </p:sp>
      <p:sp>
        <p:nvSpPr>
          <p:cNvPr id="4" name="Foliennummernplatzhalter 3"/>
          <p:cNvSpPr>
            <a:spLocks noGrp="1"/>
          </p:cNvSpPr>
          <p:nvPr>
            <p:ph type="sldNum" sz="quarter" idx="12"/>
          </p:nvPr>
        </p:nvSpPr>
        <p:spPr/>
        <p:txBody>
          <a:bodyPr/>
          <a:lstStyle/>
          <a:p>
            <a:pPr>
              <a:defRPr/>
            </a:pPr>
            <a:fld id="{8EF5C03D-6690-4E71-9D0B-E82F27399ED4}" type="slidenum">
              <a:rPr lang="de-DE" smtClean="0"/>
              <a:pPr>
                <a:defRPr/>
              </a:pPr>
              <a:t>4</a:t>
            </a:fld>
            <a:endParaRPr lang="de-DE"/>
          </a:p>
        </p:txBody>
      </p:sp>
      <p:sp>
        <p:nvSpPr>
          <p:cNvPr id="6" name="Überschriftenplatzhalter 5"/>
          <p:cNvSpPr>
            <a:spLocks noGrp="1"/>
          </p:cNvSpPr>
          <p:nvPr>
            <p:ph type="hdr" sz="quarter" idx="13"/>
          </p:nvPr>
        </p:nvSpPr>
        <p:spPr/>
        <p:txBody>
          <a:bodyPr/>
          <a:lstStyle/>
          <a:p>
            <a:pPr>
              <a:defRPr/>
            </a:pPr>
            <a:r>
              <a:rPr lang="en-US" smtClean="0"/>
              <a:t>Tropical Ocean Dynamics - Lecture 11</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DE" sz="1200" b="0" i="0" u="none" strike="noStrike" kern="1200" baseline="0" dirty="0" smtClean="0">
                <a:solidFill>
                  <a:schemeClr val="tx1"/>
                </a:solidFill>
                <a:latin typeface="Arial" charset="0"/>
                <a:ea typeface="+mn-ea"/>
                <a:cs typeface="+mn-cs"/>
              </a:rPr>
              <a:t>ORCA05: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global </a:t>
            </a:r>
            <a:r>
              <a:rPr lang="de-DE" sz="1200" b="0" i="0" u="none" strike="noStrike" kern="1200" baseline="0" dirty="0" err="1" smtClean="0">
                <a:solidFill>
                  <a:schemeClr val="tx1"/>
                </a:solidFill>
                <a:latin typeface="Arial" charset="0"/>
                <a:ea typeface="+mn-ea"/>
                <a:cs typeface="+mn-cs"/>
              </a:rPr>
              <a:t>ocean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model</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has</a:t>
            </a:r>
            <a:r>
              <a:rPr lang="de-DE" sz="1200" b="0" i="0" u="none" strike="noStrike" kern="1200" baseline="0" dirty="0" smtClean="0">
                <a:solidFill>
                  <a:schemeClr val="tx1"/>
                </a:solidFill>
                <a:latin typeface="Arial" charset="0"/>
                <a:ea typeface="+mn-ea"/>
                <a:cs typeface="+mn-cs"/>
              </a:rPr>
              <a:t> a nominal </a:t>
            </a:r>
            <a:r>
              <a:rPr lang="de-DE" sz="1200" b="0" i="0" u="none" strike="noStrike" kern="1200" baseline="0" dirty="0" err="1" smtClean="0">
                <a:solidFill>
                  <a:schemeClr val="tx1"/>
                </a:solidFill>
                <a:latin typeface="Arial" charset="0"/>
                <a:ea typeface="+mn-ea"/>
                <a:cs typeface="+mn-cs"/>
              </a:rPr>
              <a:t>resolution</a:t>
            </a:r>
            <a:r>
              <a:rPr lang="de-DE" sz="1200" b="0" i="0" u="none" strike="noStrike" kern="1200" baseline="0" dirty="0" smtClean="0">
                <a:solidFill>
                  <a:schemeClr val="tx1"/>
                </a:solidFill>
                <a:latin typeface="Arial" charset="0"/>
                <a:ea typeface="+mn-ea"/>
                <a:cs typeface="+mn-cs"/>
              </a:rPr>
              <a:t> in </a:t>
            </a:r>
            <a:r>
              <a:rPr lang="de-DE" sz="1200" b="0" i="0" u="none" strike="noStrike" kern="1200" baseline="0" dirty="0" err="1" smtClean="0">
                <a:solidFill>
                  <a:schemeClr val="tx1"/>
                </a:solidFill>
                <a:latin typeface="Arial" charset="0"/>
                <a:ea typeface="+mn-ea"/>
                <a:cs typeface="+mn-cs"/>
              </a:rPr>
              <a:t>latitude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and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longitude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of</a:t>
            </a:r>
            <a:r>
              <a:rPr lang="de-DE" sz="1200" b="0" i="0" u="none" strike="noStrike" kern="1200" baseline="0" dirty="0" smtClean="0">
                <a:solidFill>
                  <a:schemeClr val="tx1"/>
                </a:solidFill>
                <a:latin typeface="Arial" charset="0"/>
                <a:ea typeface="+mn-ea"/>
                <a:cs typeface="+mn-cs"/>
              </a:rPr>
              <a:t> 0.5° </a:t>
            </a:r>
            <a:r>
              <a:rPr lang="de-DE" sz="1200" b="0" i="0" u="none" strike="noStrike" kern="1200" baseline="0" dirty="0" err="1" smtClean="0">
                <a:solidFill>
                  <a:schemeClr val="tx1"/>
                </a:solidFill>
                <a:latin typeface="Arial" charset="0"/>
                <a:ea typeface="+mn-ea"/>
                <a:cs typeface="+mn-cs"/>
              </a:rPr>
              <a:t>by</a:t>
            </a:r>
            <a:r>
              <a:rPr lang="de-DE" sz="1200" b="0" i="0" u="none" strike="noStrike" kern="1200" baseline="0" dirty="0" smtClean="0">
                <a:solidFill>
                  <a:schemeClr val="tx1"/>
                </a:solidFill>
                <a:latin typeface="Arial" charset="0"/>
                <a:ea typeface="+mn-ea"/>
                <a:cs typeface="+mn-cs"/>
              </a:rPr>
              <a:t> 0.5° cos </a:t>
            </a:r>
            <a:r>
              <a:rPr lang="de-DE" sz="1200" b="0" i="0" u="none" strike="noStrike" kern="1200" baseline="0" dirty="0" err="1" smtClean="0">
                <a:solidFill>
                  <a:schemeClr val="tx1"/>
                </a:solidFill>
                <a:latin typeface="Arial" charset="0"/>
                <a:ea typeface="+mn-ea"/>
                <a:cs typeface="+mn-cs"/>
              </a:rPr>
              <a:t>φ</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where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φ</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is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latitude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Effects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of</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unresolved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mesoscale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eddies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are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parameterized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following</a:t>
            </a:r>
            <a:r>
              <a:rPr lang="de-DE" sz="1200" b="0" i="0" u="none" strike="noStrike" kern="1200" baseline="0" dirty="0" smtClean="0">
                <a:solidFill>
                  <a:schemeClr val="tx1"/>
                </a:solidFill>
                <a:latin typeface="Arial" charset="0"/>
                <a:ea typeface="+mn-ea"/>
                <a:cs typeface="+mn-cs"/>
              </a:rPr>
              <a:t> Gent </a:t>
            </a:r>
            <a:r>
              <a:rPr lang="de-DE" sz="1200" b="0" i="0" u="none" strike="noStrike" kern="1200" baseline="0" dirty="0" err="1" smtClean="0">
                <a:solidFill>
                  <a:schemeClr val="tx1"/>
                </a:solidFill>
                <a:latin typeface="Arial" charset="0"/>
                <a:ea typeface="+mn-ea"/>
                <a:cs typeface="+mn-cs"/>
              </a:rPr>
              <a:t>and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McWilliams</a:t>
            </a:r>
            <a:r>
              <a:rPr lang="de-DE" sz="1200" b="0" i="0" u="none" strike="noStrike" kern="1200" baseline="0" dirty="0" smtClean="0">
                <a:solidFill>
                  <a:schemeClr val="tx1"/>
                </a:solidFill>
                <a:latin typeface="Arial" charset="0"/>
                <a:ea typeface="+mn-ea"/>
                <a:cs typeface="+mn-cs"/>
              </a:rPr>
              <a:t> [1990].</a:t>
            </a:r>
          </a:p>
          <a:p>
            <a:pPr marL="228600" indent="-228600">
              <a:buAutoNum type="arabicPeriod"/>
            </a:pPr>
            <a:r>
              <a:rPr lang="de-DE" sz="1200" b="0" i="0" u="none" strike="noStrike" kern="1200" baseline="0" dirty="0" smtClean="0">
                <a:solidFill>
                  <a:schemeClr val="tx1"/>
                </a:solidFill>
                <a:latin typeface="Arial" charset="0"/>
                <a:ea typeface="+mn-ea"/>
                <a:cs typeface="+mn-cs"/>
              </a:rPr>
              <a:t>TRATL01: a 0.1° </a:t>
            </a:r>
            <a:r>
              <a:rPr lang="de-DE" sz="1200" b="0" i="0" u="none" strike="noStrike" kern="1200" baseline="0" dirty="0" err="1" smtClean="0">
                <a:solidFill>
                  <a:schemeClr val="tx1"/>
                </a:solidFill>
                <a:latin typeface="Arial" charset="0"/>
                <a:ea typeface="+mn-ea"/>
                <a:cs typeface="+mn-cs"/>
              </a:rPr>
              <a:t>resolution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two</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ways</a:t>
            </a:r>
            <a:r>
              <a:rPr lang="de-DE" sz="1200" b="0" i="0" u="none" strike="noStrike" kern="1200" baseline="0" dirty="0" smtClean="0">
                <a:solidFill>
                  <a:schemeClr val="tx1"/>
                </a:solidFill>
                <a:latin typeface="Arial" charset="0"/>
                <a:ea typeface="+mn-ea"/>
                <a:cs typeface="+mn-cs"/>
              </a:rPr>
              <a:t> AGRIF (Adaptive </a:t>
            </a:r>
            <a:r>
              <a:rPr lang="de-DE" sz="1200" b="0" i="0" u="none" strike="noStrike" kern="1200" baseline="0" dirty="0" err="1" smtClean="0">
                <a:solidFill>
                  <a:schemeClr val="tx1"/>
                </a:solidFill>
                <a:latin typeface="Arial" charset="0"/>
                <a:ea typeface="+mn-ea"/>
                <a:cs typeface="+mn-cs"/>
              </a:rPr>
              <a:t>Grid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Refinement</a:t>
            </a:r>
            <a:r>
              <a:rPr lang="de-DE" sz="1200" b="0" i="0" u="none" strike="noStrike" kern="1200" baseline="0" dirty="0" smtClean="0">
                <a:solidFill>
                  <a:schemeClr val="tx1"/>
                </a:solidFill>
                <a:latin typeface="Arial" charset="0"/>
                <a:ea typeface="+mn-ea"/>
                <a:cs typeface="+mn-cs"/>
              </a:rPr>
              <a:t> In </a:t>
            </a:r>
            <a:r>
              <a:rPr lang="de-DE" sz="1200" b="0" i="0" u="none" strike="noStrike" kern="1200" baseline="0" dirty="0" err="1" smtClean="0">
                <a:solidFill>
                  <a:schemeClr val="tx1"/>
                </a:solidFill>
                <a:latin typeface="Arial" charset="0"/>
                <a:ea typeface="+mn-ea"/>
                <a:cs typeface="+mn-cs"/>
              </a:rPr>
              <a:t>Fortran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nest</a:t>
            </a:r>
            <a:r>
              <a:rPr lang="de-DE" sz="1200" b="0" i="0" u="none" strike="noStrike" kern="1200" baseline="0" dirty="0" smtClean="0">
                <a:solidFill>
                  <a:schemeClr val="tx1"/>
                </a:solidFill>
                <a:latin typeface="Arial" charset="0"/>
                <a:ea typeface="+mn-ea"/>
                <a:cs typeface="+mn-cs"/>
              </a:rPr>
              <a:t> [Debreu et al., 2008] </a:t>
            </a:r>
            <a:r>
              <a:rPr lang="de-DE" sz="1200" b="0" i="0" u="none" strike="noStrike" kern="1200" baseline="0" dirty="0" err="1" smtClean="0">
                <a:solidFill>
                  <a:schemeClr val="tx1"/>
                </a:solidFill>
                <a:latin typeface="Arial" charset="0"/>
                <a:ea typeface="+mn-ea"/>
                <a:cs typeface="+mn-cs"/>
              </a:rPr>
              <a:t>nest</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has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been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embedded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between</a:t>
            </a:r>
            <a:r>
              <a:rPr lang="de-DE" sz="1200" b="0" i="0" u="none" strike="noStrike" kern="1200" baseline="0" dirty="0" smtClean="0">
                <a:solidFill>
                  <a:schemeClr val="tx1"/>
                </a:solidFill>
                <a:latin typeface="Arial" charset="0"/>
                <a:ea typeface="+mn-ea"/>
                <a:cs typeface="+mn-cs"/>
              </a:rPr>
              <a:t> 30°N </a:t>
            </a:r>
            <a:r>
              <a:rPr lang="de-DE" sz="1200" b="0" i="0" u="none" strike="noStrike" kern="1200" baseline="0" dirty="0" err="1" smtClean="0">
                <a:solidFill>
                  <a:schemeClr val="tx1"/>
                </a:solidFill>
                <a:latin typeface="Arial" charset="0"/>
                <a:ea typeface="+mn-ea"/>
                <a:cs typeface="+mn-cs"/>
              </a:rPr>
              <a:t>and</a:t>
            </a:r>
            <a:r>
              <a:rPr lang="de-DE" sz="1200" b="0" i="0" u="none" strike="noStrike" kern="1200" baseline="0" dirty="0" smtClean="0">
                <a:solidFill>
                  <a:schemeClr val="tx1"/>
                </a:solidFill>
                <a:latin typeface="Arial" charset="0"/>
                <a:ea typeface="+mn-ea"/>
                <a:cs typeface="+mn-cs"/>
              </a:rPr>
              <a:t> 30°S in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Atlantic</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Ocean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into</a:t>
            </a:r>
            <a:r>
              <a:rPr lang="de-DE" sz="1200" b="0" i="0" u="none" strike="noStrike" kern="1200" baseline="0" dirty="0" smtClean="0">
                <a:solidFill>
                  <a:schemeClr val="tx1"/>
                </a:solidFill>
                <a:latin typeface="Arial" charset="0"/>
                <a:ea typeface="+mn-ea"/>
                <a:cs typeface="+mn-cs"/>
              </a:rPr>
              <a:t> a global ORCA05 </a:t>
            </a:r>
            <a:r>
              <a:rPr lang="de-DE" sz="1200" b="0" i="0" u="none" strike="noStrike" kern="1200" baseline="0" dirty="0" err="1" smtClean="0">
                <a:solidFill>
                  <a:schemeClr val="tx1"/>
                </a:solidFill>
                <a:latin typeface="Arial" charset="0"/>
                <a:ea typeface="+mn-ea"/>
                <a:cs typeface="+mn-cs"/>
              </a:rPr>
              <a:t>grid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Since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themodel</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is</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eddying</a:t>
            </a:r>
            <a:r>
              <a:rPr lang="de-DE" sz="1200" b="0" i="0" u="none" strike="noStrike" kern="1200" baseline="0" dirty="0" smtClean="0">
                <a:solidFill>
                  <a:schemeClr val="tx1"/>
                </a:solidFill>
                <a:latin typeface="Arial" charset="0"/>
                <a:ea typeface="+mn-ea"/>
                <a:cs typeface="+mn-cs"/>
              </a:rPr>
              <a:t> in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nested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region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a:t>
            </a:r>
            <a:r>
              <a:rPr lang="de-DE" sz="1200" b="0" i="0" u="none" strike="noStrike" kern="1200" baseline="0" dirty="0" smtClean="0">
                <a:solidFill>
                  <a:schemeClr val="tx1"/>
                </a:solidFill>
                <a:latin typeface="Arial" charset="0"/>
                <a:ea typeface="+mn-ea"/>
                <a:cs typeface="+mn-cs"/>
              </a:rPr>
              <a:t> Gent </a:t>
            </a:r>
            <a:r>
              <a:rPr lang="de-DE" sz="1200" b="0" i="0" u="none" strike="noStrike" kern="1200" baseline="0" dirty="0" err="1" smtClean="0">
                <a:solidFill>
                  <a:schemeClr val="tx1"/>
                </a:solidFill>
                <a:latin typeface="Arial" charset="0"/>
                <a:ea typeface="+mn-ea"/>
                <a:cs typeface="+mn-cs"/>
              </a:rPr>
              <a:t>and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McWilliams</a:t>
            </a:r>
            <a:r>
              <a:rPr lang="de-DE" sz="1200" b="0" i="0" u="none" strike="noStrike" kern="1200" baseline="0" dirty="0" smtClean="0">
                <a:solidFill>
                  <a:schemeClr val="tx1"/>
                </a:solidFill>
                <a:latin typeface="Arial" charset="0"/>
                <a:ea typeface="+mn-ea"/>
                <a:cs typeface="+mn-cs"/>
              </a:rPr>
              <a:t>’ [1990] </a:t>
            </a:r>
            <a:r>
              <a:rPr lang="de-DE" sz="1200" b="0" i="0" u="none" strike="noStrike" kern="1200" baseline="0" dirty="0" err="1" smtClean="0">
                <a:solidFill>
                  <a:schemeClr val="tx1"/>
                </a:solidFill>
                <a:latin typeface="Arial" charset="0"/>
                <a:ea typeface="+mn-ea"/>
                <a:cs typeface="+mn-cs"/>
              </a:rPr>
              <a:t>parameterization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is</a:t>
            </a:r>
            <a:r>
              <a:rPr lang="de-DE" sz="1200" b="0" i="0" u="none" strike="noStrike" kern="1200" baseline="0" dirty="0" smtClean="0">
                <a:solidFill>
                  <a:schemeClr val="tx1"/>
                </a:solidFill>
                <a:latin typeface="Arial" charset="0"/>
                <a:ea typeface="+mn-ea"/>
                <a:cs typeface="+mn-cs"/>
              </a:rPr>
              <a:t> not </a:t>
            </a:r>
            <a:r>
              <a:rPr lang="de-DE" sz="1200" b="0" i="0" u="none" strike="noStrike" kern="1200" baseline="0" dirty="0" err="1" smtClean="0">
                <a:solidFill>
                  <a:schemeClr val="tx1"/>
                </a:solidFill>
                <a:latin typeface="Arial" charset="0"/>
                <a:ea typeface="+mn-ea"/>
                <a:cs typeface="+mn-cs"/>
              </a:rPr>
              <a:t>used</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there</a:t>
            </a:r>
            <a:r>
              <a:rPr lang="de-DE" sz="1200" b="0" i="0" u="none" strike="noStrike" kern="1200" baseline="0" dirty="0" smtClean="0">
                <a:solidFill>
                  <a:schemeClr val="tx1"/>
                </a:solidFill>
                <a:latin typeface="Arial" charset="0"/>
                <a:ea typeface="+mn-ea"/>
                <a:cs typeface="+mn-cs"/>
              </a:rPr>
              <a:t>.</a:t>
            </a:r>
            <a:endParaRPr lang="de-DE" dirty="0"/>
          </a:p>
        </p:txBody>
      </p:sp>
      <p:sp>
        <p:nvSpPr>
          <p:cNvPr id="4" name="Überschriftenplatzhalter 3"/>
          <p:cNvSpPr>
            <a:spLocks noGrp="1"/>
          </p:cNvSpPr>
          <p:nvPr>
            <p:ph type="hdr" sz="quarter" idx="10"/>
          </p:nvPr>
        </p:nvSpPr>
        <p:spPr/>
        <p:txBody>
          <a:bodyPr/>
          <a:lstStyle/>
          <a:p>
            <a:pPr>
              <a:defRPr/>
            </a:pPr>
            <a:r>
              <a:rPr lang="en-US" smtClean="0"/>
              <a:t>Tropical Ocean Dynamics - Lecture 11</a:t>
            </a:r>
            <a:endParaRPr lang="en-US"/>
          </a:p>
        </p:txBody>
      </p:sp>
      <p:sp>
        <p:nvSpPr>
          <p:cNvPr id="5" name="Datumsplatzhalter 4"/>
          <p:cNvSpPr>
            <a:spLocks noGrp="1"/>
          </p:cNvSpPr>
          <p:nvPr>
            <p:ph type="dt" idx="11"/>
          </p:nvPr>
        </p:nvSpPr>
        <p:spPr/>
        <p:txBody>
          <a:bodyPr/>
          <a:lstStyle/>
          <a:p>
            <a:pPr>
              <a:defRPr/>
            </a:pPr>
            <a:r>
              <a:rPr lang="de-DE" smtClean="0"/>
              <a:t>January 25, 2013</a:t>
            </a:r>
            <a:endParaRPr lang="en-US"/>
          </a:p>
        </p:txBody>
      </p:sp>
      <p:sp>
        <p:nvSpPr>
          <p:cNvPr id="6" name="Fußzeilenplatzhalter 5"/>
          <p:cNvSpPr>
            <a:spLocks noGrp="1"/>
          </p:cNvSpPr>
          <p:nvPr>
            <p:ph type="ftr" sz="quarter" idx="12"/>
          </p:nvPr>
        </p:nvSpPr>
        <p:spPr/>
        <p:txBody>
          <a:bodyPr/>
          <a:lstStyle/>
          <a:p>
            <a:pPr>
              <a:defRPr/>
            </a:pPr>
            <a:r>
              <a:rPr lang="de-DE" smtClean="0"/>
              <a:t>Peter Brandt - GEOMAR</a:t>
            </a:r>
            <a:endParaRPr lang="de-DE"/>
          </a:p>
        </p:txBody>
      </p:sp>
      <p:sp>
        <p:nvSpPr>
          <p:cNvPr id="7" name="Foliennummernplatzhalter 6"/>
          <p:cNvSpPr>
            <a:spLocks noGrp="1"/>
          </p:cNvSpPr>
          <p:nvPr>
            <p:ph type="sldNum" sz="quarter" idx="13"/>
          </p:nvPr>
        </p:nvSpPr>
        <p:spPr/>
        <p:txBody>
          <a:bodyPr/>
          <a:lstStyle/>
          <a:p>
            <a:pPr>
              <a:defRPr/>
            </a:pPr>
            <a:fld id="{8EF5C03D-6690-4E71-9D0B-E82F27399ED4}" type="slidenum">
              <a:rPr lang="de-DE" smtClean="0"/>
              <a:pPr>
                <a:defRPr/>
              </a:pPr>
              <a:t>49</a:t>
            </a:fld>
            <a:endParaRPr lang="de-DE"/>
          </a:p>
        </p:txBody>
      </p:sp>
    </p:spTree>
    <p:extLst>
      <p:ext uri="{BB962C8B-B14F-4D97-AF65-F5344CB8AC3E}">
        <p14:creationId xmlns:p14="http://schemas.microsoft.com/office/powerpoint/2010/main" val="3335257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TextEdit="1"/>
          </p:cNvSpPr>
          <p:nvPr>
            <p:ph type="sldImg"/>
          </p:nvPr>
        </p:nvSpPr>
        <p:spPr>
          <a:ln/>
        </p:spPr>
      </p:sp>
      <p:sp>
        <p:nvSpPr>
          <p:cNvPr id="358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 name="Datumsplatzhalter 5"/>
          <p:cNvSpPr>
            <a:spLocks noGrp="1"/>
          </p:cNvSpPr>
          <p:nvPr>
            <p:ph type="dt" idx="10"/>
          </p:nvPr>
        </p:nvSpPr>
        <p:spPr/>
        <p:txBody>
          <a:bodyPr/>
          <a:lstStyle/>
          <a:p>
            <a:pPr>
              <a:defRPr/>
            </a:pPr>
            <a:r>
              <a:rPr lang="en-US" smtClean="0"/>
              <a:t>September 11, 2012</a:t>
            </a:r>
            <a:endParaRPr lang="en-US"/>
          </a:p>
        </p:txBody>
      </p:sp>
      <p:sp>
        <p:nvSpPr>
          <p:cNvPr id="7" name="Fußzeilenplatzhalter 6"/>
          <p:cNvSpPr>
            <a:spLocks noGrp="1"/>
          </p:cNvSpPr>
          <p:nvPr>
            <p:ph type="ftr" sz="quarter" idx="11"/>
          </p:nvPr>
        </p:nvSpPr>
        <p:spPr/>
        <p:txBody>
          <a:bodyPr/>
          <a:lstStyle/>
          <a:p>
            <a:pPr>
              <a:defRPr/>
            </a:pPr>
            <a:r>
              <a:rPr lang="de-DE" smtClean="0"/>
              <a:t>Peter Brandt - GEOMAR</a:t>
            </a:r>
            <a:endParaRPr lang="de-DE"/>
          </a:p>
        </p:txBody>
      </p:sp>
      <p:sp>
        <p:nvSpPr>
          <p:cNvPr id="8" name="Foliennummernplatzhalter 7"/>
          <p:cNvSpPr>
            <a:spLocks noGrp="1"/>
          </p:cNvSpPr>
          <p:nvPr>
            <p:ph type="sldNum" sz="quarter" idx="12"/>
          </p:nvPr>
        </p:nvSpPr>
        <p:spPr/>
        <p:txBody>
          <a:bodyPr/>
          <a:lstStyle/>
          <a:p>
            <a:pPr>
              <a:defRPr/>
            </a:pPr>
            <a:fld id="{8EF5C03D-6690-4E71-9D0B-E82F27399ED4}" type="slidenum">
              <a:rPr lang="de-DE" smtClean="0"/>
              <a:pPr>
                <a:defRPr/>
              </a:pPr>
              <a:t>51</a:t>
            </a:fld>
            <a:endParaRPr lang="de-DE"/>
          </a:p>
        </p:txBody>
      </p:sp>
      <p:sp>
        <p:nvSpPr>
          <p:cNvPr id="9" name="Kopfzeilenplatzhalter 8"/>
          <p:cNvSpPr>
            <a:spLocks noGrp="1"/>
          </p:cNvSpPr>
          <p:nvPr>
            <p:ph type="hdr" sz="quarter" idx="13"/>
          </p:nvPr>
        </p:nvSpPr>
        <p:spPr/>
        <p:txBody>
          <a:bodyPr/>
          <a:lstStyle/>
          <a:p>
            <a:pPr>
              <a:defRPr/>
            </a:pPr>
            <a:r>
              <a:rPr lang="en-US" smtClean="0"/>
              <a:t>TAV / PIRATA-17 Meeting, Kiel, Germany</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8" name="Datumsplatzhalter 7"/>
          <p:cNvSpPr>
            <a:spLocks noGrp="1"/>
          </p:cNvSpPr>
          <p:nvPr>
            <p:ph type="dt" idx="10"/>
          </p:nvPr>
        </p:nvSpPr>
        <p:spPr/>
        <p:txBody>
          <a:bodyPr/>
          <a:lstStyle/>
          <a:p>
            <a:pPr>
              <a:defRPr/>
            </a:pPr>
            <a:r>
              <a:rPr lang="en-US" smtClean="0"/>
              <a:t>April 27, 2012</a:t>
            </a:r>
            <a:endParaRPr lang="en-US"/>
          </a:p>
        </p:txBody>
      </p:sp>
      <p:sp>
        <p:nvSpPr>
          <p:cNvPr id="9" name="Fußzeilenplatzhalter 8"/>
          <p:cNvSpPr>
            <a:spLocks noGrp="1"/>
          </p:cNvSpPr>
          <p:nvPr>
            <p:ph type="ftr" sz="quarter" idx="11"/>
          </p:nvPr>
        </p:nvSpPr>
        <p:spPr/>
        <p:txBody>
          <a:bodyPr/>
          <a:lstStyle/>
          <a:p>
            <a:pPr>
              <a:defRPr/>
            </a:pPr>
            <a:r>
              <a:rPr lang="de-DE" smtClean="0"/>
              <a:t>Peter Brandt - GEOMAR</a:t>
            </a:r>
            <a:endParaRPr lang="de-DE"/>
          </a:p>
        </p:txBody>
      </p:sp>
      <p:sp>
        <p:nvSpPr>
          <p:cNvPr id="10" name="Foliennummernplatzhalter 9"/>
          <p:cNvSpPr>
            <a:spLocks noGrp="1"/>
          </p:cNvSpPr>
          <p:nvPr>
            <p:ph type="sldNum" sz="quarter" idx="12"/>
          </p:nvPr>
        </p:nvSpPr>
        <p:spPr/>
        <p:txBody>
          <a:bodyPr/>
          <a:lstStyle/>
          <a:p>
            <a:pPr>
              <a:defRPr/>
            </a:pPr>
            <a:fld id="{8EF5C03D-6690-4E71-9D0B-E82F27399ED4}" type="slidenum">
              <a:rPr lang="de-DE" smtClean="0"/>
              <a:pPr>
                <a:defRPr/>
              </a:pPr>
              <a:t>53</a:t>
            </a:fld>
            <a:endParaRPr lang="de-DE"/>
          </a:p>
        </p:txBody>
      </p:sp>
      <p:sp>
        <p:nvSpPr>
          <p:cNvPr id="11" name="Kopfzeilenplatzhalter 10"/>
          <p:cNvSpPr>
            <a:spLocks noGrp="1"/>
          </p:cNvSpPr>
          <p:nvPr>
            <p:ph type="hdr" sz="quarter" idx="13"/>
          </p:nvPr>
        </p:nvSpPr>
        <p:spPr/>
        <p:txBody>
          <a:bodyPr/>
          <a:lstStyle/>
          <a:p>
            <a:pPr>
              <a:defRPr/>
            </a:pPr>
            <a:r>
              <a:rPr lang="it-IT" smtClean="0"/>
              <a:t>EGU General Assembly 2012, Vienna, Austria</a:t>
            </a:r>
            <a:endParaRPr lang="en-US"/>
          </a:p>
        </p:txBody>
      </p:sp>
    </p:spTree>
    <p:extLst>
      <p:ext uri="{BB962C8B-B14F-4D97-AF65-F5344CB8AC3E}">
        <p14:creationId xmlns:p14="http://schemas.microsoft.com/office/powerpoint/2010/main" val="196395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txBox="1">
            <a:spLocks noGrp="1" noChangeArrowheads="1"/>
          </p:cNvSpPr>
          <p:nvPr/>
        </p:nvSpPr>
        <p:spPr bwMode="auto">
          <a:xfrm>
            <a:off x="3843021" y="9422765"/>
            <a:ext cx="2938780" cy="495935"/>
          </a:xfrm>
          <a:prstGeom prst="rect">
            <a:avLst/>
          </a:prstGeom>
          <a:noFill/>
          <a:ln w="9525">
            <a:noFill/>
            <a:miter lim="800000"/>
            <a:headEnd/>
            <a:tailEnd/>
          </a:ln>
        </p:spPr>
        <p:txBody>
          <a:bodyPr lIns="95423" tIns="47711" rIns="95423" bIns="47711" anchor="b"/>
          <a:lstStyle/>
          <a:p>
            <a:pPr algn="r"/>
            <a:fld id="{622DEB94-10A5-4A26-935E-0F6F4A540A42}" type="slidenum">
              <a:rPr lang="de-DE" sz="1300">
                <a:latin typeface="Times New Roman" pitchFamily="18" charset="0"/>
              </a:rPr>
              <a:pPr algn="r"/>
              <a:t>5</a:t>
            </a:fld>
            <a:endParaRPr lang="de-DE" sz="1300" dirty="0">
              <a:latin typeface="Times New Roman" pitchFamily="18" charset="0"/>
            </a:endParaRPr>
          </a:p>
        </p:txBody>
      </p:sp>
      <p:sp>
        <p:nvSpPr>
          <p:cNvPr id="499715" name="Rectangle 2"/>
          <p:cNvSpPr>
            <a:spLocks noGrp="1" noRot="1" noChangeAspect="1" noChangeArrowheads="1" noTextEdit="1"/>
          </p:cNvSpPr>
          <p:nvPr>
            <p:ph type="sldImg"/>
          </p:nvPr>
        </p:nvSpPr>
        <p:spPr>
          <a:xfrm>
            <a:off x="912813" y="744538"/>
            <a:ext cx="4956175" cy="3717925"/>
          </a:xfrm>
          <a:ln/>
        </p:spPr>
      </p:sp>
      <p:sp>
        <p:nvSpPr>
          <p:cNvPr id="499716" name="Rectangle 3"/>
          <p:cNvSpPr>
            <a:spLocks noGrp="1" noChangeArrowheads="1"/>
          </p:cNvSpPr>
          <p:nvPr>
            <p:ph type="body" idx="1"/>
          </p:nvPr>
        </p:nvSpPr>
        <p:spPr/>
        <p:txBody>
          <a:bodyPr/>
          <a:lstStyle/>
          <a:p>
            <a:endParaRPr lang="de-DE"/>
          </a:p>
        </p:txBody>
      </p:sp>
      <p:sp>
        <p:nvSpPr>
          <p:cNvPr id="2" name="Datumsplatzhalter 1"/>
          <p:cNvSpPr>
            <a:spLocks noGrp="1"/>
          </p:cNvSpPr>
          <p:nvPr>
            <p:ph type="dt" idx="10"/>
          </p:nvPr>
        </p:nvSpPr>
        <p:spPr/>
        <p:txBody>
          <a:bodyPr/>
          <a:lstStyle/>
          <a:p>
            <a:pPr>
              <a:defRPr/>
            </a:pPr>
            <a:r>
              <a:rPr lang="de-DE" smtClean="0"/>
              <a:t>January 25, 2013</a:t>
            </a:r>
            <a:endParaRPr lang="en-US"/>
          </a:p>
        </p:txBody>
      </p:sp>
      <p:sp>
        <p:nvSpPr>
          <p:cNvPr id="3" name="Fußzeilenplatzhalter 2"/>
          <p:cNvSpPr>
            <a:spLocks noGrp="1"/>
          </p:cNvSpPr>
          <p:nvPr>
            <p:ph type="ftr" sz="quarter" idx="11"/>
          </p:nvPr>
        </p:nvSpPr>
        <p:spPr/>
        <p:txBody>
          <a:bodyPr/>
          <a:lstStyle/>
          <a:p>
            <a:pPr>
              <a:defRPr/>
            </a:pPr>
            <a:r>
              <a:rPr lang="de-DE" smtClean="0"/>
              <a:t>Peter Brandt - GEOMAR</a:t>
            </a:r>
            <a:endParaRPr lang="de-DE"/>
          </a:p>
        </p:txBody>
      </p:sp>
      <p:sp>
        <p:nvSpPr>
          <p:cNvPr id="4" name="Foliennummernplatzhalter 3"/>
          <p:cNvSpPr>
            <a:spLocks noGrp="1"/>
          </p:cNvSpPr>
          <p:nvPr>
            <p:ph type="sldNum" sz="quarter" idx="12"/>
          </p:nvPr>
        </p:nvSpPr>
        <p:spPr/>
        <p:txBody>
          <a:bodyPr/>
          <a:lstStyle/>
          <a:p>
            <a:pPr>
              <a:defRPr/>
            </a:pPr>
            <a:fld id="{8EF5C03D-6690-4E71-9D0B-E82F27399ED4}" type="slidenum">
              <a:rPr lang="de-DE" smtClean="0"/>
              <a:pPr>
                <a:defRPr/>
              </a:pPr>
              <a:t>5</a:t>
            </a:fld>
            <a:endParaRPr lang="de-DE"/>
          </a:p>
        </p:txBody>
      </p:sp>
      <p:sp>
        <p:nvSpPr>
          <p:cNvPr id="6" name="Überschriftenplatzhalter 5"/>
          <p:cNvSpPr>
            <a:spLocks noGrp="1"/>
          </p:cNvSpPr>
          <p:nvPr>
            <p:ph type="hdr" sz="quarter" idx="13"/>
          </p:nvPr>
        </p:nvSpPr>
        <p:spPr/>
        <p:txBody>
          <a:bodyPr/>
          <a:lstStyle/>
          <a:p>
            <a:pPr>
              <a:defRPr/>
            </a:pPr>
            <a:r>
              <a:rPr lang="en-US" smtClean="0"/>
              <a:t>Tropical Ocean Dynamics - Lecture 11</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43338" y="9423400"/>
            <a:ext cx="29384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23" tIns="47711" rIns="95423" bIns="47711" anchor="b"/>
          <a:lstStyle>
            <a:lvl1pPr eaLnBrk="0" hangingPunct="0">
              <a:defRPr>
                <a:solidFill>
                  <a:schemeClr val="tx1"/>
                </a:solidFill>
                <a:latin typeface="Microsoft Sans Serif" pitchFamily="34" charset="0"/>
              </a:defRPr>
            </a:lvl1pPr>
            <a:lvl2pPr marL="742950" indent="-285750" eaLnBrk="0" hangingPunct="0">
              <a:defRPr>
                <a:solidFill>
                  <a:schemeClr val="tx1"/>
                </a:solidFill>
                <a:latin typeface="Microsoft Sans Serif" pitchFamily="34" charset="0"/>
              </a:defRPr>
            </a:lvl2pPr>
            <a:lvl3pPr marL="1143000" indent="-228600" eaLnBrk="0" hangingPunct="0">
              <a:defRPr>
                <a:solidFill>
                  <a:schemeClr val="tx1"/>
                </a:solidFill>
                <a:latin typeface="Microsoft Sans Serif" pitchFamily="34" charset="0"/>
              </a:defRPr>
            </a:lvl3pPr>
            <a:lvl4pPr marL="1600200" indent="-228600" eaLnBrk="0" hangingPunct="0">
              <a:defRPr>
                <a:solidFill>
                  <a:schemeClr val="tx1"/>
                </a:solidFill>
                <a:latin typeface="Microsoft Sans Serif" pitchFamily="34" charset="0"/>
              </a:defRPr>
            </a:lvl4pPr>
            <a:lvl5pPr marL="2057400" indent="-228600" eaLnBrk="0" hangingPunct="0">
              <a:defRPr>
                <a:solidFill>
                  <a:schemeClr val="tx1"/>
                </a:solidFill>
                <a:latin typeface="Microsoft Sans Serif" pitchFamily="34" charset="0"/>
              </a:defRPr>
            </a:lvl5pPr>
            <a:lvl6pPr marL="2514600" indent="-228600" eaLnBrk="0" fontAlgn="base" hangingPunct="0">
              <a:spcBef>
                <a:spcPct val="0"/>
              </a:spcBef>
              <a:spcAft>
                <a:spcPct val="0"/>
              </a:spcAft>
              <a:defRPr>
                <a:solidFill>
                  <a:schemeClr val="tx1"/>
                </a:solidFill>
                <a:latin typeface="Microsoft Sans Serif" pitchFamily="34" charset="0"/>
              </a:defRPr>
            </a:lvl6pPr>
            <a:lvl7pPr marL="2971800" indent="-228600" eaLnBrk="0" fontAlgn="base" hangingPunct="0">
              <a:spcBef>
                <a:spcPct val="0"/>
              </a:spcBef>
              <a:spcAft>
                <a:spcPct val="0"/>
              </a:spcAft>
              <a:defRPr>
                <a:solidFill>
                  <a:schemeClr val="tx1"/>
                </a:solidFill>
                <a:latin typeface="Microsoft Sans Serif" pitchFamily="34" charset="0"/>
              </a:defRPr>
            </a:lvl7pPr>
            <a:lvl8pPr marL="3429000" indent="-228600" eaLnBrk="0" fontAlgn="base" hangingPunct="0">
              <a:spcBef>
                <a:spcPct val="0"/>
              </a:spcBef>
              <a:spcAft>
                <a:spcPct val="0"/>
              </a:spcAft>
              <a:defRPr>
                <a:solidFill>
                  <a:schemeClr val="tx1"/>
                </a:solidFill>
                <a:latin typeface="Microsoft Sans Serif" pitchFamily="34" charset="0"/>
              </a:defRPr>
            </a:lvl8pPr>
            <a:lvl9pPr marL="3886200" indent="-228600" eaLnBrk="0" fontAlgn="base" hangingPunct="0">
              <a:spcBef>
                <a:spcPct val="0"/>
              </a:spcBef>
              <a:spcAft>
                <a:spcPct val="0"/>
              </a:spcAft>
              <a:defRPr>
                <a:solidFill>
                  <a:schemeClr val="tx1"/>
                </a:solidFill>
                <a:latin typeface="Microsoft Sans Serif" pitchFamily="34" charset="0"/>
              </a:defRPr>
            </a:lvl9pPr>
          </a:lstStyle>
          <a:p>
            <a:pPr algn="r" eaLnBrk="1" hangingPunct="1"/>
            <a:fld id="{1DE4D774-DDF8-4AC5-9DE0-5FA0DD3162F2}" type="slidenum">
              <a:rPr lang="de-DE" sz="1300">
                <a:latin typeface="Times New Roman" pitchFamily="18" charset="0"/>
              </a:rPr>
              <a:pPr algn="r" eaLnBrk="1" hangingPunct="1"/>
              <a:t>6</a:t>
            </a:fld>
            <a:endParaRPr lang="de-DE" sz="1300">
              <a:latin typeface="Times New Roman" pitchFamily="18"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First EOF (23%) of the June-August rainfall from GPCP 1979-2001 (contours in mm/day). June-August SST anomaly (colors, in °C &amp; white contours, every 0.2°) and surface wind anomaly (vector, in m/sec) are determined by regression on the time series of the rainfall EOF.</a:t>
            </a:r>
          </a:p>
          <a:p>
            <a:endParaRPr lang="en-US" dirty="0" smtClean="0">
              <a:latin typeface="Arial" pitchFamily="34" charset="0"/>
            </a:endParaRPr>
          </a:p>
        </p:txBody>
      </p:sp>
      <p:sp>
        <p:nvSpPr>
          <p:cNvPr id="2" name="Datumsplatzhalter 1"/>
          <p:cNvSpPr>
            <a:spLocks noGrp="1"/>
          </p:cNvSpPr>
          <p:nvPr>
            <p:ph type="dt" idx="10"/>
          </p:nvPr>
        </p:nvSpPr>
        <p:spPr/>
        <p:txBody>
          <a:bodyPr/>
          <a:lstStyle/>
          <a:p>
            <a:pPr>
              <a:defRPr/>
            </a:pPr>
            <a:r>
              <a:rPr lang="en-US" smtClean="0"/>
              <a:t>September 11, 2012</a:t>
            </a:r>
            <a:endParaRPr lang="en-US"/>
          </a:p>
        </p:txBody>
      </p:sp>
      <p:sp>
        <p:nvSpPr>
          <p:cNvPr id="3" name="Fußzeilenplatzhalter 2"/>
          <p:cNvSpPr>
            <a:spLocks noGrp="1"/>
          </p:cNvSpPr>
          <p:nvPr>
            <p:ph type="ftr" sz="quarter" idx="11"/>
          </p:nvPr>
        </p:nvSpPr>
        <p:spPr/>
        <p:txBody>
          <a:bodyPr/>
          <a:lstStyle/>
          <a:p>
            <a:pPr>
              <a:defRPr/>
            </a:pPr>
            <a:r>
              <a:rPr lang="de-DE" smtClean="0"/>
              <a:t>Peter Brandt - GEOMAR</a:t>
            </a:r>
            <a:endParaRPr lang="de-DE"/>
          </a:p>
        </p:txBody>
      </p:sp>
      <p:sp>
        <p:nvSpPr>
          <p:cNvPr id="4" name="Foliennummernplatzhalter 3"/>
          <p:cNvSpPr>
            <a:spLocks noGrp="1"/>
          </p:cNvSpPr>
          <p:nvPr>
            <p:ph type="sldNum" sz="quarter" idx="12"/>
          </p:nvPr>
        </p:nvSpPr>
        <p:spPr/>
        <p:txBody>
          <a:bodyPr/>
          <a:lstStyle/>
          <a:p>
            <a:pPr>
              <a:defRPr/>
            </a:pPr>
            <a:fld id="{8EF5C03D-6690-4E71-9D0B-E82F27399ED4}" type="slidenum">
              <a:rPr lang="de-DE" smtClean="0"/>
              <a:pPr>
                <a:defRPr/>
              </a:pPr>
              <a:t>6</a:t>
            </a:fld>
            <a:endParaRPr lang="de-DE"/>
          </a:p>
        </p:txBody>
      </p:sp>
      <p:sp>
        <p:nvSpPr>
          <p:cNvPr id="5" name="Kopfzeilenplatzhalter 4"/>
          <p:cNvSpPr>
            <a:spLocks noGrp="1"/>
          </p:cNvSpPr>
          <p:nvPr>
            <p:ph type="hdr" sz="quarter" idx="13"/>
          </p:nvPr>
        </p:nvSpPr>
        <p:spPr/>
        <p:txBody>
          <a:bodyPr/>
          <a:lstStyle/>
          <a:p>
            <a:pPr>
              <a:defRPr/>
            </a:pPr>
            <a:r>
              <a:rPr lang="en-US" smtClean="0"/>
              <a:t>TAV / PIRATA-17 Meeting, Kiel, Germany</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a:ln/>
        </p:spPr>
      </p:sp>
      <p:sp>
        <p:nvSpPr>
          <p:cNvPr id="368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 name="Datumsplatzhalter 1"/>
          <p:cNvSpPr>
            <a:spLocks noGrp="1"/>
          </p:cNvSpPr>
          <p:nvPr>
            <p:ph type="dt" idx="10"/>
          </p:nvPr>
        </p:nvSpPr>
        <p:spPr/>
        <p:txBody>
          <a:bodyPr/>
          <a:lstStyle/>
          <a:p>
            <a:pPr>
              <a:defRPr/>
            </a:pPr>
            <a:r>
              <a:rPr lang="en-US" smtClean="0"/>
              <a:t>September 11, 2012</a:t>
            </a:r>
            <a:endParaRPr lang="en-US"/>
          </a:p>
        </p:txBody>
      </p:sp>
      <p:sp>
        <p:nvSpPr>
          <p:cNvPr id="3" name="Fußzeilenplatzhalter 2"/>
          <p:cNvSpPr>
            <a:spLocks noGrp="1"/>
          </p:cNvSpPr>
          <p:nvPr>
            <p:ph type="ftr" sz="quarter" idx="11"/>
          </p:nvPr>
        </p:nvSpPr>
        <p:spPr/>
        <p:txBody>
          <a:bodyPr/>
          <a:lstStyle/>
          <a:p>
            <a:pPr>
              <a:defRPr/>
            </a:pPr>
            <a:r>
              <a:rPr lang="de-DE" smtClean="0"/>
              <a:t>Peter Brandt - GEOMAR</a:t>
            </a:r>
            <a:endParaRPr lang="de-DE"/>
          </a:p>
        </p:txBody>
      </p:sp>
      <p:sp>
        <p:nvSpPr>
          <p:cNvPr id="4" name="Foliennummernplatzhalter 3"/>
          <p:cNvSpPr>
            <a:spLocks noGrp="1"/>
          </p:cNvSpPr>
          <p:nvPr>
            <p:ph type="sldNum" sz="quarter" idx="12"/>
          </p:nvPr>
        </p:nvSpPr>
        <p:spPr/>
        <p:txBody>
          <a:bodyPr/>
          <a:lstStyle/>
          <a:p>
            <a:pPr>
              <a:defRPr/>
            </a:pPr>
            <a:fld id="{8EF5C03D-6690-4E71-9D0B-E82F27399ED4}" type="slidenum">
              <a:rPr lang="de-DE" smtClean="0"/>
              <a:pPr>
                <a:defRPr/>
              </a:pPr>
              <a:t>7</a:t>
            </a:fld>
            <a:endParaRPr lang="de-DE"/>
          </a:p>
        </p:txBody>
      </p:sp>
      <p:sp>
        <p:nvSpPr>
          <p:cNvPr id="5" name="Kopfzeilenplatzhalter 4"/>
          <p:cNvSpPr>
            <a:spLocks noGrp="1"/>
          </p:cNvSpPr>
          <p:nvPr>
            <p:ph type="hdr" sz="quarter" idx="13"/>
          </p:nvPr>
        </p:nvSpPr>
        <p:spPr/>
        <p:txBody>
          <a:bodyPr/>
          <a:lstStyle/>
          <a:p>
            <a:pPr>
              <a:defRPr/>
            </a:pPr>
            <a:r>
              <a:rPr lang="en-US" smtClean="0"/>
              <a:t>TAV / PIRATA-17 Meeting, Kiel, Germany</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a:ln/>
        </p:spPr>
      </p:sp>
      <p:sp>
        <p:nvSpPr>
          <p:cNvPr id="378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Tahoma" pitchFamily="34" charset="0"/>
                <a:cs typeface="Tahoma" pitchFamily="34" charset="0"/>
              </a:rPr>
              <a:t>Correlation: 0.45, significant at the 97% confidence level</a:t>
            </a:r>
            <a:endParaRPr lang="de-DE" smtClean="0">
              <a:latin typeface="Arial" pitchFamily="34" charset="0"/>
            </a:endParaRPr>
          </a:p>
        </p:txBody>
      </p:sp>
      <p:sp>
        <p:nvSpPr>
          <p:cNvPr id="37892" name="Datumsplatzhalt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pitchFamily="34" charset="0"/>
              </a:defRPr>
            </a:lvl1pPr>
            <a:lvl2pPr marL="742950" indent="-285750" defTabSz="954088" eaLnBrk="0" hangingPunct="0">
              <a:defRPr>
                <a:solidFill>
                  <a:schemeClr val="tx1"/>
                </a:solidFill>
                <a:latin typeface="Microsoft Sans Serif" pitchFamily="34" charset="0"/>
              </a:defRPr>
            </a:lvl2pPr>
            <a:lvl3pPr marL="1143000" indent="-228600" defTabSz="954088" eaLnBrk="0" hangingPunct="0">
              <a:defRPr>
                <a:solidFill>
                  <a:schemeClr val="tx1"/>
                </a:solidFill>
                <a:latin typeface="Microsoft Sans Serif" pitchFamily="34" charset="0"/>
              </a:defRPr>
            </a:lvl3pPr>
            <a:lvl4pPr marL="1600200" indent="-228600" defTabSz="954088" eaLnBrk="0" hangingPunct="0">
              <a:defRPr>
                <a:solidFill>
                  <a:schemeClr val="tx1"/>
                </a:solidFill>
                <a:latin typeface="Microsoft Sans Serif" pitchFamily="34" charset="0"/>
              </a:defRPr>
            </a:lvl4pPr>
            <a:lvl5pPr marL="2057400" indent="-228600" defTabSz="954088" eaLnBrk="0" hangingPunct="0">
              <a:defRPr>
                <a:solidFill>
                  <a:schemeClr val="tx1"/>
                </a:solidFill>
                <a:latin typeface="Microsoft Sans Serif" pitchFamily="34" charset="0"/>
              </a:defRPr>
            </a:lvl5pPr>
            <a:lvl6pPr marL="2514600" indent="-228600" defTabSz="954088" eaLnBrk="0" fontAlgn="base" hangingPunct="0">
              <a:spcBef>
                <a:spcPct val="0"/>
              </a:spcBef>
              <a:spcAft>
                <a:spcPct val="0"/>
              </a:spcAft>
              <a:defRPr>
                <a:solidFill>
                  <a:schemeClr val="tx1"/>
                </a:solidFill>
                <a:latin typeface="Microsoft Sans Serif" pitchFamily="34" charset="0"/>
              </a:defRPr>
            </a:lvl6pPr>
            <a:lvl7pPr marL="2971800" indent="-228600" defTabSz="954088" eaLnBrk="0" fontAlgn="base" hangingPunct="0">
              <a:spcBef>
                <a:spcPct val="0"/>
              </a:spcBef>
              <a:spcAft>
                <a:spcPct val="0"/>
              </a:spcAft>
              <a:defRPr>
                <a:solidFill>
                  <a:schemeClr val="tx1"/>
                </a:solidFill>
                <a:latin typeface="Microsoft Sans Serif" pitchFamily="34" charset="0"/>
              </a:defRPr>
            </a:lvl7pPr>
            <a:lvl8pPr marL="3429000" indent="-228600" defTabSz="954088" eaLnBrk="0" fontAlgn="base" hangingPunct="0">
              <a:spcBef>
                <a:spcPct val="0"/>
              </a:spcBef>
              <a:spcAft>
                <a:spcPct val="0"/>
              </a:spcAft>
              <a:defRPr>
                <a:solidFill>
                  <a:schemeClr val="tx1"/>
                </a:solidFill>
                <a:latin typeface="Microsoft Sans Serif" pitchFamily="34" charset="0"/>
              </a:defRPr>
            </a:lvl8pPr>
            <a:lvl9pPr marL="3886200" indent="-228600" defTabSz="954088" eaLnBrk="0" fontAlgn="base" hangingPunct="0">
              <a:spcBef>
                <a:spcPct val="0"/>
              </a:spcBef>
              <a:spcAft>
                <a:spcPct val="0"/>
              </a:spcAft>
              <a:defRPr>
                <a:solidFill>
                  <a:schemeClr val="tx1"/>
                </a:solidFill>
                <a:latin typeface="Microsoft Sans Serif" pitchFamily="34" charset="0"/>
              </a:defRPr>
            </a:lvl9pPr>
          </a:lstStyle>
          <a:p>
            <a:pPr eaLnBrk="1" hangingPunct="1"/>
            <a:r>
              <a:rPr lang="en-US">
                <a:latin typeface="Arial" pitchFamily="34" charset="0"/>
              </a:rPr>
              <a:t>March 23, 2011</a:t>
            </a:r>
            <a:endParaRPr lang="de-DE">
              <a:latin typeface="Arial" pitchFamily="34" charset="0"/>
            </a:endParaRPr>
          </a:p>
        </p:txBody>
      </p:sp>
      <p:sp>
        <p:nvSpPr>
          <p:cNvPr id="37893" name="Fußzeilenplatzhalt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pitchFamily="34" charset="0"/>
              </a:defRPr>
            </a:lvl1pPr>
            <a:lvl2pPr marL="742950" indent="-285750" defTabSz="954088" eaLnBrk="0" hangingPunct="0">
              <a:defRPr>
                <a:solidFill>
                  <a:schemeClr val="tx1"/>
                </a:solidFill>
                <a:latin typeface="Microsoft Sans Serif" pitchFamily="34" charset="0"/>
              </a:defRPr>
            </a:lvl2pPr>
            <a:lvl3pPr marL="1143000" indent="-228600" defTabSz="954088" eaLnBrk="0" hangingPunct="0">
              <a:defRPr>
                <a:solidFill>
                  <a:schemeClr val="tx1"/>
                </a:solidFill>
                <a:latin typeface="Microsoft Sans Serif" pitchFamily="34" charset="0"/>
              </a:defRPr>
            </a:lvl3pPr>
            <a:lvl4pPr marL="1600200" indent="-228600" defTabSz="954088" eaLnBrk="0" hangingPunct="0">
              <a:defRPr>
                <a:solidFill>
                  <a:schemeClr val="tx1"/>
                </a:solidFill>
                <a:latin typeface="Microsoft Sans Serif" pitchFamily="34" charset="0"/>
              </a:defRPr>
            </a:lvl4pPr>
            <a:lvl5pPr marL="2057400" indent="-228600" defTabSz="954088" eaLnBrk="0" hangingPunct="0">
              <a:defRPr>
                <a:solidFill>
                  <a:schemeClr val="tx1"/>
                </a:solidFill>
                <a:latin typeface="Microsoft Sans Serif" pitchFamily="34" charset="0"/>
              </a:defRPr>
            </a:lvl5pPr>
            <a:lvl6pPr marL="2514600" indent="-228600" defTabSz="954088" eaLnBrk="0" fontAlgn="base" hangingPunct="0">
              <a:spcBef>
                <a:spcPct val="0"/>
              </a:spcBef>
              <a:spcAft>
                <a:spcPct val="0"/>
              </a:spcAft>
              <a:defRPr>
                <a:solidFill>
                  <a:schemeClr val="tx1"/>
                </a:solidFill>
                <a:latin typeface="Microsoft Sans Serif" pitchFamily="34" charset="0"/>
              </a:defRPr>
            </a:lvl6pPr>
            <a:lvl7pPr marL="2971800" indent="-228600" defTabSz="954088" eaLnBrk="0" fontAlgn="base" hangingPunct="0">
              <a:spcBef>
                <a:spcPct val="0"/>
              </a:spcBef>
              <a:spcAft>
                <a:spcPct val="0"/>
              </a:spcAft>
              <a:defRPr>
                <a:solidFill>
                  <a:schemeClr val="tx1"/>
                </a:solidFill>
                <a:latin typeface="Microsoft Sans Serif" pitchFamily="34" charset="0"/>
              </a:defRPr>
            </a:lvl7pPr>
            <a:lvl8pPr marL="3429000" indent="-228600" defTabSz="954088" eaLnBrk="0" fontAlgn="base" hangingPunct="0">
              <a:spcBef>
                <a:spcPct val="0"/>
              </a:spcBef>
              <a:spcAft>
                <a:spcPct val="0"/>
              </a:spcAft>
              <a:defRPr>
                <a:solidFill>
                  <a:schemeClr val="tx1"/>
                </a:solidFill>
                <a:latin typeface="Microsoft Sans Serif" pitchFamily="34" charset="0"/>
              </a:defRPr>
            </a:lvl8pPr>
            <a:lvl9pPr marL="3886200" indent="-228600" defTabSz="954088" eaLnBrk="0" fontAlgn="base" hangingPunct="0">
              <a:spcBef>
                <a:spcPct val="0"/>
              </a:spcBef>
              <a:spcAft>
                <a:spcPct val="0"/>
              </a:spcAft>
              <a:defRPr>
                <a:solidFill>
                  <a:schemeClr val="tx1"/>
                </a:solidFill>
                <a:latin typeface="Microsoft Sans Serif" pitchFamily="34" charset="0"/>
              </a:defRPr>
            </a:lvl9pPr>
          </a:lstStyle>
          <a:p>
            <a:pPr eaLnBrk="1" hangingPunct="1"/>
            <a:r>
              <a:rPr lang="de-DE" smtClean="0">
                <a:latin typeface="Arial" pitchFamily="34" charset="0"/>
              </a:rPr>
              <a:t>Peter Brandt - IFM-GEOMAR</a:t>
            </a:r>
          </a:p>
        </p:txBody>
      </p:sp>
      <p:sp>
        <p:nvSpPr>
          <p:cNvPr id="3789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pitchFamily="34" charset="0"/>
              </a:defRPr>
            </a:lvl1pPr>
            <a:lvl2pPr marL="742950" indent="-285750" defTabSz="954088" eaLnBrk="0" hangingPunct="0">
              <a:defRPr>
                <a:solidFill>
                  <a:schemeClr val="tx1"/>
                </a:solidFill>
                <a:latin typeface="Microsoft Sans Serif" pitchFamily="34" charset="0"/>
              </a:defRPr>
            </a:lvl2pPr>
            <a:lvl3pPr marL="1143000" indent="-228600" defTabSz="954088" eaLnBrk="0" hangingPunct="0">
              <a:defRPr>
                <a:solidFill>
                  <a:schemeClr val="tx1"/>
                </a:solidFill>
                <a:latin typeface="Microsoft Sans Serif" pitchFamily="34" charset="0"/>
              </a:defRPr>
            </a:lvl3pPr>
            <a:lvl4pPr marL="1600200" indent="-228600" defTabSz="954088" eaLnBrk="0" hangingPunct="0">
              <a:defRPr>
                <a:solidFill>
                  <a:schemeClr val="tx1"/>
                </a:solidFill>
                <a:latin typeface="Microsoft Sans Serif" pitchFamily="34" charset="0"/>
              </a:defRPr>
            </a:lvl4pPr>
            <a:lvl5pPr marL="2057400" indent="-228600" defTabSz="954088" eaLnBrk="0" hangingPunct="0">
              <a:defRPr>
                <a:solidFill>
                  <a:schemeClr val="tx1"/>
                </a:solidFill>
                <a:latin typeface="Microsoft Sans Serif" pitchFamily="34" charset="0"/>
              </a:defRPr>
            </a:lvl5pPr>
            <a:lvl6pPr marL="2514600" indent="-228600" defTabSz="954088" eaLnBrk="0" fontAlgn="base" hangingPunct="0">
              <a:spcBef>
                <a:spcPct val="0"/>
              </a:spcBef>
              <a:spcAft>
                <a:spcPct val="0"/>
              </a:spcAft>
              <a:defRPr>
                <a:solidFill>
                  <a:schemeClr val="tx1"/>
                </a:solidFill>
                <a:latin typeface="Microsoft Sans Serif" pitchFamily="34" charset="0"/>
              </a:defRPr>
            </a:lvl6pPr>
            <a:lvl7pPr marL="2971800" indent="-228600" defTabSz="954088" eaLnBrk="0" fontAlgn="base" hangingPunct="0">
              <a:spcBef>
                <a:spcPct val="0"/>
              </a:spcBef>
              <a:spcAft>
                <a:spcPct val="0"/>
              </a:spcAft>
              <a:defRPr>
                <a:solidFill>
                  <a:schemeClr val="tx1"/>
                </a:solidFill>
                <a:latin typeface="Microsoft Sans Serif" pitchFamily="34" charset="0"/>
              </a:defRPr>
            </a:lvl7pPr>
            <a:lvl8pPr marL="3429000" indent="-228600" defTabSz="954088" eaLnBrk="0" fontAlgn="base" hangingPunct="0">
              <a:spcBef>
                <a:spcPct val="0"/>
              </a:spcBef>
              <a:spcAft>
                <a:spcPct val="0"/>
              </a:spcAft>
              <a:defRPr>
                <a:solidFill>
                  <a:schemeClr val="tx1"/>
                </a:solidFill>
                <a:latin typeface="Microsoft Sans Serif" pitchFamily="34" charset="0"/>
              </a:defRPr>
            </a:lvl8pPr>
            <a:lvl9pPr marL="3886200" indent="-228600" defTabSz="954088" eaLnBrk="0" fontAlgn="base" hangingPunct="0">
              <a:spcBef>
                <a:spcPct val="0"/>
              </a:spcBef>
              <a:spcAft>
                <a:spcPct val="0"/>
              </a:spcAft>
              <a:defRPr>
                <a:solidFill>
                  <a:schemeClr val="tx1"/>
                </a:solidFill>
                <a:latin typeface="Microsoft Sans Serif" pitchFamily="34" charset="0"/>
              </a:defRPr>
            </a:lvl9pPr>
          </a:lstStyle>
          <a:p>
            <a:pPr eaLnBrk="1" hangingPunct="1"/>
            <a:fld id="{43EC72E4-2899-4418-86C1-B687D5B9711E}" type="slidenum">
              <a:rPr lang="de-DE" smtClean="0">
                <a:latin typeface="Arial" pitchFamily="34" charset="0"/>
              </a:rPr>
              <a:pPr eaLnBrk="1" hangingPunct="1"/>
              <a:t>8</a:t>
            </a:fld>
            <a:endParaRPr lang="de-DE" smtClean="0">
              <a:latin typeface="Arial" pitchFamily="34" charset="0"/>
            </a:endParaRPr>
          </a:p>
        </p:txBody>
      </p:sp>
      <p:sp>
        <p:nvSpPr>
          <p:cNvPr id="37895" name="Kopfzeilenplatzhalt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pitchFamily="34" charset="0"/>
              </a:defRPr>
            </a:lvl1pPr>
            <a:lvl2pPr marL="742950" indent="-285750" defTabSz="954088" eaLnBrk="0" hangingPunct="0">
              <a:defRPr>
                <a:solidFill>
                  <a:schemeClr val="tx1"/>
                </a:solidFill>
                <a:latin typeface="Microsoft Sans Serif" pitchFamily="34" charset="0"/>
              </a:defRPr>
            </a:lvl2pPr>
            <a:lvl3pPr marL="1143000" indent="-228600" defTabSz="954088" eaLnBrk="0" hangingPunct="0">
              <a:defRPr>
                <a:solidFill>
                  <a:schemeClr val="tx1"/>
                </a:solidFill>
                <a:latin typeface="Microsoft Sans Serif" pitchFamily="34" charset="0"/>
              </a:defRPr>
            </a:lvl3pPr>
            <a:lvl4pPr marL="1600200" indent="-228600" defTabSz="954088" eaLnBrk="0" hangingPunct="0">
              <a:defRPr>
                <a:solidFill>
                  <a:schemeClr val="tx1"/>
                </a:solidFill>
                <a:latin typeface="Microsoft Sans Serif" pitchFamily="34" charset="0"/>
              </a:defRPr>
            </a:lvl4pPr>
            <a:lvl5pPr marL="2057400" indent="-228600" defTabSz="954088" eaLnBrk="0" hangingPunct="0">
              <a:defRPr>
                <a:solidFill>
                  <a:schemeClr val="tx1"/>
                </a:solidFill>
                <a:latin typeface="Microsoft Sans Serif" pitchFamily="34" charset="0"/>
              </a:defRPr>
            </a:lvl5pPr>
            <a:lvl6pPr marL="2514600" indent="-228600" defTabSz="954088" eaLnBrk="0" fontAlgn="base" hangingPunct="0">
              <a:spcBef>
                <a:spcPct val="0"/>
              </a:spcBef>
              <a:spcAft>
                <a:spcPct val="0"/>
              </a:spcAft>
              <a:defRPr>
                <a:solidFill>
                  <a:schemeClr val="tx1"/>
                </a:solidFill>
                <a:latin typeface="Microsoft Sans Serif" pitchFamily="34" charset="0"/>
              </a:defRPr>
            </a:lvl6pPr>
            <a:lvl7pPr marL="2971800" indent="-228600" defTabSz="954088" eaLnBrk="0" fontAlgn="base" hangingPunct="0">
              <a:spcBef>
                <a:spcPct val="0"/>
              </a:spcBef>
              <a:spcAft>
                <a:spcPct val="0"/>
              </a:spcAft>
              <a:defRPr>
                <a:solidFill>
                  <a:schemeClr val="tx1"/>
                </a:solidFill>
                <a:latin typeface="Microsoft Sans Serif" pitchFamily="34" charset="0"/>
              </a:defRPr>
            </a:lvl7pPr>
            <a:lvl8pPr marL="3429000" indent="-228600" defTabSz="954088" eaLnBrk="0" fontAlgn="base" hangingPunct="0">
              <a:spcBef>
                <a:spcPct val="0"/>
              </a:spcBef>
              <a:spcAft>
                <a:spcPct val="0"/>
              </a:spcAft>
              <a:defRPr>
                <a:solidFill>
                  <a:schemeClr val="tx1"/>
                </a:solidFill>
                <a:latin typeface="Microsoft Sans Serif" pitchFamily="34" charset="0"/>
              </a:defRPr>
            </a:lvl8pPr>
            <a:lvl9pPr marL="3886200" indent="-228600" defTabSz="954088" eaLnBrk="0" fontAlgn="base" hangingPunct="0">
              <a:spcBef>
                <a:spcPct val="0"/>
              </a:spcBef>
              <a:spcAft>
                <a:spcPct val="0"/>
              </a:spcAft>
              <a:defRPr>
                <a:solidFill>
                  <a:schemeClr val="tx1"/>
                </a:solidFill>
                <a:latin typeface="Microsoft Sans Serif" pitchFamily="34" charset="0"/>
              </a:defRPr>
            </a:lvl9pPr>
          </a:lstStyle>
          <a:p>
            <a:pPr eaLnBrk="1" hangingPunct="1"/>
            <a:r>
              <a:rPr lang="en-US">
                <a:latin typeface="Arial" pitchFamily="34" charset="0"/>
              </a:rPr>
              <a:t>Workshop on Coupled Ocean-Atmosphere-Land Processes in the Tropical Atlantic, University of Miami, Coral Gables</a:t>
            </a:r>
            <a:endParaRPr lang="de-DE">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a:ln/>
        </p:spPr>
      </p:sp>
      <p:sp>
        <p:nvSpPr>
          <p:cNvPr id="389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38916" name="Datumsplatzhalt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pitchFamily="34" charset="0"/>
              </a:defRPr>
            </a:lvl1pPr>
            <a:lvl2pPr marL="742950" indent="-285750" defTabSz="954088" eaLnBrk="0" hangingPunct="0">
              <a:defRPr>
                <a:solidFill>
                  <a:schemeClr val="tx1"/>
                </a:solidFill>
                <a:latin typeface="Microsoft Sans Serif" pitchFamily="34" charset="0"/>
              </a:defRPr>
            </a:lvl2pPr>
            <a:lvl3pPr marL="1143000" indent="-228600" defTabSz="954088" eaLnBrk="0" hangingPunct="0">
              <a:defRPr>
                <a:solidFill>
                  <a:schemeClr val="tx1"/>
                </a:solidFill>
                <a:latin typeface="Microsoft Sans Serif" pitchFamily="34" charset="0"/>
              </a:defRPr>
            </a:lvl3pPr>
            <a:lvl4pPr marL="1600200" indent="-228600" defTabSz="954088" eaLnBrk="0" hangingPunct="0">
              <a:defRPr>
                <a:solidFill>
                  <a:schemeClr val="tx1"/>
                </a:solidFill>
                <a:latin typeface="Microsoft Sans Serif" pitchFamily="34" charset="0"/>
              </a:defRPr>
            </a:lvl4pPr>
            <a:lvl5pPr marL="2057400" indent="-228600" defTabSz="954088" eaLnBrk="0" hangingPunct="0">
              <a:defRPr>
                <a:solidFill>
                  <a:schemeClr val="tx1"/>
                </a:solidFill>
                <a:latin typeface="Microsoft Sans Serif" pitchFamily="34" charset="0"/>
              </a:defRPr>
            </a:lvl5pPr>
            <a:lvl6pPr marL="2514600" indent="-228600" defTabSz="954088" eaLnBrk="0" fontAlgn="base" hangingPunct="0">
              <a:spcBef>
                <a:spcPct val="0"/>
              </a:spcBef>
              <a:spcAft>
                <a:spcPct val="0"/>
              </a:spcAft>
              <a:defRPr>
                <a:solidFill>
                  <a:schemeClr val="tx1"/>
                </a:solidFill>
                <a:latin typeface="Microsoft Sans Serif" pitchFamily="34" charset="0"/>
              </a:defRPr>
            </a:lvl6pPr>
            <a:lvl7pPr marL="2971800" indent="-228600" defTabSz="954088" eaLnBrk="0" fontAlgn="base" hangingPunct="0">
              <a:spcBef>
                <a:spcPct val="0"/>
              </a:spcBef>
              <a:spcAft>
                <a:spcPct val="0"/>
              </a:spcAft>
              <a:defRPr>
                <a:solidFill>
                  <a:schemeClr val="tx1"/>
                </a:solidFill>
                <a:latin typeface="Microsoft Sans Serif" pitchFamily="34" charset="0"/>
              </a:defRPr>
            </a:lvl7pPr>
            <a:lvl8pPr marL="3429000" indent="-228600" defTabSz="954088" eaLnBrk="0" fontAlgn="base" hangingPunct="0">
              <a:spcBef>
                <a:spcPct val="0"/>
              </a:spcBef>
              <a:spcAft>
                <a:spcPct val="0"/>
              </a:spcAft>
              <a:defRPr>
                <a:solidFill>
                  <a:schemeClr val="tx1"/>
                </a:solidFill>
                <a:latin typeface="Microsoft Sans Serif" pitchFamily="34" charset="0"/>
              </a:defRPr>
            </a:lvl8pPr>
            <a:lvl9pPr marL="3886200" indent="-228600" defTabSz="954088" eaLnBrk="0" fontAlgn="base" hangingPunct="0">
              <a:spcBef>
                <a:spcPct val="0"/>
              </a:spcBef>
              <a:spcAft>
                <a:spcPct val="0"/>
              </a:spcAft>
              <a:defRPr>
                <a:solidFill>
                  <a:schemeClr val="tx1"/>
                </a:solidFill>
                <a:latin typeface="Microsoft Sans Serif" pitchFamily="34" charset="0"/>
              </a:defRPr>
            </a:lvl9pPr>
          </a:lstStyle>
          <a:p>
            <a:pPr eaLnBrk="1" hangingPunct="1"/>
            <a:r>
              <a:rPr lang="en-US">
                <a:latin typeface="Arial" pitchFamily="34" charset="0"/>
              </a:rPr>
              <a:t>March 23, 2011</a:t>
            </a:r>
            <a:endParaRPr lang="de-DE">
              <a:latin typeface="Arial" pitchFamily="34" charset="0"/>
            </a:endParaRPr>
          </a:p>
        </p:txBody>
      </p:sp>
      <p:sp>
        <p:nvSpPr>
          <p:cNvPr id="38917" name="Fußzeilenplatzhalt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pitchFamily="34" charset="0"/>
              </a:defRPr>
            </a:lvl1pPr>
            <a:lvl2pPr marL="742950" indent="-285750" defTabSz="954088" eaLnBrk="0" hangingPunct="0">
              <a:defRPr>
                <a:solidFill>
                  <a:schemeClr val="tx1"/>
                </a:solidFill>
                <a:latin typeface="Microsoft Sans Serif" pitchFamily="34" charset="0"/>
              </a:defRPr>
            </a:lvl2pPr>
            <a:lvl3pPr marL="1143000" indent="-228600" defTabSz="954088" eaLnBrk="0" hangingPunct="0">
              <a:defRPr>
                <a:solidFill>
                  <a:schemeClr val="tx1"/>
                </a:solidFill>
                <a:latin typeface="Microsoft Sans Serif" pitchFamily="34" charset="0"/>
              </a:defRPr>
            </a:lvl3pPr>
            <a:lvl4pPr marL="1600200" indent="-228600" defTabSz="954088" eaLnBrk="0" hangingPunct="0">
              <a:defRPr>
                <a:solidFill>
                  <a:schemeClr val="tx1"/>
                </a:solidFill>
                <a:latin typeface="Microsoft Sans Serif" pitchFamily="34" charset="0"/>
              </a:defRPr>
            </a:lvl4pPr>
            <a:lvl5pPr marL="2057400" indent="-228600" defTabSz="954088" eaLnBrk="0" hangingPunct="0">
              <a:defRPr>
                <a:solidFill>
                  <a:schemeClr val="tx1"/>
                </a:solidFill>
                <a:latin typeface="Microsoft Sans Serif" pitchFamily="34" charset="0"/>
              </a:defRPr>
            </a:lvl5pPr>
            <a:lvl6pPr marL="2514600" indent="-228600" defTabSz="954088" eaLnBrk="0" fontAlgn="base" hangingPunct="0">
              <a:spcBef>
                <a:spcPct val="0"/>
              </a:spcBef>
              <a:spcAft>
                <a:spcPct val="0"/>
              </a:spcAft>
              <a:defRPr>
                <a:solidFill>
                  <a:schemeClr val="tx1"/>
                </a:solidFill>
                <a:latin typeface="Microsoft Sans Serif" pitchFamily="34" charset="0"/>
              </a:defRPr>
            </a:lvl6pPr>
            <a:lvl7pPr marL="2971800" indent="-228600" defTabSz="954088" eaLnBrk="0" fontAlgn="base" hangingPunct="0">
              <a:spcBef>
                <a:spcPct val="0"/>
              </a:spcBef>
              <a:spcAft>
                <a:spcPct val="0"/>
              </a:spcAft>
              <a:defRPr>
                <a:solidFill>
                  <a:schemeClr val="tx1"/>
                </a:solidFill>
                <a:latin typeface="Microsoft Sans Serif" pitchFamily="34" charset="0"/>
              </a:defRPr>
            </a:lvl7pPr>
            <a:lvl8pPr marL="3429000" indent="-228600" defTabSz="954088" eaLnBrk="0" fontAlgn="base" hangingPunct="0">
              <a:spcBef>
                <a:spcPct val="0"/>
              </a:spcBef>
              <a:spcAft>
                <a:spcPct val="0"/>
              </a:spcAft>
              <a:defRPr>
                <a:solidFill>
                  <a:schemeClr val="tx1"/>
                </a:solidFill>
                <a:latin typeface="Microsoft Sans Serif" pitchFamily="34" charset="0"/>
              </a:defRPr>
            </a:lvl8pPr>
            <a:lvl9pPr marL="3886200" indent="-228600" defTabSz="954088" eaLnBrk="0" fontAlgn="base" hangingPunct="0">
              <a:spcBef>
                <a:spcPct val="0"/>
              </a:spcBef>
              <a:spcAft>
                <a:spcPct val="0"/>
              </a:spcAft>
              <a:defRPr>
                <a:solidFill>
                  <a:schemeClr val="tx1"/>
                </a:solidFill>
                <a:latin typeface="Microsoft Sans Serif" pitchFamily="34" charset="0"/>
              </a:defRPr>
            </a:lvl9pPr>
          </a:lstStyle>
          <a:p>
            <a:pPr eaLnBrk="1" hangingPunct="1"/>
            <a:r>
              <a:rPr lang="de-DE" smtClean="0">
                <a:latin typeface="Arial" pitchFamily="34" charset="0"/>
              </a:rPr>
              <a:t>Peter Brandt - IFM-GEOMAR</a:t>
            </a:r>
          </a:p>
        </p:txBody>
      </p:sp>
      <p:sp>
        <p:nvSpPr>
          <p:cNvPr id="3891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pitchFamily="34" charset="0"/>
              </a:defRPr>
            </a:lvl1pPr>
            <a:lvl2pPr marL="742950" indent="-285750" defTabSz="954088" eaLnBrk="0" hangingPunct="0">
              <a:defRPr>
                <a:solidFill>
                  <a:schemeClr val="tx1"/>
                </a:solidFill>
                <a:latin typeface="Microsoft Sans Serif" pitchFamily="34" charset="0"/>
              </a:defRPr>
            </a:lvl2pPr>
            <a:lvl3pPr marL="1143000" indent="-228600" defTabSz="954088" eaLnBrk="0" hangingPunct="0">
              <a:defRPr>
                <a:solidFill>
                  <a:schemeClr val="tx1"/>
                </a:solidFill>
                <a:latin typeface="Microsoft Sans Serif" pitchFamily="34" charset="0"/>
              </a:defRPr>
            </a:lvl3pPr>
            <a:lvl4pPr marL="1600200" indent="-228600" defTabSz="954088" eaLnBrk="0" hangingPunct="0">
              <a:defRPr>
                <a:solidFill>
                  <a:schemeClr val="tx1"/>
                </a:solidFill>
                <a:latin typeface="Microsoft Sans Serif" pitchFamily="34" charset="0"/>
              </a:defRPr>
            </a:lvl4pPr>
            <a:lvl5pPr marL="2057400" indent="-228600" defTabSz="954088" eaLnBrk="0" hangingPunct="0">
              <a:defRPr>
                <a:solidFill>
                  <a:schemeClr val="tx1"/>
                </a:solidFill>
                <a:latin typeface="Microsoft Sans Serif" pitchFamily="34" charset="0"/>
              </a:defRPr>
            </a:lvl5pPr>
            <a:lvl6pPr marL="2514600" indent="-228600" defTabSz="954088" eaLnBrk="0" fontAlgn="base" hangingPunct="0">
              <a:spcBef>
                <a:spcPct val="0"/>
              </a:spcBef>
              <a:spcAft>
                <a:spcPct val="0"/>
              </a:spcAft>
              <a:defRPr>
                <a:solidFill>
                  <a:schemeClr val="tx1"/>
                </a:solidFill>
                <a:latin typeface="Microsoft Sans Serif" pitchFamily="34" charset="0"/>
              </a:defRPr>
            </a:lvl6pPr>
            <a:lvl7pPr marL="2971800" indent="-228600" defTabSz="954088" eaLnBrk="0" fontAlgn="base" hangingPunct="0">
              <a:spcBef>
                <a:spcPct val="0"/>
              </a:spcBef>
              <a:spcAft>
                <a:spcPct val="0"/>
              </a:spcAft>
              <a:defRPr>
                <a:solidFill>
                  <a:schemeClr val="tx1"/>
                </a:solidFill>
                <a:latin typeface="Microsoft Sans Serif" pitchFamily="34" charset="0"/>
              </a:defRPr>
            </a:lvl7pPr>
            <a:lvl8pPr marL="3429000" indent="-228600" defTabSz="954088" eaLnBrk="0" fontAlgn="base" hangingPunct="0">
              <a:spcBef>
                <a:spcPct val="0"/>
              </a:spcBef>
              <a:spcAft>
                <a:spcPct val="0"/>
              </a:spcAft>
              <a:defRPr>
                <a:solidFill>
                  <a:schemeClr val="tx1"/>
                </a:solidFill>
                <a:latin typeface="Microsoft Sans Serif" pitchFamily="34" charset="0"/>
              </a:defRPr>
            </a:lvl8pPr>
            <a:lvl9pPr marL="3886200" indent="-228600" defTabSz="954088" eaLnBrk="0" fontAlgn="base" hangingPunct="0">
              <a:spcBef>
                <a:spcPct val="0"/>
              </a:spcBef>
              <a:spcAft>
                <a:spcPct val="0"/>
              </a:spcAft>
              <a:defRPr>
                <a:solidFill>
                  <a:schemeClr val="tx1"/>
                </a:solidFill>
                <a:latin typeface="Microsoft Sans Serif" pitchFamily="34" charset="0"/>
              </a:defRPr>
            </a:lvl9pPr>
          </a:lstStyle>
          <a:p>
            <a:pPr eaLnBrk="1" hangingPunct="1"/>
            <a:fld id="{32AC8C36-3A16-4ACF-967F-7005ECD4C3E6}" type="slidenum">
              <a:rPr lang="de-DE" smtClean="0">
                <a:latin typeface="Arial" pitchFamily="34" charset="0"/>
              </a:rPr>
              <a:pPr eaLnBrk="1" hangingPunct="1"/>
              <a:t>9</a:t>
            </a:fld>
            <a:endParaRPr lang="de-DE" smtClean="0">
              <a:latin typeface="Arial" pitchFamily="34" charset="0"/>
            </a:endParaRPr>
          </a:p>
        </p:txBody>
      </p:sp>
      <p:sp>
        <p:nvSpPr>
          <p:cNvPr id="38919" name="Kopfzeilenplatzhalt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Microsoft Sans Serif" pitchFamily="34" charset="0"/>
              </a:defRPr>
            </a:lvl1pPr>
            <a:lvl2pPr marL="742950" indent="-285750" defTabSz="954088" eaLnBrk="0" hangingPunct="0">
              <a:defRPr>
                <a:solidFill>
                  <a:schemeClr val="tx1"/>
                </a:solidFill>
                <a:latin typeface="Microsoft Sans Serif" pitchFamily="34" charset="0"/>
              </a:defRPr>
            </a:lvl2pPr>
            <a:lvl3pPr marL="1143000" indent="-228600" defTabSz="954088" eaLnBrk="0" hangingPunct="0">
              <a:defRPr>
                <a:solidFill>
                  <a:schemeClr val="tx1"/>
                </a:solidFill>
                <a:latin typeface="Microsoft Sans Serif" pitchFamily="34" charset="0"/>
              </a:defRPr>
            </a:lvl3pPr>
            <a:lvl4pPr marL="1600200" indent="-228600" defTabSz="954088" eaLnBrk="0" hangingPunct="0">
              <a:defRPr>
                <a:solidFill>
                  <a:schemeClr val="tx1"/>
                </a:solidFill>
                <a:latin typeface="Microsoft Sans Serif" pitchFamily="34" charset="0"/>
              </a:defRPr>
            </a:lvl4pPr>
            <a:lvl5pPr marL="2057400" indent="-228600" defTabSz="954088" eaLnBrk="0" hangingPunct="0">
              <a:defRPr>
                <a:solidFill>
                  <a:schemeClr val="tx1"/>
                </a:solidFill>
                <a:latin typeface="Microsoft Sans Serif" pitchFamily="34" charset="0"/>
              </a:defRPr>
            </a:lvl5pPr>
            <a:lvl6pPr marL="2514600" indent="-228600" defTabSz="954088" eaLnBrk="0" fontAlgn="base" hangingPunct="0">
              <a:spcBef>
                <a:spcPct val="0"/>
              </a:spcBef>
              <a:spcAft>
                <a:spcPct val="0"/>
              </a:spcAft>
              <a:defRPr>
                <a:solidFill>
                  <a:schemeClr val="tx1"/>
                </a:solidFill>
                <a:latin typeface="Microsoft Sans Serif" pitchFamily="34" charset="0"/>
              </a:defRPr>
            </a:lvl6pPr>
            <a:lvl7pPr marL="2971800" indent="-228600" defTabSz="954088" eaLnBrk="0" fontAlgn="base" hangingPunct="0">
              <a:spcBef>
                <a:spcPct val="0"/>
              </a:spcBef>
              <a:spcAft>
                <a:spcPct val="0"/>
              </a:spcAft>
              <a:defRPr>
                <a:solidFill>
                  <a:schemeClr val="tx1"/>
                </a:solidFill>
                <a:latin typeface="Microsoft Sans Serif" pitchFamily="34" charset="0"/>
              </a:defRPr>
            </a:lvl7pPr>
            <a:lvl8pPr marL="3429000" indent="-228600" defTabSz="954088" eaLnBrk="0" fontAlgn="base" hangingPunct="0">
              <a:spcBef>
                <a:spcPct val="0"/>
              </a:spcBef>
              <a:spcAft>
                <a:spcPct val="0"/>
              </a:spcAft>
              <a:defRPr>
                <a:solidFill>
                  <a:schemeClr val="tx1"/>
                </a:solidFill>
                <a:latin typeface="Microsoft Sans Serif" pitchFamily="34" charset="0"/>
              </a:defRPr>
            </a:lvl8pPr>
            <a:lvl9pPr marL="3886200" indent="-228600" defTabSz="954088" eaLnBrk="0" fontAlgn="base" hangingPunct="0">
              <a:spcBef>
                <a:spcPct val="0"/>
              </a:spcBef>
              <a:spcAft>
                <a:spcPct val="0"/>
              </a:spcAft>
              <a:defRPr>
                <a:solidFill>
                  <a:schemeClr val="tx1"/>
                </a:solidFill>
                <a:latin typeface="Microsoft Sans Serif" pitchFamily="34" charset="0"/>
              </a:defRPr>
            </a:lvl9pPr>
          </a:lstStyle>
          <a:p>
            <a:pPr eaLnBrk="1" hangingPunct="1"/>
            <a:r>
              <a:rPr lang="en-US">
                <a:latin typeface="Arial" pitchFamily="34" charset="0"/>
              </a:rPr>
              <a:t>Workshop on Coupled Ocean-Atmosphere-Land Processes in the Tropical Atlantic, University of Miami, Coral Gables</a:t>
            </a:r>
            <a:endParaRPr lang="de-DE">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Kopfzeilenplatzhalter 3"/>
          <p:cNvSpPr>
            <a:spLocks noGrp="1"/>
          </p:cNvSpPr>
          <p:nvPr>
            <p:ph type="hdr" sz="quarter" idx="10"/>
          </p:nvPr>
        </p:nvSpPr>
        <p:spPr/>
        <p:txBody>
          <a:bodyPr/>
          <a:lstStyle/>
          <a:p>
            <a:pPr>
              <a:defRPr/>
            </a:pPr>
            <a:r>
              <a:rPr lang="en-US" smtClean="0"/>
              <a:t>TAV / PIRATA-17 Meeting, Kiel, Germany</a:t>
            </a:r>
            <a:endParaRPr lang="en-US"/>
          </a:p>
        </p:txBody>
      </p:sp>
      <p:sp>
        <p:nvSpPr>
          <p:cNvPr id="5" name="Datumsplatzhalter 4"/>
          <p:cNvSpPr>
            <a:spLocks noGrp="1"/>
          </p:cNvSpPr>
          <p:nvPr>
            <p:ph type="dt" idx="11"/>
          </p:nvPr>
        </p:nvSpPr>
        <p:spPr/>
        <p:txBody>
          <a:bodyPr/>
          <a:lstStyle/>
          <a:p>
            <a:pPr>
              <a:defRPr/>
            </a:pPr>
            <a:r>
              <a:rPr lang="en-US" smtClean="0"/>
              <a:t>September 11, 2012</a:t>
            </a:r>
            <a:endParaRPr lang="en-US"/>
          </a:p>
        </p:txBody>
      </p:sp>
      <p:sp>
        <p:nvSpPr>
          <p:cNvPr id="6" name="Fußzeilenplatzhalter 5"/>
          <p:cNvSpPr>
            <a:spLocks noGrp="1"/>
          </p:cNvSpPr>
          <p:nvPr>
            <p:ph type="ftr" sz="quarter" idx="12"/>
          </p:nvPr>
        </p:nvSpPr>
        <p:spPr/>
        <p:txBody>
          <a:bodyPr/>
          <a:lstStyle/>
          <a:p>
            <a:pPr>
              <a:defRPr/>
            </a:pPr>
            <a:r>
              <a:rPr lang="de-DE" smtClean="0"/>
              <a:t>Peter Brandt - GEOMAR</a:t>
            </a:r>
            <a:endParaRPr lang="de-DE"/>
          </a:p>
        </p:txBody>
      </p:sp>
      <p:sp>
        <p:nvSpPr>
          <p:cNvPr id="7" name="Foliennummernplatzhalter 6"/>
          <p:cNvSpPr>
            <a:spLocks noGrp="1"/>
          </p:cNvSpPr>
          <p:nvPr>
            <p:ph type="sldNum" sz="quarter" idx="13"/>
          </p:nvPr>
        </p:nvSpPr>
        <p:spPr/>
        <p:txBody>
          <a:bodyPr/>
          <a:lstStyle/>
          <a:p>
            <a:pPr>
              <a:defRPr/>
            </a:pPr>
            <a:fld id="{8EF5C03D-6690-4E71-9D0B-E82F27399ED4}" type="slidenum">
              <a:rPr lang="de-DE" smtClean="0"/>
              <a:pPr>
                <a:defRPr/>
              </a:pPr>
              <a:t>11</a:t>
            </a:fld>
            <a:endParaRPr lang="de-DE"/>
          </a:p>
        </p:txBody>
      </p:sp>
    </p:spTree>
    <p:extLst>
      <p:ext uri="{BB962C8B-B14F-4D97-AF65-F5344CB8AC3E}">
        <p14:creationId xmlns:p14="http://schemas.microsoft.com/office/powerpoint/2010/main" val="3804631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4324350"/>
            <a:ext cx="6119813" cy="1079500"/>
          </a:xfrm>
        </p:spPr>
        <p:txBody>
          <a:bodyPr/>
          <a:lstStyle>
            <a:lvl1pPr>
              <a:lnSpc>
                <a:spcPts val="4000"/>
              </a:lnSpc>
              <a:defRPr sz="3200">
                <a:solidFill>
                  <a:schemeClr val="bg1"/>
                </a:solidFill>
              </a:defRPr>
            </a:lvl1pPr>
          </a:lstStyle>
          <a:p>
            <a:r>
              <a:rPr lang="en-US" noProof="0" smtClean="0"/>
              <a:t>Titelmasterformat durch Klicken bearbeiten</a:t>
            </a:r>
            <a:endParaRPr lang="en-US" noProof="0"/>
          </a:p>
        </p:txBody>
      </p:sp>
      <p:sp>
        <p:nvSpPr>
          <p:cNvPr id="4099" name="Rectangle 3"/>
          <p:cNvSpPr>
            <a:spLocks noGrp="1" noChangeArrowheads="1"/>
          </p:cNvSpPr>
          <p:nvPr>
            <p:ph type="subTitle" idx="1"/>
          </p:nvPr>
        </p:nvSpPr>
        <p:spPr>
          <a:xfrm>
            <a:off x="323850" y="5373688"/>
            <a:ext cx="8496300" cy="982662"/>
          </a:xfrm>
        </p:spPr>
        <p:txBody>
          <a:bodyPr/>
          <a:lstStyle>
            <a:lvl1pPr marL="0" indent="0">
              <a:lnSpc>
                <a:spcPts val="2800"/>
              </a:lnSpc>
              <a:buFont typeface="Webdings" pitchFamily="18" charset="2"/>
              <a:buNone/>
              <a:defRPr sz="2000">
                <a:solidFill>
                  <a:schemeClr val="bg1"/>
                </a:solidFill>
              </a:defRPr>
            </a:lvl1pPr>
          </a:lstStyle>
          <a:p>
            <a:r>
              <a:rPr lang="en-US" noProof="0" smtClean="0"/>
              <a:t>Formatvorlage des Untertitelmasters durch Klicken bearbeiten</a:t>
            </a:r>
            <a:endParaRPr lang="en-US" noProof="0"/>
          </a:p>
        </p:txBody>
      </p:sp>
    </p:spTree>
    <p:extLst>
      <p:ext uri="{BB962C8B-B14F-4D97-AF65-F5344CB8AC3E}">
        <p14:creationId xmlns:p14="http://schemas.microsoft.com/office/powerpoint/2010/main" val="68718242"/>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Titelmasterformat durch Klicken bearbeiten</a:t>
            </a:r>
            <a:endParaRPr lang="en-US" noProof="0"/>
          </a:p>
        </p:txBody>
      </p:sp>
      <p:sp>
        <p:nvSpPr>
          <p:cNvPr id="3" name="Inhaltsplatzhalter 2"/>
          <p:cNvSpPr>
            <a:spLocks noGrp="1"/>
          </p:cNvSpPr>
          <p:nvPr>
            <p:ph idx="1"/>
          </p:nvPr>
        </p:nvSpPr>
        <p:spPr/>
        <p:txBody>
          <a:body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3EF1E805-E3CF-4D19-B9D3-C33966A11983}" type="slidenum">
              <a:rPr lang="de-DE"/>
              <a:pPr>
                <a:defRPr/>
              </a:pPr>
              <a:t>‹Nr.›</a:t>
            </a:fld>
            <a:endParaRPr lang="de-DE"/>
          </a:p>
        </p:txBody>
      </p:sp>
    </p:spTree>
    <p:extLst>
      <p:ext uri="{BB962C8B-B14F-4D97-AF65-F5344CB8AC3E}">
        <p14:creationId xmlns:p14="http://schemas.microsoft.com/office/powerpoint/2010/main" val="2304253701"/>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Titelmasterformat durch Klicken bearbeiten</a:t>
            </a:r>
            <a:endParaRPr lang="en-US" noProof="0"/>
          </a:p>
        </p:txBody>
      </p:sp>
      <p:sp>
        <p:nvSpPr>
          <p:cNvPr id="3" name="Inhaltsplatzhalter 2"/>
          <p:cNvSpPr>
            <a:spLocks noGrp="1"/>
          </p:cNvSpPr>
          <p:nvPr>
            <p:ph sz="half" idx="1"/>
          </p:nvPr>
        </p:nvSpPr>
        <p:spPr>
          <a:xfrm>
            <a:off x="250825" y="1341438"/>
            <a:ext cx="4208463"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endParaRPr lang="en-US" noProof="0"/>
          </a:p>
        </p:txBody>
      </p:sp>
      <p:sp>
        <p:nvSpPr>
          <p:cNvPr id="4" name="Inhaltsplatzhalter 3"/>
          <p:cNvSpPr>
            <a:spLocks noGrp="1"/>
          </p:cNvSpPr>
          <p:nvPr>
            <p:ph sz="half" idx="2"/>
          </p:nvPr>
        </p:nvSpPr>
        <p:spPr>
          <a:xfrm>
            <a:off x="4611688" y="1341438"/>
            <a:ext cx="4208462"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endParaRPr lang="en-US" noProof="0"/>
          </a:p>
        </p:txBody>
      </p:sp>
      <p:sp>
        <p:nvSpPr>
          <p:cNvPr id="5" name="Rectangle 6"/>
          <p:cNvSpPr>
            <a:spLocks noGrp="1" noChangeArrowheads="1"/>
          </p:cNvSpPr>
          <p:nvPr>
            <p:ph type="sldNum" sz="quarter" idx="10"/>
          </p:nvPr>
        </p:nvSpPr>
        <p:spPr>
          <a:ln/>
        </p:spPr>
        <p:txBody>
          <a:bodyPr/>
          <a:lstStyle>
            <a:lvl1pPr>
              <a:defRPr/>
            </a:lvl1pPr>
          </a:lstStyle>
          <a:p>
            <a:pPr>
              <a:defRPr/>
            </a:pPr>
            <a:fld id="{7D8A3116-F733-496B-8423-94342D2BC2BD}" type="slidenum">
              <a:rPr lang="de-DE"/>
              <a:pPr>
                <a:defRPr/>
              </a:pPr>
              <a:t>‹Nr.›</a:t>
            </a:fld>
            <a:endParaRPr lang="de-DE"/>
          </a:p>
        </p:txBody>
      </p:sp>
    </p:spTree>
    <p:extLst>
      <p:ext uri="{BB962C8B-B14F-4D97-AF65-F5344CB8AC3E}">
        <p14:creationId xmlns:p14="http://schemas.microsoft.com/office/powerpoint/2010/main" val="2733607018"/>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Titelmasterformat durch Klicken bearbeiten</a:t>
            </a:r>
            <a:endParaRPr lang="en-US" noProof="0"/>
          </a:p>
        </p:txBody>
      </p:sp>
      <p:sp>
        <p:nvSpPr>
          <p:cNvPr id="3" name="Rectangle 6"/>
          <p:cNvSpPr>
            <a:spLocks noGrp="1" noChangeArrowheads="1"/>
          </p:cNvSpPr>
          <p:nvPr>
            <p:ph type="sldNum" sz="quarter" idx="10"/>
          </p:nvPr>
        </p:nvSpPr>
        <p:spPr>
          <a:ln/>
        </p:spPr>
        <p:txBody>
          <a:bodyPr/>
          <a:lstStyle>
            <a:lvl1pPr>
              <a:defRPr/>
            </a:lvl1pPr>
          </a:lstStyle>
          <a:p>
            <a:pPr>
              <a:defRPr/>
            </a:pPr>
            <a:fld id="{1CCA8D32-D70C-42AA-BBA3-B1086B65AF4D}" type="slidenum">
              <a:rPr lang="de-DE"/>
              <a:pPr>
                <a:defRPr/>
              </a:pPr>
              <a:t>‹Nr.›</a:t>
            </a:fld>
            <a:endParaRPr lang="de-DE"/>
          </a:p>
        </p:txBody>
      </p:sp>
    </p:spTree>
    <p:extLst>
      <p:ext uri="{BB962C8B-B14F-4D97-AF65-F5344CB8AC3E}">
        <p14:creationId xmlns:p14="http://schemas.microsoft.com/office/powerpoint/2010/main" val="4249739985"/>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sp>
        <p:nvSpPr>
          <p:cNvPr id="3" name="Rectangle 4"/>
          <p:cNvSpPr>
            <a:spLocks noChangeArrowheads="1"/>
          </p:cNvSpPr>
          <p:nvPr userDrawn="1"/>
        </p:nvSpPr>
        <p:spPr bwMode="auto">
          <a:xfrm>
            <a:off x="0" y="5226050"/>
            <a:ext cx="9001125" cy="1214438"/>
          </a:xfrm>
          <a:prstGeom prst="rect">
            <a:avLst/>
          </a:prstGeom>
          <a:solidFill>
            <a:schemeClr val="hlink">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9388"/>
            <a:endParaRPr lang="en-US" sz="2400">
              <a:solidFill>
                <a:schemeClr val="bg1"/>
              </a:solidFill>
            </a:endParaRPr>
          </a:p>
        </p:txBody>
      </p:sp>
      <p:sp>
        <p:nvSpPr>
          <p:cNvPr id="4" name="Rectangle 6"/>
          <p:cNvSpPr>
            <a:spLocks noChangeArrowheads="1"/>
          </p:cNvSpPr>
          <p:nvPr userDrawn="1"/>
        </p:nvSpPr>
        <p:spPr bwMode="auto">
          <a:xfrm>
            <a:off x="107950" y="6500813"/>
            <a:ext cx="9036050" cy="360362"/>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chemeClr val="bg1"/>
              </a:solidFill>
            </a:endParaRPr>
          </a:p>
        </p:txBody>
      </p:sp>
      <p:sp>
        <p:nvSpPr>
          <p:cNvPr id="2" name="Titel 1"/>
          <p:cNvSpPr>
            <a:spLocks noGrp="1"/>
          </p:cNvSpPr>
          <p:nvPr>
            <p:ph type="title"/>
          </p:nvPr>
        </p:nvSpPr>
        <p:spPr/>
        <p:txBody>
          <a:bodyPr/>
          <a:lstStyle/>
          <a:p>
            <a:r>
              <a:rPr lang="en-US" noProof="0" smtClean="0"/>
              <a:t>Titelmasterformat durch Klicken bearbeiten</a:t>
            </a:r>
            <a:endParaRPr lang="en-US" noProof="0"/>
          </a:p>
        </p:txBody>
      </p:sp>
      <p:sp>
        <p:nvSpPr>
          <p:cNvPr id="5" name="Rectangle 6"/>
          <p:cNvSpPr>
            <a:spLocks noGrp="1" noChangeArrowheads="1"/>
          </p:cNvSpPr>
          <p:nvPr>
            <p:ph type="sldNum" sz="quarter" idx="10"/>
          </p:nvPr>
        </p:nvSpPr>
        <p:spPr/>
        <p:txBody>
          <a:bodyPr/>
          <a:lstStyle>
            <a:lvl1pPr>
              <a:defRPr/>
            </a:lvl1pPr>
          </a:lstStyle>
          <a:p>
            <a:pPr>
              <a:defRPr/>
            </a:pPr>
            <a:fld id="{6777A073-922F-4A4B-BBA0-CE53C99A3EF0}" type="slidenum">
              <a:rPr lang="de-DE"/>
              <a:pPr>
                <a:defRPr/>
              </a:pPr>
              <a:t>‹Nr.›</a:t>
            </a:fld>
            <a:endParaRPr lang="de-DE"/>
          </a:p>
        </p:txBody>
      </p:sp>
    </p:spTree>
    <p:extLst>
      <p:ext uri="{BB962C8B-B14F-4D97-AF65-F5344CB8AC3E}">
        <p14:creationId xmlns:p14="http://schemas.microsoft.com/office/powerpoint/2010/main" val="325192394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63A07B7-6644-4C60-8B3B-F8EFD6FC56D2}" type="slidenum">
              <a:rPr lang="de-DE"/>
              <a:pPr>
                <a:defRPr/>
              </a:pPr>
              <a:t>‹Nr.›</a:t>
            </a:fld>
            <a:endParaRPr lang="de-DE"/>
          </a:p>
        </p:txBody>
      </p:sp>
    </p:spTree>
    <p:extLst>
      <p:ext uri="{BB962C8B-B14F-4D97-AF65-F5344CB8AC3E}">
        <p14:creationId xmlns:p14="http://schemas.microsoft.com/office/powerpoint/2010/main" val="1698323074"/>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noProof="0" smtClean="0"/>
              <a:t>Titelmasterformat durch Klicken bearbeiten</a:t>
            </a:r>
            <a:endParaRPr lang="en-US" noProof="0"/>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Textmasterformate durch Klicken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A2C8EE5E-9657-455B-9AB6-FD9C9C0CB89D}" type="slidenum">
              <a:rPr lang="de-DE"/>
              <a:pPr>
                <a:defRPr/>
              </a:pPr>
              <a:t>‹Nr.›</a:t>
            </a:fld>
            <a:endParaRPr lang="de-DE"/>
          </a:p>
        </p:txBody>
      </p:sp>
    </p:spTree>
    <p:extLst>
      <p:ext uri="{BB962C8B-B14F-4D97-AF65-F5344CB8AC3E}">
        <p14:creationId xmlns:p14="http://schemas.microsoft.com/office/powerpoint/2010/main" val="1769779006"/>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763713" y="20638"/>
            <a:ext cx="7056437" cy="1247775"/>
          </a:xfrm>
        </p:spPr>
        <p:txBody>
          <a:bodyPr/>
          <a:lstStyle/>
          <a:p>
            <a:r>
              <a:rPr lang="en-US" noProof="0" dirty="0" err="1" smtClean="0"/>
              <a:t>Titelmasterformat</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3" name="Textplatzhalter 2"/>
          <p:cNvSpPr>
            <a:spLocks noGrp="1"/>
          </p:cNvSpPr>
          <p:nvPr>
            <p:ph type="body" sz="half" idx="1"/>
          </p:nvPr>
        </p:nvSpPr>
        <p:spPr>
          <a:xfrm>
            <a:off x="250825" y="1341438"/>
            <a:ext cx="4208463" cy="4824412"/>
          </a:xfrm>
        </p:spPr>
        <p:txBody>
          <a:body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4" name="Inhaltsplatzhalter 3"/>
          <p:cNvSpPr>
            <a:spLocks noGrp="1"/>
          </p:cNvSpPr>
          <p:nvPr>
            <p:ph sz="quarter" idx="2"/>
          </p:nvPr>
        </p:nvSpPr>
        <p:spPr>
          <a:xfrm>
            <a:off x="4611688" y="1341438"/>
            <a:ext cx="4208462" cy="2335212"/>
          </a:xfrm>
        </p:spPr>
        <p:txBody>
          <a:body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5" name="Inhaltsplatzhalter 4"/>
          <p:cNvSpPr>
            <a:spLocks noGrp="1"/>
          </p:cNvSpPr>
          <p:nvPr>
            <p:ph sz="quarter" idx="3"/>
          </p:nvPr>
        </p:nvSpPr>
        <p:spPr>
          <a:xfrm>
            <a:off x="4611688" y="3829050"/>
            <a:ext cx="4208462" cy="2336800"/>
          </a:xfrm>
        </p:spPr>
        <p:txBody>
          <a:body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6" name="Rectangle 6"/>
          <p:cNvSpPr>
            <a:spLocks noGrp="1" noChangeArrowheads="1"/>
          </p:cNvSpPr>
          <p:nvPr>
            <p:ph type="sldNum" sz="quarter" idx="10"/>
          </p:nvPr>
        </p:nvSpPr>
        <p:spPr>
          <a:ln/>
        </p:spPr>
        <p:txBody>
          <a:bodyPr/>
          <a:lstStyle>
            <a:lvl1pPr>
              <a:defRPr/>
            </a:lvl1pPr>
          </a:lstStyle>
          <a:p>
            <a:pPr>
              <a:defRPr/>
            </a:pPr>
            <a:fld id="{0D2FC705-E4A7-422A-99C0-5BC406B67C83}" type="slidenum">
              <a:rPr lang="de-DE"/>
              <a:pPr>
                <a:defRPr/>
              </a:pPr>
              <a:t>‹Nr.›</a:t>
            </a:fld>
            <a:endParaRPr lang="de-DE"/>
          </a:p>
        </p:txBody>
      </p:sp>
    </p:spTree>
    <p:extLst>
      <p:ext uri="{BB962C8B-B14F-4D97-AF65-F5344CB8AC3E}">
        <p14:creationId xmlns:p14="http://schemas.microsoft.com/office/powerpoint/2010/main" val="1754382197"/>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
          <p:cNvSpPr>
            <a:spLocks noChangeArrowheads="1"/>
          </p:cNvSpPr>
          <p:nvPr userDrawn="1"/>
        </p:nvSpPr>
        <p:spPr bwMode="auto">
          <a:xfrm>
            <a:off x="250825" y="1268413"/>
            <a:ext cx="8893175" cy="5589587"/>
          </a:xfrm>
          <a:prstGeom prst="rect">
            <a:avLst/>
          </a:prstGeom>
          <a:solidFill>
            <a:srgbClr val="DEE7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7" name="Rectangle 2"/>
          <p:cNvSpPr>
            <a:spLocks noGrp="1" noChangeArrowheads="1"/>
          </p:cNvSpPr>
          <p:nvPr>
            <p:ph type="title"/>
          </p:nvPr>
        </p:nvSpPr>
        <p:spPr bwMode="auto">
          <a:xfrm>
            <a:off x="1763713" y="20638"/>
            <a:ext cx="705643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Titelmasterformat durch Klicken bearbeiten</a:t>
            </a:r>
          </a:p>
        </p:txBody>
      </p:sp>
      <p:sp>
        <p:nvSpPr>
          <p:cNvPr id="1030" name="Rectangle 6"/>
          <p:cNvSpPr>
            <a:spLocks noGrp="1" noChangeArrowheads="1"/>
          </p:cNvSpPr>
          <p:nvPr>
            <p:ph type="sldNum" sz="quarter" idx="4"/>
          </p:nvPr>
        </p:nvSpPr>
        <p:spPr bwMode="auto">
          <a:xfrm>
            <a:off x="6775450" y="6480175"/>
            <a:ext cx="213360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hlink"/>
                </a:solidFill>
              </a:defRPr>
            </a:lvl1pPr>
          </a:lstStyle>
          <a:p>
            <a:pPr>
              <a:defRPr/>
            </a:pPr>
            <a:fld id="{105AB4B6-0C4D-4B88-9528-773F80A70FDA}" type="slidenum">
              <a:rPr lang="de-DE"/>
              <a:pPr>
                <a:defRPr/>
              </a:pPr>
              <a:t>‹Nr.›</a:t>
            </a:fld>
            <a:endParaRPr lang="de-DE"/>
          </a:p>
        </p:txBody>
      </p:sp>
      <p:sp>
        <p:nvSpPr>
          <p:cNvPr id="1029" name="Rectangle 14"/>
          <p:cNvSpPr>
            <a:spLocks noChangeArrowheads="1"/>
          </p:cNvSpPr>
          <p:nvPr userDrawn="1"/>
        </p:nvSpPr>
        <p:spPr bwMode="auto">
          <a:xfrm>
            <a:off x="76200" y="1268413"/>
            <a:ext cx="358775" cy="5589587"/>
          </a:xfrm>
          <a:prstGeom prst="rect">
            <a:avLst/>
          </a:prstGeom>
          <a:gradFill rotWithShape="1">
            <a:gsLst>
              <a:gs pos="0">
                <a:schemeClr val="bg1"/>
              </a:gs>
              <a:gs pos="100000">
                <a:srgbClr val="DEE7E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Rectangle 3"/>
          <p:cNvSpPr>
            <a:spLocks noGrp="1" noChangeArrowheads="1"/>
          </p:cNvSpPr>
          <p:nvPr>
            <p:ph type="body" idx="1"/>
          </p:nvPr>
        </p:nvSpPr>
        <p:spPr bwMode="auto">
          <a:xfrm>
            <a:off x="250825" y="1341438"/>
            <a:ext cx="856932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pic>
        <p:nvPicPr>
          <p:cNvPr id="1031" name="Picture 10" descr="cau_kl"/>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50825" y="6197600"/>
            <a:ext cx="14478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Grafik 2"/>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2413" y="341313"/>
            <a:ext cx="14366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31" r:id="rId1"/>
    <p:sldLayoutId id="2147484625" r:id="rId2"/>
    <p:sldLayoutId id="2147484626" r:id="rId3"/>
    <p:sldLayoutId id="2147484627" r:id="rId4"/>
    <p:sldLayoutId id="2147484632" r:id="rId5"/>
    <p:sldLayoutId id="2147484628" r:id="rId6"/>
    <p:sldLayoutId id="2147484629" r:id="rId7"/>
    <p:sldLayoutId id="2147484630" r:id="rId8"/>
  </p:sldLayoutIdLst>
  <p:transition spd="med">
    <p:wipe dir="r"/>
  </p:transition>
  <p:timing>
    <p:tnLst>
      <p:par>
        <p:cTn id="1" dur="indefinite" restart="never" nodeType="tmRoot"/>
      </p:par>
    </p:tnLst>
  </p:timing>
  <p:hf sldNum="0"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Microsoft Sans Serif" pitchFamily="34" charset="0"/>
        </a:defRPr>
      </a:lvl2pPr>
      <a:lvl3pPr algn="l" rtl="0" eaLnBrk="0" fontAlgn="base" hangingPunct="0">
        <a:spcBef>
          <a:spcPct val="0"/>
        </a:spcBef>
        <a:spcAft>
          <a:spcPct val="0"/>
        </a:spcAft>
        <a:defRPr sz="3600">
          <a:solidFill>
            <a:schemeClr val="tx2"/>
          </a:solidFill>
          <a:latin typeface="Microsoft Sans Serif" pitchFamily="34" charset="0"/>
        </a:defRPr>
      </a:lvl3pPr>
      <a:lvl4pPr algn="l" rtl="0" eaLnBrk="0" fontAlgn="base" hangingPunct="0">
        <a:spcBef>
          <a:spcPct val="0"/>
        </a:spcBef>
        <a:spcAft>
          <a:spcPct val="0"/>
        </a:spcAft>
        <a:defRPr sz="3600">
          <a:solidFill>
            <a:schemeClr val="tx2"/>
          </a:solidFill>
          <a:latin typeface="Microsoft Sans Serif" pitchFamily="34" charset="0"/>
        </a:defRPr>
      </a:lvl4pPr>
      <a:lvl5pPr algn="l" rtl="0" eaLnBrk="0" fontAlgn="base" hangingPunct="0">
        <a:spcBef>
          <a:spcPct val="0"/>
        </a:spcBef>
        <a:spcAft>
          <a:spcPct val="0"/>
        </a:spcAft>
        <a:defRPr sz="3600">
          <a:solidFill>
            <a:schemeClr val="tx2"/>
          </a:solidFill>
          <a:latin typeface="Microsoft Sans Serif" pitchFamily="34" charset="0"/>
        </a:defRPr>
      </a:lvl5pPr>
      <a:lvl6pPr marL="457200" algn="l" rtl="0" fontAlgn="base">
        <a:spcBef>
          <a:spcPct val="0"/>
        </a:spcBef>
        <a:spcAft>
          <a:spcPct val="0"/>
        </a:spcAft>
        <a:defRPr sz="3600">
          <a:solidFill>
            <a:schemeClr val="tx2"/>
          </a:solidFill>
          <a:latin typeface="Microsoft Sans Serif" pitchFamily="34" charset="0"/>
        </a:defRPr>
      </a:lvl6pPr>
      <a:lvl7pPr marL="914400" algn="l" rtl="0" fontAlgn="base">
        <a:spcBef>
          <a:spcPct val="0"/>
        </a:spcBef>
        <a:spcAft>
          <a:spcPct val="0"/>
        </a:spcAft>
        <a:defRPr sz="3600">
          <a:solidFill>
            <a:schemeClr val="tx2"/>
          </a:solidFill>
          <a:latin typeface="Microsoft Sans Serif" pitchFamily="34" charset="0"/>
        </a:defRPr>
      </a:lvl7pPr>
      <a:lvl8pPr marL="1371600" algn="l" rtl="0" fontAlgn="base">
        <a:spcBef>
          <a:spcPct val="0"/>
        </a:spcBef>
        <a:spcAft>
          <a:spcPct val="0"/>
        </a:spcAft>
        <a:defRPr sz="3600">
          <a:solidFill>
            <a:schemeClr val="tx2"/>
          </a:solidFill>
          <a:latin typeface="Microsoft Sans Serif" pitchFamily="34" charset="0"/>
        </a:defRPr>
      </a:lvl8pPr>
      <a:lvl9pPr marL="1828800" algn="l" rtl="0" fontAlgn="base">
        <a:spcBef>
          <a:spcPct val="0"/>
        </a:spcBef>
        <a:spcAft>
          <a:spcPct val="0"/>
        </a:spcAft>
        <a:defRPr sz="3600">
          <a:solidFill>
            <a:schemeClr val="tx2"/>
          </a:solidFill>
          <a:latin typeface="Microsoft Sans Serif" pitchFamily="34" charset="0"/>
        </a:defRPr>
      </a:lvl9pPr>
    </p:titleStyle>
    <p:bodyStyle>
      <a:lvl1pPr marL="234950" indent="-234950" algn="l" rtl="0" eaLnBrk="0" fontAlgn="base" hangingPunct="0">
        <a:spcBef>
          <a:spcPct val="20000"/>
        </a:spcBef>
        <a:spcAft>
          <a:spcPct val="0"/>
        </a:spcAft>
        <a:buClr>
          <a:schemeClr val="accent2"/>
        </a:buClr>
        <a:buSzPct val="90000"/>
        <a:buFont typeface="Webdings" pitchFamily="18" charset="2"/>
        <a:buChar char="4"/>
        <a:defRPr sz="2800">
          <a:solidFill>
            <a:schemeClr val="tx1"/>
          </a:solidFill>
          <a:latin typeface="+mn-lt"/>
          <a:ea typeface="+mn-ea"/>
          <a:cs typeface="+mn-cs"/>
        </a:defRPr>
      </a:lvl1pPr>
      <a:lvl2pPr marL="477838" indent="-166688" algn="l" rtl="0" eaLnBrk="0" fontAlgn="base" hangingPunct="0">
        <a:spcBef>
          <a:spcPct val="20000"/>
        </a:spcBef>
        <a:spcAft>
          <a:spcPct val="0"/>
        </a:spcAft>
        <a:buClr>
          <a:schemeClr val="accent2"/>
        </a:buClr>
        <a:buSzPct val="90000"/>
        <a:buChar char="•"/>
        <a:defRPr sz="2400">
          <a:solidFill>
            <a:schemeClr val="tx1"/>
          </a:solidFill>
          <a:latin typeface="+mn-lt"/>
        </a:defRPr>
      </a:lvl2pPr>
      <a:lvl3pPr marL="654050" indent="-150813" algn="l" rtl="0" eaLnBrk="0" fontAlgn="base" hangingPunct="0">
        <a:spcBef>
          <a:spcPct val="20000"/>
        </a:spcBef>
        <a:spcAft>
          <a:spcPct val="0"/>
        </a:spcAft>
        <a:buClr>
          <a:schemeClr val="accent2"/>
        </a:buClr>
        <a:buChar char="-"/>
        <a:defRPr sz="2000">
          <a:solidFill>
            <a:schemeClr val="tx1"/>
          </a:solidFill>
          <a:latin typeface="+mn-lt"/>
        </a:defRPr>
      </a:lvl3pPr>
      <a:lvl4pPr marL="814388" indent="-158750" algn="l" rtl="0" eaLnBrk="0" fontAlgn="base" hangingPunct="0">
        <a:spcBef>
          <a:spcPct val="20000"/>
        </a:spcBef>
        <a:spcAft>
          <a:spcPct val="0"/>
        </a:spcAft>
        <a:buClr>
          <a:schemeClr val="accent2"/>
        </a:buClr>
        <a:buSzPct val="90000"/>
        <a:buChar char="•"/>
        <a:defRPr>
          <a:solidFill>
            <a:schemeClr val="tx1"/>
          </a:solidFill>
          <a:latin typeface="+mn-lt"/>
        </a:defRPr>
      </a:lvl4pPr>
      <a:lvl5pPr marL="950913" indent="-134938" algn="l" rtl="0" eaLnBrk="0" fontAlgn="base" hangingPunct="0">
        <a:spcBef>
          <a:spcPct val="20000"/>
        </a:spcBef>
        <a:spcAft>
          <a:spcPct val="0"/>
        </a:spcAft>
        <a:buClr>
          <a:schemeClr val="accent2"/>
        </a:buClr>
        <a:buChar char="-"/>
        <a:defRPr sz="1600">
          <a:solidFill>
            <a:schemeClr val="tx1"/>
          </a:solidFill>
          <a:latin typeface="+mn-lt"/>
        </a:defRPr>
      </a:lvl5pPr>
      <a:lvl6pPr marL="1408113" indent="-134938" algn="l" rtl="0" fontAlgn="base">
        <a:spcBef>
          <a:spcPct val="20000"/>
        </a:spcBef>
        <a:spcAft>
          <a:spcPct val="0"/>
        </a:spcAft>
        <a:buClr>
          <a:schemeClr val="accent2"/>
        </a:buClr>
        <a:buChar char="-"/>
        <a:defRPr sz="1600">
          <a:solidFill>
            <a:schemeClr val="tx1"/>
          </a:solidFill>
          <a:latin typeface="+mn-lt"/>
        </a:defRPr>
      </a:lvl6pPr>
      <a:lvl7pPr marL="1865313" indent="-134938" algn="l" rtl="0" fontAlgn="base">
        <a:spcBef>
          <a:spcPct val="20000"/>
        </a:spcBef>
        <a:spcAft>
          <a:spcPct val="0"/>
        </a:spcAft>
        <a:buClr>
          <a:schemeClr val="accent2"/>
        </a:buClr>
        <a:buChar char="-"/>
        <a:defRPr sz="1600">
          <a:solidFill>
            <a:schemeClr val="tx1"/>
          </a:solidFill>
          <a:latin typeface="+mn-lt"/>
        </a:defRPr>
      </a:lvl7pPr>
      <a:lvl8pPr marL="2322513" indent="-134938" algn="l" rtl="0" fontAlgn="base">
        <a:spcBef>
          <a:spcPct val="20000"/>
        </a:spcBef>
        <a:spcAft>
          <a:spcPct val="0"/>
        </a:spcAft>
        <a:buClr>
          <a:schemeClr val="accent2"/>
        </a:buClr>
        <a:buChar char="-"/>
        <a:defRPr sz="1600">
          <a:solidFill>
            <a:schemeClr val="tx1"/>
          </a:solidFill>
          <a:latin typeface="+mn-lt"/>
        </a:defRPr>
      </a:lvl8pPr>
      <a:lvl9pPr marL="2779713" indent="-134938" algn="l" rtl="0" fontAlgn="base">
        <a:spcBef>
          <a:spcPct val="20000"/>
        </a:spcBef>
        <a:spcAft>
          <a:spcPct val="0"/>
        </a:spcAft>
        <a:buClr>
          <a:schemeClr val="accent2"/>
        </a:buClr>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2.e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pbrandt/Documents/vortra%CC%88ge/2013/2013_03_14_SFB_retreat/bm_nopsi_300.mp4" TargetMode="External"/><Relationship Id="rId1" Type="http://schemas.microsoft.com/office/2007/relationships/media" Target="file://localhost/Users/pbrandt/Documents/vortra%CC%88ge/2013/2013_03_14_SFB_retreat/bm_nopsi_300.mp4"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xml"/><Relationship Id="rId7" Type="http://schemas.openxmlformats.org/officeDocument/2006/relationships/oleObject" Target="../embeddings/Microsoft_Word_97_-_2003_Document1.doc"/><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pbrandt/Documents/vortra%CC%88ge/2013/2013_03_14_SFB_retreat/bm_nopsi_300.mp4" TargetMode="External"/><Relationship Id="rId1" Type="http://schemas.microsoft.com/office/2007/relationships/media" Target="file://localhost/Users/pbrandt/Documents/vortra%CC%88ge/2013/2013_03_14_SFB_retreat/bm_nopsi_300.mp4" TargetMode="External"/><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4"/>
          <p:cNvSpPr>
            <a:spLocks noGrp="1"/>
          </p:cNvSpPr>
          <p:nvPr>
            <p:ph type="ctrTitle"/>
          </p:nvPr>
        </p:nvSpPr>
        <p:spPr>
          <a:xfrm>
            <a:off x="323850" y="4221088"/>
            <a:ext cx="7272486" cy="1250812"/>
          </a:xfrm>
        </p:spPr>
        <p:txBody>
          <a:bodyPr/>
          <a:lstStyle/>
          <a:p>
            <a:r>
              <a:rPr lang="de-DE" sz="2800" dirty="0"/>
              <a:t>Tropical </a:t>
            </a:r>
            <a:r>
              <a:rPr lang="de-DE" sz="2800" dirty="0" err="1"/>
              <a:t>Atlantic</a:t>
            </a:r>
            <a:r>
              <a:rPr lang="de-DE" sz="2800" dirty="0"/>
              <a:t> </a:t>
            </a:r>
            <a:r>
              <a:rPr lang="de-DE" sz="2800" dirty="0" err="1"/>
              <a:t>C</a:t>
            </a:r>
            <a:r>
              <a:rPr lang="de-DE" sz="2800" dirty="0" err="1" smtClean="0"/>
              <a:t>irculation</a:t>
            </a:r>
            <a:r>
              <a:rPr lang="de-DE" sz="2800" dirty="0" smtClean="0"/>
              <a:t> </a:t>
            </a:r>
            <a:r>
              <a:rPr lang="de-DE" sz="2800" dirty="0" err="1"/>
              <a:t>and</a:t>
            </a:r>
            <a:r>
              <a:rPr lang="de-DE" sz="2800" dirty="0"/>
              <a:t> </a:t>
            </a:r>
            <a:r>
              <a:rPr lang="de-DE" sz="2800" dirty="0" err="1" smtClean="0"/>
              <a:t>Variability</a:t>
            </a:r>
            <a:r>
              <a:rPr lang="de-DE" sz="2800" dirty="0"/>
              <a:t>: </a:t>
            </a:r>
            <a:r>
              <a:rPr lang="de-DE" sz="2800" dirty="0" err="1" smtClean="0"/>
              <a:t>Equatorial</a:t>
            </a:r>
            <a:r>
              <a:rPr lang="de-DE" sz="2800" dirty="0" smtClean="0"/>
              <a:t> Dynamics </a:t>
            </a:r>
            <a:r>
              <a:rPr lang="de-DE" sz="2800" dirty="0" err="1" smtClean="0"/>
              <a:t>and</a:t>
            </a:r>
            <a:r>
              <a:rPr lang="de-DE" sz="2800" dirty="0" smtClean="0"/>
              <a:t> Ventilation </a:t>
            </a:r>
            <a:r>
              <a:rPr lang="de-DE" sz="2800" dirty="0" err="1" smtClean="0"/>
              <a:t>Physics</a:t>
            </a:r>
            <a:endParaRPr lang="de-DE" sz="2200" dirty="0" smtClean="0"/>
          </a:p>
        </p:txBody>
      </p:sp>
      <p:sp>
        <p:nvSpPr>
          <p:cNvPr id="2" name="Textfeld 1"/>
          <p:cNvSpPr txBox="1"/>
          <p:nvPr/>
        </p:nvSpPr>
        <p:spPr>
          <a:xfrm>
            <a:off x="323528" y="5374377"/>
            <a:ext cx="1765164" cy="430887"/>
          </a:xfrm>
          <a:prstGeom prst="rect">
            <a:avLst/>
          </a:prstGeom>
          <a:noFill/>
        </p:spPr>
        <p:txBody>
          <a:bodyPr wrap="none" rtlCol="0">
            <a:spAutoFit/>
          </a:bodyPr>
          <a:lstStyle/>
          <a:p>
            <a:r>
              <a:rPr lang="en-US" sz="2200" kern="0" dirty="0">
                <a:solidFill>
                  <a:srgbClr val="FFFFFF"/>
                </a:solidFill>
                <a:latin typeface="Microsoft Sans Serif"/>
                <a:ea typeface="+mj-ea"/>
                <a:cs typeface="+mj-cs"/>
              </a:rPr>
              <a:t>Peter </a:t>
            </a:r>
            <a:r>
              <a:rPr lang="en-US" sz="2200" kern="0" dirty="0" smtClean="0">
                <a:solidFill>
                  <a:srgbClr val="FFFFFF"/>
                </a:solidFill>
                <a:latin typeface="Microsoft Sans Serif"/>
                <a:ea typeface="+mj-ea"/>
                <a:cs typeface="+mj-cs"/>
              </a:rPr>
              <a:t>Brandt</a:t>
            </a:r>
            <a:endParaRPr lang="en-US" dirty="0"/>
          </a:p>
        </p:txBody>
      </p:sp>
      <p:sp>
        <p:nvSpPr>
          <p:cNvPr id="5" name="Textfeld 4"/>
          <p:cNvSpPr txBox="1"/>
          <p:nvPr/>
        </p:nvSpPr>
        <p:spPr>
          <a:xfrm>
            <a:off x="323528" y="5805264"/>
            <a:ext cx="3379275" cy="430887"/>
          </a:xfrm>
          <a:prstGeom prst="rect">
            <a:avLst/>
          </a:prstGeom>
          <a:noFill/>
        </p:spPr>
        <p:txBody>
          <a:bodyPr wrap="none" rtlCol="0">
            <a:spAutoFit/>
          </a:bodyPr>
          <a:lstStyle/>
          <a:p>
            <a:r>
              <a:rPr lang="en-US" sz="2200" kern="0" dirty="0" smtClean="0">
                <a:solidFill>
                  <a:srgbClr val="FFFFFF"/>
                </a:solidFill>
                <a:latin typeface="Microsoft Sans Serif"/>
                <a:ea typeface="+mj-ea"/>
                <a:cs typeface="+mj-cs"/>
              </a:rPr>
              <a:t>GEOMAR, Kiel, Germany</a:t>
            </a:r>
            <a:endParaRPr lang="en-US" dirty="0"/>
          </a:p>
        </p:txBody>
      </p:sp>
    </p:spTree>
    <p:extLst>
      <p:ext uri="{BB962C8B-B14F-4D97-AF65-F5344CB8AC3E}">
        <p14:creationId xmlns:p14="http://schemas.microsoft.com/office/powerpoint/2010/main" val="2867350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en-US" dirty="0">
                <a:latin typeface="Microsoft Sans Serif" charset="0"/>
              </a:rPr>
              <a:t>TACE </a:t>
            </a:r>
            <a:r>
              <a:rPr lang="en-US" dirty="0" smtClean="0">
                <a:latin typeface="Microsoft Sans Serif" charset="0"/>
              </a:rPr>
              <a:t>Observational Network</a:t>
            </a:r>
            <a:endParaRPr lang="en-US" dirty="0">
              <a:latin typeface="Microsoft Sans Serif" charset="0"/>
            </a:endParaRPr>
          </a:p>
        </p:txBody>
      </p:sp>
      <p:sp>
        <p:nvSpPr>
          <p:cNvPr id="12291" name="Inhaltsplatzhalter 2"/>
          <p:cNvSpPr>
            <a:spLocks noGrp="1"/>
          </p:cNvSpPr>
          <p:nvPr>
            <p:ph idx="1"/>
          </p:nvPr>
        </p:nvSpPr>
        <p:spPr/>
        <p:txBody>
          <a:bodyPr/>
          <a:lstStyle/>
          <a:p>
            <a:endParaRPr lang="en-US">
              <a:latin typeface="Microsoft Sans Serif" charset="0"/>
            </a:endParaRPr>
          </a:p>
        </p:txBody>
      </p:sp>
      <p:sp>
        <p:nvSpPr>
          <p:cNvPr id="12292" name="Foliennummernplatzhalter 3"/>
          <p:cNvSpPr>
            <a:spLocks noGrp="1"/>
          </p:cNvSpPr>
          <p:nvPr>
            <p:ph type="sldNum" sz="quarter" idx="4294967295"/>
          </p:nvPr>
        </p:nvSpPr>
        <p:spPr>
          <a:xfrm>
            <a:off x="6553200" y="6356350"/>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icrosoft Sans Serif" charset="0"/>
                <a:ea typeface="ＭＳ Ｐゴシック" charset="0"/>
              </a:defRPr>
            </a:lvl1pPr>
            <a:lvl2pPr marL="742950" indent="-285750" eaLnBrk="0" hangingPunct="0">
              <a:defRPr>
                <a:solidFill>
                  <a:schemeClr val="tx1"/>
                </a:solidFill>
                <a:latin typeface="Microsoft Sans Serif" charset="0"/>
                <a:ea typeface="ＭＳ Ｐゴシック" charset="0"/>
              </a:defRPr>
            </a:lvl2pPr>
            <a:lvl3pPr marL="1143000" indent="-228600" eaLnBrk="0" hangingPunct="0">
              <a:defRPr>
                <a:solidFill>
                  <a:schemeClr val="tx1"/>
                </a:solidFill>
                <a:latin typeface="Microsoft Sans Serif" charset="0"/>
                <a:ea typeface="ＭＳ Ｐゴシック" charset="0"/>
              </a:defRPr>
            </a:lvl3pPr>
            <a:lvl4pPr marL="1600200" indent="-228600" eaLnBrk="0" hangingPunct="0">
              <a:defRPr>
                <a:solidFill>
                  <a:schemeClr val="tx1"/>
                </a:solidFill>
                <a:latin typeface="Microsoft Sans Serif" charset="0"/>
                <a:ea typeface="ＭＳ Ｐゴシック" charset="0"/>
              </a:defRPr>
            </a:lvl4pPr>
            <a:lvl5pPr marL="2057400" indent="-228600" eaLnBrk="0" hangingPunct="0">
              <a:defRPr>
                <a:solidFill>
                  <a:schemeClr val="tx1"/>
                </a:solidFill>
                <a:latin typeface="Microsoft Sans Serif" charset="0"/>
                <a:ea typeface="ＭＳ Ｐゴシック" charset="0"/>
              </a:defRPr>
            </a:lvl5pPr>
            <a:lvl6pPr marL="2514600" indent="-228600"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fld id="{E19C068B-9131-BD42-AEE7-DD1E2ED645CA}" type="slidenum">
              <a:rPr lang="de-DE">
                <a:solidFill>
                  <a:schemeClr val="hlink"/>
                </a:solidFill>
              </a:rPr>
              <a:pPr eaLnBrk="1" hangingPunct="1"/>
              <a:t>10</a:t>
            </a:fld>
            <a:endParaRPr lang="de-DE">
              <a:solidFill>
                <a:schemeClr val="hlink"/>
              </a:solidFill>
            </a:endParaRPr>
          </a:p>
        </p:txBody>
      </p:sp>
      <p:pic>
        <p:nvPicPr>
          <p:cNvPr id="12293" name="Grafik 4" descr="tac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336675"/>
            <a:ext cx="8543925"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4"/>
          <p:cNvSpPr>
            <a:spLocks noChangeArrowheads="1"/>
          </p:cNvSpPr>
          <p:nvPr/>
        </p:nvSpPr>
        <p:spPr bwMode="auto">
          <a:xfrm>
            <a:off x="0" y="6043613"/>
            <a:ext cx="8820150" cy="841375"/>
          </a:xfrm>
          <a:prstGeom prst="rect">
            <a:avLst/>
          </a:prstGeom>
          <a:solidFill>
            <a:schemeClr val="hlink">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400" dirty="0">
                <a:solidFill>
                  <a:schemeClr val="bg1"/>
                </a:solidFill>
              </a:rPr>
              <a:t>  </a:t>
            </a:r>
            <a:r>
              <a:rPr lang="en-US" sz="2400" dirty="0" smtClean="0">
                <a:solidFill>
                  <a:schemeClr val="bg1"/>
                </a:solidFill>
              </a:rPr>
              <a:t>Observing system during TACE (2006-2011) included different </a:t>
            </a:r>
            <a:br>
              <a:rPr lang="en-US" sz="2400" dirty="0" smtClean="0">
                <a:solidFill>
                  <a:schemeClr val="bg1"/>
                </a:solidFill>
              </a:rPr>
            </a:br>
            <a:r>
              <a:rPr lang="en-US" sz="2400" dirty="0" smtClean="0">
                <a:solidFill>
                  <a:schemeClr val="bg1"/>
                </a:solidFill>
              </a:rPr>
              <a:t>  process studies, like e.g. the 23°W equatorial moorings </a:t>
            </a:r>
            <a:endParaRPr lang="de-DE" sz="2400" dirty="0">
              <a:solidFill>
                <a:schemeClr val="bg1"/>
              </a:solidFill>
            </a:endParaRPr>
          </a:p>
        </p:txBody>
      </p:sp>
    </p:spTree>
    <p:extLst>
      <p:ext uri="{BB962C8B-B14F-4D97-AF65-F5344CB8AC3E}">
        <p14:creationId xmlns:p14="http://schemas.microsoft.com/office/powerpoint/2010/main" val="1558882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Observing</a:t>
            </a:r>
            <a:r>
              <a:rPr lang="de-DE" dirty="0" smtClean="0"/>
              <a:t> </a:t>
            </a:r>
            <a:r>
              <a:rPr lang="de-DE" dirty="0" err="1" smtClean="0"/>
              <a:t>the</a:t>
            </a:r>
            <a:r>
              <a:rPr lang="de-DE" dirty="0" smtClean="0"/>
              <a:t> </a:t>
            </a:r>
            <a:r>
              <a:rPr lang="de-DE" dirty="0" err="1" smtClean="0"/>
              <a:t>Equatorial</a:t>
            </a:r>
            <a:r>
              <a:rPr lang="de-DE" dirty="0" smtClean="0"/>
              <a:t> </a:t>
            </a:r>
            <a:r>
              <a:rPr lang="de-DE" dirty="0" err="1" smtClean="0"/>
              <a:t>Undercurrent</a:t>
            </a:r>
            <a:r>
              <a:rPr lang="de-DE" dirty="0" smtClean="0"/>
              <a:t> </a:t>
            </a:r>
            <a:r>
              <a:rPr lang="de-DE" dirty="0" err="1" smtClean="0"/>
              <a:t>at</a:t>
            </a:r>
            <a:r>
              <a:rPr lang="de-DE" dirty="0" smtClean="0"/>
              <a:t> 23°W</a:t>
            </a:r>
            <a:endParaRPr lang="en-US" dirty="0"/>
          </a:p>
        </p:txBody>
      </p:sp>
      <p:sp>
        <p:nvSpPr>
          <p:cNvPr id="5" name="Inhaltsplatzhalter 4"/>
          <p:cNvSpPr>
            <a:spLocks noGrp="1"/>
          </p:cNvSpPr>
          <p:nvPr>
            <p:ph idx="1"/>
          </p:nvPr>
        </p:nvSpPr>
        <p:spPr>
          <a:xfrm>
            <a:off x="250825" y="1341438"/>
            <a:ext cx="2304951" cy="4824412"/>
          </a:xfrm>
        </p:spPr>
        <p:txBody>
          <a:bodyPr/>
          <a:lstStyle/>
          <a:p>
            <a:r>
              <a:rPr lang="de-DE" sz="2400" dirty="0" smtClean="0"/>
              <a:t>Single </a:t>
            </a:r>
            <a:r>
              <a:rPr lang="de-DE" sz="2400" dirty="0" err="1"/>
              <a:t>mooring</a:t>
            </a:r>
            <a:r>
              <a:rPr lang="de-DE" sz="2400" dirty="0"/>
              <a:t> </a:t>
            </a:r>
            <a:r>
              <a:rPr lang="de-DE" sz="2400" dirty="0" err="1"/>
              <a:t>from</a:t>
            </a:r>
            <a:r>
              <a:rPr lang="de-DE" sz="2400" dirty="0"/>
              <a:t> June 2005</a:t>
            </a:r>
          </a:p>
          <a:p>
            <a:r>
              <a:rPr lang="de-DE" sz="2400" dirty="0" smtClean="0"/>
              <a:t>3 </a:t>
            </a:r>
            <a:r>
              <a:rPr lang="de-DE" sz="2400" dirty="0" err="1" smtClean="0"/>
              <a:t>moorings</a:t>
            </a:r>
            <a:r>
              <a:rPr lang="de-DE" sz="2400" dirty="0" smtClean="0"/>
              <a:t/>
            </a:r>
            <a:br>
              <a:rPr lang="de-DE" sz="2400" dirty="0" smtClean="0"/>
            </a:br>
            <a:r>
              <a:rPr lang="de-DE" sz="2400" dirty="0" err="1" smtClean="0"/>
              <a:t>from</a:t>
            </a:r>
            <a:r>
              <a:rPr lang="de-DE" sz="2400" dirty="0" smtClean="0"/>
              <a:t> June 2006 </a:t>
            </a:r>
            <a:r>
              <a:rPr lang="de-DE" sz="2400" dirty="0" err="1" smtClean="0"/>
              <a:t>to</a:t>
            </a:r>
            <a:r>
              <a:rPr lang="de-DE" sz="2400" dirty="0" smtClean="0"/>
              <a:t> May 2011</a:t>
            </a:r>
          </a:p>
        </p:txBody>
      </p:sp>
      <p:sp>
        <p:nvSpPr>
          <p:cNvPr id="3" name="Foliennummernplatzhalter 2"/>
          <p:cNvSpPr>
            <a:spLocks noGrp="1"/>
          </p:cNvSpPr>
          <p:nvPr>
            <p:ph type="sldNum" sz="quarter" idx="4294967295"/>
          </p:nvPr>
        </p:nvSpPr>
        <p:spPr>
          <a:xfrm>
            <a:off x="6553200" y="6356350"/>
            <a:ext cx="2133600" cy="365125"/>
          </a:xfrm>
          <a:prstGeom prst="rect">
            <a:avLst/>
          </a:prstGeom>
        </p:spPr>
        <p:txBody>
          <a:bodyPr/>
          <a:lstStyle/>
          <a:p>
            <a:pPr>
              <a:defRPr/>
            </a:pPr>
            <a:fld id="{1CCA8D32-D70C-42AA-BBA3-B1086B65AF4D}" type="slidenum">
              <a:rPr lang="de-DE" smtClean="0"/>
              <a:pPr>
                <a:defRPr/>
              </a:pPr>
              <a:t>11</a:t>
            </a:fld>
            <a:endParaRPr lang="de-DE"/>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329340"/>
            <a:ext cx="6566520" cy="513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 t="5356" r="15618" b="438"/>
          <a:stretch/>
        </p:blipFill>
        <p:spPr bwMode="auto">
          <a:xfrm>
            <a:off x="43416" y="4187403"/>
            <a:ext cx="3160432" cy="2666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843576" y="4166496"/>
            <a:ext cx="1901483" cy="338554"/>
          </a:xfrm>
          <a:prstGeom prst="rect">
            <a:avLst/>
          </a:prstGeom>
          <a:noFill/>
        </p:spPr>
        <p:txBody>
          <a:bodyPr wrap="none" rtlCol="0">
            <a:spAutoFit/>
          </a:bodyPr>
          <a:lstStyle/>
          <a:p>
            <a:r>
              <a:rPr lang="de-DE" sz="1600" dirty="0" err="1" smtClean="0"/>
              <a:t>Ship</a:t>
            </a:r>
            <a:r>
              <a:rPr lang="de-DE" sz="1600" dirty="0" smtClean="0"/>
              <a:t> </a:t>
            </a:r>
            <a:r>
              <a:rPr lang="de-DE" sz="1600" dirty="0" err="1" smtClean="0"/>
              <a:t>Section</a:t>
            </a:r>
            <a:r>
              <a:rPr lang="de-DE" sz="1600" dirty="0" smtClean="0"/>
              <a:t> </a:t>
            </a:r>
            <a:r>
              <a:rPr lang="de-DE" sz="1600" dirty="0" err="1" smtClean="0"/>
              <a:t>Mean</a:t>
            </a:r>
            <a:endParaRPr lang="en-US" sz="1600" dirty="0"/>
          </a:p>
        </p:txBody>
      </p:sp>
      <p:sp>
        <p:nvSpPr>
          <p:cNvPr id="8" name="Rectangle 6"/>
          <p:cNvSpPr>
            <a:spLocks noChangeArrowheads="1"/>
          </p:cNvSpPr>
          <p:nvPr/>
        </p:nvSpPr>
        <p:spPr bwMode="auto">
          <a:xfrm>
            <a:off x="3203848" y="6453336"/>
            <a:ext cx="5940152" cy="404664"/>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dirty="0" smtClean="0">
                <a:solidFill>
                  <a:schemeClr val="bg1"/>
                </a:solidFill>
              </a:rPr>
              <a:t>Brandt, et </a:t>
            </a:r>
            <a:r>
              <a:rPr lang="de-DE" dirty="0">
                <a:solidFill>
                  <a:schemeClr val="bg1"/>
                </a:solidFill>
              </a:rPr>
              <a:t>al. </a:t>
            </a:r>
            <a:r>
              <a:rPr lang="de-DE" dirty="0" smtClean="0">
                <a:solidFill>
                  <a:schemeClr val="bg1"/>
                </a:solidFill>
              </a:rPr>
              <a:t>2014</a:t>
            </a:r>
            <a:endParaRPr lang="de-DE" dirty="0">
              <a:solidFill>
                <a:schemeClr val="bg1"/>
              </a:solidFill>
            </a:endParaRPr>
          </a:p>
        </p:txBody>
      </p:sp>
    </p:spTree>
    <p:extLst>
      <p:ext uri="{BB962C8B-B14F-4D97-AF65-F5344CB8AC3E}">
        <p14:creationId xmlns:p14="http://schemas.microsoft.com/office/powerpoint/2010/main" val="1939155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Eastward</a:t>
            </a:r>
            <a:r>
              <a:rPr lang="de-DE" dirty="0" smtClean="0"/>
              <a:t> EUC Transport</a:t>
            </a:r>
            <a:endParaRPr lang="de-DE" dirty="0"/>
          </a:p>
        </p:txBody>
      </p:sp>
      <p:sp>
        <p:nvSpPr>
          <p:cNvPr id="6" name="Inhaltsplatzhalter 5"/>
          <p:cNvSpPr>
            <a:spLocks noGrp="1"/>
          </p:cNvSpPr>
          <p:nvPr>
            <p:ph idx="1"/>
          </p:nvPr>
        </p:nvSpPr>
        <p:spPr>
          <a:xfrm>
            <a:off x="250825" y="1341438"/>
            <a:ext cx="1944911" cy="4824412"/>
          </a:xfrm>
        </p:spPr>
        <p:txBody>
          <a:bodyPr/>
          <a:lstStyle/>
          <a:p>
            <a:r>
              <a:rPr lang="de-DE" sz="2200" dirty="0" smtClean="0"/>
              <a:t>Different </a:t>
            </a:r>
            <a:r>
              <a:rPr lang="de-DE" sz="2200" dirty="0" err="1" smtClean="0"/>
              <a:t>methods</a:t>
            </a:r>
            <a:r>
              <a:rPr lang="de-DE" sz="2200" dirty="0" smtClean="0"/>
              <a:t> </a:t>
            </a:r>
            <a:r>
              <a:rPr lang="de-DE" sz="2200" dirty="0" err="1" smtClean="0"/>
              <a:t>to</a:t>
            </a:r>
            <a:r>
              <a:rPr lang="de-DE" sz="2200" dirty="0" smtClean="0"/>
              <a:t> </a:t>
            </a:r>
            <a:r>
              <a:rPr lang="de-DE" sz="2200" dirty="0" err="1" smtClean="0"/>
              <a:t>obtain</a:t>
            </a:r>
            <a:r>
              <a:rPr lang="de-DE" sz="2200" dirty="0" smtClean="0"/>
              <a:t> </a:t>
            </a:r>
            <a:r>
              <a:rPr lang="de-DE" sz="2200" dirty="0" err="1" smtClean="0"/>
              <a:t>transport</a:t>
            </a:r>
            <a:r>
              <a:rPr lang="de-DE" sz="2200" dirty="0" smtClean="0"/>
              <a:t> time </a:t>
            </a:r>
            <a:r>
              <a:rPr lang="de-DE" sz="2200" dirty="0" err="1" smtClean="0"/>
              <a:t>series</a:t>
            </a:r>
            <a:endParaRPr lang="de-DE" sz="2200" dirty="0" smtClean="0"/>
          </a:p>
          <a:p>
            <a:r>
              <a:rPr lang="de-DE" sz="2200" dirty="0" smtClean="0"/>
              <a:t>General </a:t>
            </a:r>
            <a:r>
              <a:rPr lang="de-DE" sz="2200" dirty="0" err="1" smtClean="0"/>
              <a:t>agreement</a:t>
            </a:r>
            <a:r>
              <a:rPr lang="de-DE" sz="2200" dirty="0" smtClean="0"/>
              <a:t> </a:t>
            </a:r>
            <a:r>
              <a:rPr lang="de-DE" sz="2200" dirty="0" err="1" smtClean="0"/>
              <a:t>between</a:t>
            </a:r>
            <a:r>
              <a:rPr lang="de-DE" sz="2200" dirty="0" smtClean="0"/>
              <a:t> different </a:t>
            </a:r>
            <a:r>
              <a:rPr lang="de-DE" sz="2200" dirty="0" err="1" smtClean="0"/>
              <a:t>methods</a:t>
            </a:r>
            <a:endParaRPr lang="de-DE" sz="2200" dirty="0" smtClean="0"/>
          </a:p>
          <a:p>
            <a:r>
              <a:rPr lang="de-DE" sz="2200" dirty="0" smtClean="0"/>
              <a:t>Substantial interannual </a:t>
            </a:r>
            <a:r>
              <a:rPr lang="de-DE" sz="2200" dirty="0" err="1" smtClean="0"/>
              <a:t>variability</a:t>
            </a:r>
            <a:endParaRPr lang="de-DE" sz="2200" dirty="0"/>
          </a:p>
        </p:txBody>
      </p:sp>
      <p:sp>
        <p:nvSpPr>
          <p:cNvPr id="3" name="Foliennummernplatzhalter 2"/>
          <p:cNvSpPr>
            <a:spLocks noGrp="1"/>
          </p:cNvSpPr>
          <p:nvPr>
            <p:ph type="sldNum" sz="quarter" idx="4294967295"/>
          </p:nvPr>
        </p:nvSpPr>
        <p:spPr>
          <a:xfrm>
            <a:off x="6553200" y="6356350"/>
            <a:ext cx="2133600" cy="365125"/>
          </a:xfrm>
          <a:prstGeom prst="rect">
            <a:avLst/>
          </a:prstGeom>
        </p:spPr>
        <p:txBody>
          <a:bodyPr/>
          <a:lstStyle/>
          <a:p>
            <a:pPr>
              <a:defRPr/>
            </a:pPr>
            <a:fld id="{1CCA8D32-D70C-42AA-BBA3-B1086B65AF4D}" type="slidenum">
              <a:rPr lang="de-DE" smtClean="0"/>
              <a:pPr>
                <a:defRPr/>
              </a:pPr>
              <a:t>12</a:t>
            </a:fld>
            <a:endParaRPr lang="de-DE"/>
          </a:p>
        </p:txBody>
      </p:sp>
      <p:pic>
        <p:nvPicPr>
          <p:cNvPr id="5" name="Bild 4"/>
          <p:cNvPicPr>
            <a:picLocks noChangeAspect="1"/>
          </p:cNvPicPr>
          <p:nvPr/>
        </p:nvPicPr>
        <p:blipFill>
          <a:blip r:embed="rId2"/>
          <a:stretch>
            <a:fillRect/>
          </a:stretch>
        </p:blipFill>
        <p:spPr>
          <a:xfrm>
            <a:off x="2123728" y="1340768"/>
            <a:ext cx="6965792" cy="5448565"/>
          </a:xfrm>
          <a:prstGeom prst="rect">
            <a:avLst/>
          </a:prstGeom>
        </p:spPr>
      </p:pic>
    </p:spTree>
    <p:extLst>
      <p:ext uri="{BB962C8B-B14F-4D97-AF65-F5344CB8AC3E}">
        <p14:creationId xmlns:p14="http://schemas.microsoft.com/office/powerpoint/2010/main" val="1169167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Pacific EUC Transport</a:t>
            </a:r>
            <a:endParaRPr lang="de-DE" dirty="0"/>
          </a:p>
        </p:txBody>
      </p:sp>
      <p:sp>
        <p:nvSpPr>
          <p:cNvPr id="13" name="Inhaltsplatzhalter 12"/>
          <p:cNvSpPr>
            <a:spLocks noGrp="1"/>
          </p:cNvSpPr>
          <p:nvPr>
            <p:ph idx="1"/>
          </p:nvPr>
        </p:nvSpPr>
        <p:spPr>
          <a:xfrm>
            <a:off x="250825" y="1341438"/>
            <a:ext cx="2664991" cy="4824412"/>
          </a:xfrm>
        </p:spPr>
        <p:txBody>
          <a:bodyPr/>
          <a:lstStyle/>
          <a:p>
            <a:r>
              <a:rPr lang="de-DE" sz="2200" dirty="0" err="1" smtClean="0"/>
              <a:t>Mean</a:t>
            </a:r>
            <a:r>
              <a:rPr lang="de-DE" sz="2200" dirty="0" smtClean="0"/>
              <a:t> EUC Transport (solid) </a:t>
            </a:r>
            <a:r>
              <a:rPr lang="de-DE" sz="2200" dirty="0" err="1" smtClean="0"/>
              <a:t>and</a:t>
            </a:r>
            <a:r>
              <a:rPr lang="de-DE" sz="2200" dirty="0" smtClean="0"/>
              <a:t> EUC </a:t>
            </a:r>
            <a:r>
              <a:rPr lang="de-DE" sz="2200" dirty="0" err="1" smtClean="0"/>
              <a:t>transport</a:t>
            </a:r>
            <a:r>
              <a:rPr lang="de-DE" sz="2200" dirty="0" smtClean="0"/>
              <a:t> </a:t>
            </a:r>
            <a:r>
              <a:rPr lang="de-DE" sz="2200" dirty="0" err="1" smtClean="0"/>
              <a:t>for</a:t>
            </a:r>
            <a:r>
              <a:rPr lang="de-DE" sz="2200" dirty="0" smtClean="0"/>
              <a:t> strong </a:t>
            </a:r>
            <a:r>
              <a:rPr lang="de-DE" sz="2200" dirty="0" err="1" smtClean="0"/>
              <a:t>El</a:t>
            </a:r>
            <a:r>
              <a:rPr lang="de-DE" sz="2200" dirty="0" smtClean="0"/>
              <a:t> </a:t>
            </a:r>
            <a:r>
              <a:rPr lang="de-DE" sz="2200" dirty="0" err="1" smtClean="0"/>
              <a:t>Niños</a:t>
            </a:r>
            <a:r>
              <a:rPr lang="de-DE" sz="2200" dirty="0" smtClean="0"/>
              <a:t> (</a:t>
            </a:r>
            <a:r>
              <a:rPr lang="de-DE" sz="2200" dirty="0" err="1" smtClean="0"/>
              <a:t>dashed</a:t>
            </a:r>
            <a:r>
              <a:rPr lang="de-DE" sz="2200" dirty="0" smtClean="0"/>
              <a:t>)</a:t>
            </a:r>
          </a:p>
          <a:p>
            <a:r>
              <a:rPr lang="en-US" sz="2200" dirty="0" smtClean="0"/>
              <a:t>Strongly </a:t>
            </a:r>
            <a:r>
              <a:rPr lang="en-US" sz="2200" dirty="0"/>
              <a:t>reduced EUC transport during El </a:t>
            </a:r>
            <a:r>
              <a:rPr lang="en-US" sz="2200" dirty="0" err="1"/>
              <a:t>Niños</a:t>
            </a:r>
            <a:r>
              <a:rPr lang="en-US" sz="2200" dirty="0"/>
              <a:t>. EUC </a:t>
            </a:r>
            <a:r>
              <a:rPr lang="en-US" sz="2200" dirty="0" smtClean="0"/>
              <a:t>disappeared </a:t>
            </a:r>
            <a:r>
              <a:rPr lang="en-US" sz="2200" dirty="0"/>
              <a:t>during 1982/83 </a:t>
            </a:r>
            <a:r>
              <a:rPr lang="en-US" sz="2200" dirty="0" smtClean="0"/>
              <a:t/>
            </a:r>
            <a:br>
              <a:rPr lang="en-US" sz="2200" dirty="0" smtClean="0"/>
            </a:br>
            <a:r>
              <a:rPr lang="en-US" sz="2200" dirty="0" smtClean="0"/>
              <a:t>El </a:t>
            </a:r>
            <a:r>
              <a:rPr lang="en-US" sz="2200" dirty="0"/>
              <a:t>Niño (Firing et al. 1983)</a:t>
            </a:r>
          </a:p>
          <a:p>
            <a:endParaRPr lang="de-DE" sz="2200" dirty="0"/>
          </a:p>
        </p:txBody>
      </p:sp>
      <p:sp>
        <p:nvSpPr>
          <p:cNvPr id="3" name="Foliennummernplatzhalter 2"/>
          <p:cNvSpPr>
            <a:spLocks noGrp="1"/>
          </p:cNvSpPr>
          <p:nvPr>
            <p:ph type="sldNum" sz="quarter" idx="4294967295"/>
          </p:nvPr>
        </p:nvSpPr>
        <p:spPr>
          <a:xfrm>
            <a:off x="6553200" y="6356350"/>
            <a:ext cx="2133600" cy="365125"/>
          </a:xfrm>
          <a:prstGeom prst="rect">
            <a:avLst/>
          </a:prstGeom>
        </p:spPr>
        <p:txBody>
          <a:bodyPr/>
          <a:lstStyle/>
          <a:p>
            <a:pPr>
              <a:defRPr/>
            </a:pPr>
            <a:fld id="{1CCA8D32-D70C-42AA-BBA3-B1086B65AF4D}" type="slidenum">
              <a:rPr lang="de-DE" smtClean="0"/>
              <a:pPr>
                <a:defRPr/>
              </a:pPr>
              <a:t>13</a:t>
            </a:fld>
            <a:endParaRPr lang="de-DE"/>
          </a:p>
        </p:txBody>
      </p:sp>
      <p:pic>
        <p:nvPicPr>
          <p:cNvPr id="4" name="Bild 3"/>
          <p:cNvPicPr>
            <a:picLocks noChangeAspect="1"/>
          </p:cNvPicPr>
          <p:nvPr/>
        </p:nvPicPr>
        <p:blipFill>
          <a:blip r:embed="rId2"/>
          <a:stretch>
            <a:fillRect/>
          </a:stretch>
        </p:blipFill>
        <p:spPr>
          <a:xfrm>
            <a:off x="4559300" y="3416300"/>
            <a:ext cx="12700" cy="12700"/>
          </a:xfrm>
          <a:prstGeom prst="rect">
            <a:avLst/>
          </a:prstGeom>
        </p:spPr>
      </p:pic>
      <p:pic>
        <p:nvPicPr>
          <p:cNvPr id="5" name="Bild 4"/>
          <p:cNvPicPr>
            <a:picLocks noChangeAspect="1"/>
          </p:cNvPicPr>
          <p:nvPr/>
        </p:nvPicPr>
        <p:blipFill>
          <a:blip r:embed="rId2"/>
          <a:stretch>
            <a:fillRect/>
          </a:stretch>
        </p:blipFill>
        <p:spPr>
          <a:xfrm>
            <a:off x="4559300" y="3416300"/>
            <a:ext cx="12700" cy="12700"/>
          </a:xfrm>
          <a:prstGeom prst="rect">
            <a:avLst/>
          </a:prstGeom>
        </p:spPr>
      </p:pic>
      <p:pic>
        <p:nvPicPr>
          <p:cNvPr id="6" name="Bild 5"/>
          <p:cNvPicPr>
            <a:picLocks noChangeAspect="1"/>
          </p:cNvPicPr>
          <p:nvPr/>
        </p:nvPicPr>
        <p:blipFill>
          <a:blip r:embed="rId2"/>
          <a:stretch>
            <a:fillRect/>
          </a:stretch>
        </p:blipFill>
        <p:spPr>
          <a:xfrm>
            <a:off x="4559300" y="3416300"/>
            <a:ext cx="12700" cy="12700"/>
          </a:xfrm>
          <a:prstGeom prst="rect">
            <a:avLst/>
          </a:prstGeom>
        </p:spPr>
      </p:pic>
      <p:pic>
        <p:nvPicPr>
          <p:cNvPr id="7" name="Bild 6"/>
          <p:cNvPicPr>
            <a:picLocks noChangeAspect="1"/>
          </p:cNvPicPr>
          <p:nvPr/>
        </p:nvPicPr>
        <p:blipFill>
          <a:blip r:embed="rId2"/>
          <a:stretch>
            <a:fillRect/>
          </a:stretch>
        </p:blipFill>
        <p:spPr>
          <a:xfrm>
            <a:off x="4559300" y="3416300"/>
            <a:ext cx="12700" cy="12700"/>
          </a:xfrm>
          <a:prstGeom prst="rect">
            <a:avLst/>
          </a:prstGeom>
        </p:spPr>
      </p:pic>
      <p:pic>
        <p:nvPicPr>
          <p:cNvPr id="8" name="Bild 7"/>
          <p:cNvPicPr>
            <a:picLocks noChangeAspect="1"/>
          </p:cNvPicPr>
          <p:nvPr/>
        </p:nvPicPr>
        <p:blipFill>
          <a:blip r:embed="rId2"/>
          <a:stretch>
            <a:fillRect/>
          </a:stretch>
        </p:blipFill>
        <p:spPr>
          <a:xfrm>
            <a:off x="4559300" y="3416300"/>
            <a:ext cx="12700" cy="12700"/>
          </a:xfrm>
          <a:prstGeom prst="rect">
            <a:avLst/>
          </a:prstGeom>
        </p:spPr>
      </p:pic>
      <p:grpSp>
        <p:nvGrpSpPr>
          <p:cNvPr id="11" name="Gruppierung 10"/>
          <p:cNvGrpSpPr>
            <a:grpSpLocks noChangeAspect="1"/>
          </p:cNvGrpSpPr>
          <p:nvPr/>
        </p:nvGrpSpPr>
        <p:grpSpPr>
          <a:xfrm>
            <a:off x="2771799" y="1340768"/>
            <a:ext cx="6378570" cy="4098142"/>
            <a:chOff x="3127979" y="0"/>
            <a:chExt cx="2899350" cy="1862792"/>
          </a:xfrm>
        </p:grpSpPr>
        <p:pic>
          <p:nvPicPr>
            <p:cNvPr id="9" name="Bild 8"/>
            <p:cNvPicPr>
              <a:picLocks noChangeAspect="1"/>
            </p:cNvPicPr>
            <p:nvPr/>
          </p:nvPicPr>
          <p:blipFill rotWithShape="1">
            <a:blip r:embed="rId3"/>
            <a:srcRect t="95550" b="-12"/>
            <a:stretch/>
          </p:blipFill>
          <p:spPr>
            <a:xfrm>
              <a:off x="3127979" y="1556792"/>
              <a:ext cx="2891709" cy="306000"/>
            </a:xfrm>
            <a:prstGeom prst="rect">
              <a:avLst/>
            </a:prstGeom>
          </p:spPr>
        </p:pic>
        <p:pic>
          <p:nvPicPr>
            <p:cNvPr id="10" name="Bild 9"/>
            <p:cNvPicPr>
              <a:picLocks noChangeAspect="1"/>
            </p:cNvPicPr>
            <p:nvPr/>
          </p:nvPicPr>
          <p:blipFill rotWithShape="1">
            <a:blip r:embed="rId3"/>
            <a:srcRect t="-8" b="76646"/>
            <a:stretch/>
          </p:blipFill>
          <p:spPr>
            <a:xfrm>
              <a:off x="3131840" y="0"/>
              <a:ext cx="2895489" cy="1602000"/>
            </a:xfrm>
            <a:prstGeom prst="rect">
              <a:avLst/>
            </a:prstGeom>
          </p:spPr>
        </p:pic>
      </p:grpSp>
      <p:sp>
        <p:nvSpPr>
          <p:cNvPr id="12" name="Rectangle 6"/>
          <p:cNvSpPr>
            <a:spLocks noChangeArrowheads="1"/>
          </p:cNvSpPr>
          <p:nvPr/>
        </p:nvSpPr>
        <p:spPr bwMode="auto">
          <a:xfrm>
            <a:off x="2771800" y="5414626"/>
            <a:ext cx="6372200" cy="390525"/>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dirty="0" smtClean="0">
                <a:solidFill>
                  <a:schemeClr val="bg1"/>
                </a:solidFill>
              </a:rPr>
              <a:t>Johnson </a:t>
            </a:r>
            <a:r>
              <a:rPr lang="en-US" dirty="0">
                <a:solidFill>
                  <a:schemeClr val="bg1"/>
                </a:solidFill>
              </a:rPr>
              <a:t>et al. </a:t>
            </a:r>
            <a:r>
              <a:rPr lang="en-US" dirty="0" smtClean="0">
                <a:solidFill>
                  <a:schemeClr val="bg1"/>
                </a:solidFill>
              </a:rPr>
              <a:t>2002</a:t>
            </a:r>
            <a:endParaRPr lang="de-DE" dirty="0">
              <a:solidFill>
                <a:schemeClr val="bg1"/>
              </a:solidFill>
            </a:endParaRPr>
          </a:p>
        </p:txBody>
      </p:sp>
      <p:sp>
        <p:nvSpPr>
          <p:cNvPr id="14" name="Rectangle 4"/>
          <p:cNvSpPr>
            <a:spLocks noChangeArrowheads="1"/>
          </p:cNvSpPr>
          <p:nvPr/>
        </p:nvSpPr>
        <p:spPr bwMode="auto">
          <a:xfrm>
            <a:off x="0" y="5877272"/>
            <a:ext cx="9001125" cy="977553"/>
          </a:xfrm>
          <a:prstGeom prst="rect">
            <a:avLst/>
          </a:prstGeom>
          <a:solidFill>
            <a:schemeClr val="hlink">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800" dirty="0">
                <a:solidFill>
                  <a:schemeClr val="bg1"/>
                </a:solidFill>
              </a:rPr>
              <a:t>  </a:t>
            </a:r>
            <a:r>
              <a:rPr lang="en-US" sz="2800" dirty="0" smtClean="0">
                <a:solidFill>
                  <a:schemeClr val="bg1"/>
                </a:solidFill>
              </a:rPr>
              <a:t>What is the relation between Atlantic EUC transport </a:t>
            </a:r>
            <a:br>
              <a:rPr lang="en-US" sz="2800" dirty="0" smtClean="0">
                <a:solidFill>
                  <a:schemeClr val="bg1"/>
                </a:solidFill>
              </a:rPr>
            </a:br>
            <a:r>
              <a:rPr lang="en-US" sz="2800" dirty="0" smtClean="0">
                <a:solidFill>
                  <a:schemeClr val="bg1"/>
                </a:solidFill>
              </a:rPr>
              <a:t>  and Atlantic zonal mode variability?</a:t>
            </a:r>
            <a:endParaRPr lang="en-US" sz="2800" dirty="0">
              <a:solidFill>
                <a:schemeClr val="bg1"/>
              </a:solidFill>
            </a:endParaRPr>
          </a:p>
        </p:txBody>
      </p:sp>
    </p:spTree>
    <p:extLst>
      <p:ext uri="{BB962C8B-B14F-4D97-AF65-F5344CB8AC3E}">
        <p14:creationId xmlns:p14="http://schemas.microsoft.com/office/powerpoint/2010/main" val="57439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250825" y="1341438"/>
            <a:ext cx="2809007" cy="5399930"/>
          </a:xfrm>
          <a:solidFill>
            <a:srgbClr val="DEE7EF"/>
          </a:solidFill>
        </p:spPr>
        <p:txBody>
          <a:bodyPr/>
          <a:lstStyle/>
          <a:p>
            <a:r>
              <a:rPr lang="en-US" sz="2000" dirty="0" smtClean="0"/>
              <a:t>Richter et al. (2013): </a:t>
            </a:r>
            <a:r>
              <a:rPr lang="en-US" sz="2000" dirty="0" smtClean="0">
                <a:solidFill>
                  <a:srgbClr val="3366FF"/>
                </a:solidFill>
              </a:rPr>
              <a:t>canonical</a:t>
            </a:r>
            <a:r>
              <a:rPr lang="en-US" sz="2000" dirty="0" smtClean="0"/>
              <a:t> events have strong/weak winds prior to </a:t>
            </a:r>
            <a:br>
              <a:rPr lang="en-US" sz="2000" dirty="0" smtClean="0"/>
            </a:br>
            <a:r>
              <a:rPr lang="en-US" sz="2000" dirty="0" smtClean="0"/>
              <a:t>cold/warm events</a:t>
            </a:r>
          </a:p>
        </p:txBody>
      </p:sp>
      <p:pic>
        <p:nvPicPr>
          <p:cNvPr id="10" name="Bild 9"/>
          <p:cNvPicPr>
            <a:picLocks noChangeAspect="1"/>
          </p:cNvPicPr>
          <p:nvPr/>
        </p:nvPicPr>
        <p:blipFill>
          <a:blip r:embed="rId3"/>
          <a:stretch>
            <a:fillRect/>
          </a:stretch>
        </p:blipFill>
        <p:spPr>
          <a:xfrm>
            <a:off x="73983" y="4123744"/>
            <a:ext cx="2844552" cy="2590969"/>
          </a:xfrm>
          <a:prstGeom prst="rect">
            <a:avLst/>
          </a:prstGeom>
        </p:spPr>
      </p:pic>
      <p:sp>
        <p:nvSpPr>
          <p:cNvPr id="5" name="Titel 4"/>
          <p:cNvSpPr>
            <a:spLocks noGrp="1"/>
          </p:cNvSpPr>
          <p:nvPr>
            <p:ph type="title"/>
          </p:nvPr>
        </p:nvSpPr>
        <p:spPr/>
        <p:txBody>
          <a:bodyPr/>
          <a:lstStyle/>
          <a:p>
            <a:r>
              <a:rPr lang="de-DE" dirty="0" smtClean="0"/>
              <a:t>Interannual </a:t>
            </a:r>
            <a:r>
              <a:rPr lang="de-DE" dirty="0" err="1" smtClean="0"/>
              <a:t>Variability</a:t>
            </a:r>
            <a:r>
              <a:rPr lang="de-DE" dirty="0" smtClean="0"/>
              <a:t>: SST ATL3 </a:t>
            </a:r>
            <a:r>
              <a:rPr lang="de-DE" dirty="0" err="1" smtClean="0"/>
              <a:t>and</a:t>
            </a:r>
            <a:r>
              <a:rPr lang="de-DE" dirty="0" smtClean="0"/>
              <a:t> </a:t>
            </a:r>
            <a:r>
              <a:rPr lang="de-DE" smtClean="0"/>
              <a:t>Wind Western </a:t>
            </a:r>
            <a:r>
              <a:rPr lang="de-DE" dirty="0" err="1" smtClean="0"/>
              <a:t>Atlantic</a:t>
            </a:r>
            <a:endParaRPr lang="de-DE" dirty="0"/>
          </a:p>
        </p:txBody>
      </p:sp>
      <p:sp>
        <p:nvSpPr>
          <p:cNvPr id="4" name="Foliennummernplatzhalter 3"/>
          <p:cNvSpPr>
            <a:spLocks noGrp="1"/>
          </p:cNvSpPr>
          <p:nvPr>
            <p:ph type="sldNum" sz="quarter" idx="4294967295"/>
          </p:nvPr>
        </p:nvSpPr>
        <p:spPr>
          <a:xfrm>
            <a:off x="6553200" y="6356350"/>
            <a:ext cx="2133600" cy="365125"/>
          </a:xfrm>
          <a:prstGeom prst="rect">
            <a:avLst/>
          </a:prstGeom>
        </p:spPr>
        <p:txBody>
          <a:bodyPr/>
          <a:lstStyle/>
          <a:p>
            <a:pPr>
              <a:defRPr/>
            </a:pPr>
            <a:fld id="{3EF1E805-E3CF-4D19-B9D3-C33966A11983}" type="slidenum">
              <a:rPr lang="de-DE" smtClean="0"/>
              <a:pPr>
                <a:defRPr/>
              </a:pPr>
              <a:t>14</a:t>
            </a:fld>
            <a:endParaRPr lang="de-DE"/>
          </a:p>
        </p:txBody>
      </p:sp>
      <p:pic>
        <p:nvPicPr>
          <p:cNvPr id="2" name="Bild 1" descr="indices_SST_wind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000" y="1404000"/>
            <a:ext cx="6120680" cy="5310446"/>
          </a:xfrm>
          <a:prstGeom prst="rect">
            <a:avLst/>
          </a:prstGeom>
        </p:spPr>
      </p:pic>
      <p:sp>
        <p:nvSpPr>
          <p:cNvPr id="8" name="Rechteck 7"/>
          <p:cNvSpPr/>
          <p:nvPr/>
        </p:nvSpPr>
        <p:spPr>
          <a:xfrm>
            <a:off x="626416" y="5635611"/>
            <a:ext cx="849239" cy="572400"/>
          </a:xfrm>
          <a:prstGeom prst="rect">
            <a:avLst/>
          </a:prstGeom>
          <a:noFill/>
          <a:ln w="28575"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Rechteck 8"/>
          <p:cNvSpPr/>
          <p:nvPr/>
        </p:nvSpPr>
        <p:spPr>
          <a:xfrm>
            <a:off x="1925736" y="4357500"/>
            <a:ext cx="928800" cy="874800"/>
          </a:xfrm>
          <a:prstGeom prst="rect">
            <a:avLst/>
          </a:prstGeom>
          <a:noFill/>
          <a:ln w="28575"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Ring 10"/>
          <p:cNvSpPr/>
          <p:nvPr/>
        </p:nvSpPr>
        <p:spPr>
          <a:xfrm>
            <a:off x="1187624" y="5889809"/>
            <a:ext cx="108000" cy="108000"/>
          </a:xfrm>
          <a:prstGeom prst="donut">
            <a:avLst>
              <a:gd name="adj" fmla="val 14699"/>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12" name="Textfeld 11"/>
          <p:cNvSpPr txBox="1"/>
          <p:nvPr/>
        </p:nvSpPr>
        <p:spPr>
          <a:xfrm>
            <a:off x="759768" y="5884526"/>
            <a:ext cx="527007" cy="276999"/>
          </a:xfrm>
          <a:prstGeom prst="rect">
            <a:avLst/>
          </a:prstGeom>
          <a:noFill/>
        </p:spPr>
        <p:txBody>
          <a:bodyPr wrap="none" rtlCol="0">
            <a:spAutoFit/>
          </a:bodyPr>
          <a:lstStyle/>
          <a:p>
            <a:r>
              <a:rPr lang="de-DE" sz="1200" b="1" dirty="0" smtClean="0">
                <a:solidFill>
                  <a:srgbClr val="3366FF"/>
                </a:solidFill>
              </a:rPr>
              <a:t>2005</a:t>
            </a:r>
            <a:endParaRPr lang="de-DE" sz="1200" b="1" dirty="0">
              <a:solidFill>
                <a:srgbClr val="3366FF"/>
              </a:solidFill>
            </a:endParaRPr>
          </a:p>
        </p:txBody>
      </p:sp>
      <p:sp>
        <p:nvSpPr>
          <p:cNvPr id="13" name="Ring 12"/>
          <p:cNvSpPr/>
          <p:nvPr/>
        </p:nvSpPr>
        <p:spPr>
          <a:xfrm>
            <a:off x="2100436" y="4938847"/>
            <a:ext cx="108000" cy="108000"/>
          </a:xfrm>
          <a:prstGeom prst="donut">
            <a:avLst>
              <a:gd name="adj" fmla="val 14699"/>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14" name="Textfeld 13"/>
          <p:cNvSpPr txBox="1"/>
          <p:nvPr/>
        </p:nvSpPr>
        <p:spPr>
          <a:xfrm>
            <a:off x="2128335" y="4767323"/>
            <a:ext cx="527007" cy="276999"/>
          </a:xfrm>
          <a:prstGeom prst="rect">
            <a:avLst/>
          </a:prstGeom>
          <a:noFill/>
        </p:spPr>
        <p:txBody>
          <a:bodyPr wrap="none" rtlCol="0">
            <a:spAutoFit/>
          </a:bodyPr>
          <a:lstStyle/>
          <a:p>
            <a:r>
              <a:rPr lang="de-DE" sz="1200" b="1" dirty="0" smtClean="0">
                <a:solidFill>
                  <a:srgbClr val="3366FF"/>
                </a:solidFill>
              </a:rPr>
              <a:t>2008</a:t>
            </a:r>
            <a:endParaRPr lang="de-DE" sz="1200" b="1" dirty="0">
              <a:solidFill>
                <a:srgbClr val="3366FF"/>
              </a:solidFill>
            </a:endParaRPr>
          </a:p>
        </p:txBody>
      </p:sp>
    </p:spTree>
    <p:extLst>
      <p:ext uri="{BB962C8B-B14F-4D97-AF65-F5344CB8AC3E}">
        <p14:creationId xmlns:p14="http://schemas.microsoft.com/office/powerpoint/2010/main" val="2843664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Interannual </a:t>
            </a:r>
            <a:r>
              <a:rPr lang="de-DE" dirty="0" err="1" smtClean="0"/>
              <a:t>Variability</a:t>
            </a:r>
            <a:r>
              <a:rPr lang="de-DE" dirty="0" smtClean="0"/>
              <a:t>: SST ATL3 </a:t>
            </a:r>
            <a:r>
              <a:rPr lang="de-DE" dirty="0" err="1" smtClean="0"/>
              <a:t>and</a:t>
            </a:r>
            <a:r>
              <a:rPr lang="de-DE" dirty="0" smtClean="0"/>
              <a:t> </a:t>
            </a:r>
            <a:r>
              <a:rPr lang="de-DE" smtClean="0"/>
              <a:t>Wind Western </a:t>
            </a:r>
            <a:r>
              <a:rPr lang="de-DE" dirty="0" err="1" smtClean="0"/>
              <a:t>Atlantic</a:t>
            </a:r>
            <a:endParaRPr lang="de-DE" dirty="0"/>
          </a:p>
        </p:txBody>
      </p:sp>
      <p:sp>
        <p:nvSpPr>
          <p:cNvPr id="7" name="Inhaltsplatzhalter 6"/>
          <p:cNvSpPr>
            <a:spLocks noGrp="1"/>
          </p:cNvSpPr>
          <p:nvPr>
            <p:ph idx="1"/>
          </p:nvPr>
        </p:nvSpPr>
        <p:spPr>
          <a:xfrm>
            <a:off x="250825" y="1341438"/>
            <a:ext cx="2809007" cy="5399930"/>
          </a:xfrm>
          <a:solidFill>
            <a:srgbClr val="DEE7EF"/>
          </a:solidFill>
        </p:spPr>
        <p:txBody>
          <a:bodyPr/>
          <a:lstStyle/>
          <a:p>
            <a:r>
              <a:rPr lang="en-US" sz="2000" dirty="0" smtClean="0">
                <a:solidFill>
                  <a:schemeClr val="bg1">
                    <a:lumMod val="50000"/>
                  </a:schemeClr>
                </a:solidFill>
              </a:rPr>
              <a:t>Richter et al. (2013): canonical events have strong/weak winds prior to </a:t>
            </a:r>
            <a:br>
              <a:rPr lang="en-US" sz="2000" dirty="0" smtClean="0">
                <a:solidFill>
                  <a:schemeClr val="bg1">
                    <a:lumMod val="50000"/>
                  </a:schemeClr>
                </a:solidFill>
              </a:rPr>
            </a:br>
            <a:r>
              <a:rPr lang="en-US" sz="2000" dirty="0" smtClean="0">
                <a:solidFill>
                  <a:schemeClr val="bg1">
                    <a:lumMod val="50000"/>
                  </a:schemeClr>
                </a:solidFill>
              </a:rPr>
              <a:t>cold/warm events</a:t>
            </a:r>
          </a:p>
          <a:p>
            <a:r>
              <a:rPr lang="en-US" sz="2000" dirty="0"/>
              <a:t>Canonical cold event: </a:t>
            </a:r>
            <a:r>
              <a:rPr lang="en-US" sz="2000" dirty="0" smtClean="0"/>
              <a:t>2005</a:t>
            </a:r>
            <a:endParaRPr lang="en-US" sz="2000" dirty="0"/>
          </a:p>
        </p:txBody>
      </p:sp>
      <p:sp>
        <p:nvSpPr>
          <p:cNvPr id="4" name="Foliennummernplatzhalter 3"/>
          <p:cNvSpPr>
            <a:spLocks noGrp="1"/>
          </p:cNvSpPr>
          <p:nvPr>
            <p:ph type="sldNum" sz="quarter" idx="10"/>
          </p:nvPr>
        </p:nvSpPr>
        <p:spPr>
          <a:xfrm>
            <a:off x="6553200" y="6356350"/>
            <a:ext cx="2133600" cy="365125"/>
          </a:xfrm>
          <a:prstGeom prst="rect">
            <a:avLst/>
          </a:prstGeom>
        </p:spPr>
        <p:txBody>
          <a:bodyPr/>
          <a:lstStyle/>
          <a:p>
            <a:pPr>
              <a:defRPr/>
            </a:pPr>
            <a:fld id="{3EF1E805-E3CF-4D19-B9D3-C33966A11983}" type="slidenum">
              <a:rPr lang="de-DE" smtClean="0"/>
              <a:pPr>
                <a:defRPr/>
              </a:pPr>
              <a:t>15</a:t>
            </a:fld>
            <a:endParaRPr lang="de-DE"/>
          </a:p>
        </p:txBody>
      </p:sp>
      <p:pic>
        <p:nvPicPr>
          <p:cNvPr id="2" name="Bild 1" descr="indices_SST_wind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000" y="1404000"/>
            <a:ext cx="6120000" cy="5309856"/>
          </a:xfrm>
          <a:prstGeom prst="rect">
            <a:avLst/>
          </a:prstGeom>
        </p:spPr>
      </p:pic>
    </p:spTree>
    <p:extLst>
      <p:ext uri="{BB962C8B-B14F-4D97-AF65-F5344CB8AC3E}">
        <p14:creationId xmlns:p14="http://schemas.microsoft.com/office/powerpoint/2010/main" val="3019075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Interannual </a:t>
            </a:r>
            <a:r>
              <a:rPr lang="de-DE" dirty="0" err="1" smtClean="0"/>
              <a:t>Variability</a:t>
            </a:r>
            <a:r>
              <a:rPr lang="de-DE" dirty="0" smtClean="0"/>
              <a:t>: SST ATL3 </a:t>
            </a:r>
            <a:r>
              <a:rPr lang="de-DE" dirty="0" err="1" smtClean="0"/>
              <a:t>and</a:t>
            </a:r>
            <a:r>
              <a:rPr lang="de-DE" dirty="0" smtClean="0"/>
              <a:t> </a:t>
            </a:r>
            <a:r>
              <a:rPr lang="de-DE" smtClean="0"/>
              <a:t>Wind Western </a:t>
            </a:r>
            <a:r>
              <a:rPr lang="de-DE" dirty="0" err="1" smtClean="0"/>
              <a:t>Atlantic</a:t>
            </a:r>
            <a:endParaRPr lang="de-DE" dirty="0"/>
          </a:p>
        </p:txBody>
      </p:sp>
      <p:sp>
        <p:nvSpPr>
          <p:cNvPr id="7" name="Inhaltsplatzhalter 6"/>
          <p:cNvSpPr>
            <a:spLocks noGrp="1"/>
          </p:cNvSpPr>
          <p:nvPr>
            <p:ph idx="1"/>
          </p:nvPr>
        </p:nvSpPr>
        <p:spPr>
          <a:xfrm>
            <a:off x="250825" y="1341438"/>
            <a:ext cx="2809007" cy="5399930"/>
          </a:xfrm>
          <a:solidFill>
            <a:srgbClr val="DEE7EF"/>
          </a:solidFill>
        </p:spPr>
        <p:txBody>
          <a:bodyPr/>
          <a:lstStyle/>
          <a:p>
            <a:r>
              <a:rPr lang="en-US" sz="2000" dirty="0" smtClean="0">
                <a:solidFill>
                  <a:srgbClr val="7F7F7F"/>
                </a:solidFill>
              </a:rPr>
              <a:t>Richter et al. (2013): canonical events have strong/weak winds prior to </a:t>
            </a:r>
            <a:br>
              <a:rPr lang="en-US" sz="2000" dirty="0" smtClean="0">
                <a:solidFill>
                  <a:srgbClr val="7F7F7F"/>
                </a:solidFill>
              </a:rPr>
            </a:br>
            <a:r>
              <a:rPr lang="en-US" sz="2000" dirty="0" smtClean="0">
                <a:solidFill>
                  <a:srgbClr val="7F7F7F"/>
                </a:solidFill>
              </a:rPr>
              <a:t>cold/warm events</a:t>
            </a:r>
          </a:p>
          <a:p>
            <a:r>
              <a:rPr lang="en-US" sz="2000" dirty="0" smtClean="0">
                <a:solidFill>
                  <a:srgbClr val="7F7F7F"/>
                </a:solidFill>
              </a:rPr>
              <a:t>Canonical cold event: 2005</a:t>
            </a:r>
          </a:p>
          <a:p>
            <a:r>
              <a:rPr lang="en-US" sz="2000" dirty="0" smtClean="0"/>
              <a:t>Canonical warm event: 2008</a:t>
            </a:r>
          </a:p>
        </p:txBody>
      </p:sp>
      <p:sp>
        <p:nvSpPr>
          <p:cNvPr id="4" name="Foliennummernplatzhalter 3"/>
          <p:cNvSpPr>
            <a:spLocks noGrp="1"/>
          </p:cNvSpPr>
          <p:nvPr>
            <p:ph type="sldNum" sz="quarter" idx="4294967295"/>
          </p:nvPr>
        </p:nvSpPr>
        <p:spPr>
          <a:xfrm>
            <a:off x="6553200" y="6356350"/>
            <a:ext cx="2133600" cy="365125"/>
          </a:xfrm>
          <a:prstGeom prst="rect">
            <a:avLst/>
          </a:prstGeom>
        </p:spPr>
        <p:txBody>
          <a:bodyPr/>
          <a:lstStyle/>
          <a:p>
            <a:pPr>
              <a:defRPr/>
            </a:pPr>
            <a:fld id="{3EF1E805-E3CF-4D19-B9D3-C33966A11983}" type="slidenum">
              <a:rPr lang="de-DE" smtClean="0"/>
              <a:pPr>
                <a:defRPr/>
              </a:pPr>
              <a:t>16</a:t>
            </a:fld>
            <a:endParaRPr lang="de-DE"/>
          </a:p>
        </p:txBody>
      </p:sp>
      <p:pic>
        <p:nvPicPr>
          <p:cNvPr id="3" name="Bild 2" descr="indices_SST_wind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000" y="1404000"/>
            <a:ext cx="6120000" cy="5309857"/>
          </a:xfrm>
          <a:prstGeom prst="rect">
            <a:avLst/>
          </a:prstGeom>
        </p:spPr>
      </p:pic>
    </p:spTree>
    <p:extLst>
      <p:ext uri="{BB962C8B-B14F-4D97-AF65-F5344CB8AC3E}">
        <p14:creationId xmlns:p14="http://schemas.microsoft.com/office/powerpoint/2010/main" val="4163452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Interannual </a:t>
            </a:r>
            <a:r>
              <a:rPr lang="de-DE" dirty="0" err="1"/>
              <a:t>Variability</a:t>
            </a:r>
            <a:r>
              <a:rPr lang="de-DE" dirty="0"/>
              <a:t>: SST ATL3 </a:t>
            </a:r>
            <a:r>
              <a:rPr lang="de-DE" dirty="0" err="1"/>
              <a:t>and</a:t>
            </a:r>
            <a:r>
              <a:rPr lang="de-DE" dirty="0"/>
              <a:t> </a:t>
            </a:r>
            <a:r>
              <a:rPr lang="de-DE" dirty="0" smtClean="0"/>
              <a:t>EUC Transport</a:t>
            </a:r>
            <a:endParaRPr lang="de-DE" dirty="0"/>
          </a:p>
        </p:txBody>
      </p:sp>
      <p:sp>
        <p:nvSpPr>
          <p:cNvPr id="2" name="Inhaltsplatzhalter 1"/>
          <p:cNvSpPr>
            <a:spLocks noGrp="1"/>
          </p:cNvSpPr>
          <p:nvPr>
            <p:ph idx="1"/>
          </p:nvPr>
        </p:nvSpPr>
        <p:spPr>
          <a:xfrm>
            <a:off x="250825" y="1341438"/>
            <a:ext cx="2809007" cy="5516562"/>
          </a:xfrm>
          <a:solidFill>
            <a:srgbClr val="DEE7EF"/>
          </a:solidFill>
        </p:spPr>
        <p:txBody>
          <a:bodyPr/>
          <a:lstStyle/>
          <a:p>
            <a:r>
              <a:rPr lang="de-DE" sz="2200" dirty="0" err="1" smtClean="0"/>
              <a:t>Canonical</a:t>
            </a:r>
            <a:r>
              <a:rPr lang="de-DE" sz="2200" dirty="0" smtClean="0"/>
              <a:t> </a:t>
            </a:r>
            <a:r>
              <a:rPr lang="de-DE" sz="2200" dirty="0" err="1" smtClean="0"/>
              <a:t>cold</a:t>
            </a:r>
            <a:r>
              <a:rPr lang="de-DE" sz="2200" dirty="0" smtClean="0"/>
              <a:t>/warm </a:t>
            </a:r>
            <a:r>
              <a:rPr lang="de-DE" sz="2200" dirty="0" err="1" smtClean="0"/>
              <a:t>events</a:t>
            </a:r>
            <a:r>
              <a:rPr lang="de-DE" sz="2200" dirty="0" smtClean="0"/>
              <a:t> </a:t>
            </a:r>
            <a:r>
              <a:rPr lang="de-DE" sz="2200" dirty="0" err="1" smtClean="0"/>
              <a:t>are</a:t>
            </a:r>
            <a:r>
              <a:rPr lang="de-DE" sz="2200" dirty="0" smtClean="0"/>
              <a:t> </a:t>
            </a:r>
            <a:r>
              <a:rPr lang="de-DE" sz="2200" dirty="0" err="1" smtClean="0"/>
              <a:t>associated</a:t>
            </a:r>
            <a:r>
              <a:rPr lang="de-DE" sz="2200" dirty="0" smtClean="0"/>
              <a:t> </a:t>
            </a:r>
            <a:r>
              <a:rPr lang="de-DE" sz="2200" dirty="0" err="1" smtClean="0"/>
              <a:t>with</a:t>
            </a:r>
            <a:r>
              <a:rPr lang="de-DE" sz="2200" dirty="0" smtClean="0"/>
              <a:t> strong/</a:t>
            </a:r>
            <a:r>
              <a:rPr lang="de-DE" sz="2200" dirty="0" err="1" smtClean="0"/>
              <a:t>weak</a:t>
            </a:r>
            <a:r>
              <a:rPr lang="de-DE" sz="2200" dirty="0" smtClean="0"/>
              <a:t> EUC</a:t>
            </a:r>
          </a:p>
        </p:txBody>
      </p:sp>
      <p:sp>
        <p:nvSpPr>
          <p:cNvPr id="4" name="Foliennummernplatzhalter 3"/>
          <p:cNvSpPr>
            <a:spLocks noGrp="1"/>
          </p:cNvSpPr>
          <p:nvPr>
            <p:ph type="sldNum" sz="quarter" idx="4294967295"/>
          </p:nvPr>
        </p:nvSpPr>
        <p:spPr>
          <a:xfrm>
            <a:off x="6553200" y="6356350"/>
            <a:ext cx="2133600" cy="365125"/>
          </a:xfrm>
          <a:prstGeom prst="rect">
            <a:avLst/>
          </a:prstGeom>
        </p:spPr>
        <p:txBody>
          <a:bodyPr/>
          <a:lstStyle/>
          <a:p>
            <a:pPr>
              <a:defRPr/>
            </a:pPr>
            <a:fld id="{3EF1E805-E3CF-4D19-B9D3-C33966A11983}" type="slidenum">
              <a:rPr lang="de-DE" smtClean="0"/>
              <a:pPr>
                <a:defRPr/>
              </a:pPr>
              <a:t>17</a:t>
            </a:fld>
            <a:endParaRPr lang="de-DE"/>
          </a:p>
        </p:txBody>
      </p:sp>
      <p:pic>
        <p:nvPicPr>
          <p:cNvPr id="3" name="Bild 2" descr="indices_SST_EUC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0400" y="1404000"/>
            <a:ext cx="6050477" cy="5310000"/>
          </a:xfrm>
          <a:prstGeom prst="rect">
            <a:avLst/>
          </a:prstGeom>
        </p:spPr>
      </p:pic>
    </p:spTree>
    <p:extLst>
      <p:ext uri="{BB962C8B-B14F-4D97-AF65-F5344CB8AC3E}">
        <p14:creationId xmlns:p14="http://schemas.microsoft.com/office/powerpoint/2010/main" val="4255999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Anomalous</a:t>
            </a:r>
            <a:r>
              <a:rPr lang="de-DE" dirty="0" smtClean="0"/>
              <a:t> Year 2009 </a:t>
            </a:r>
            <a:endParaRPr lang="de-DE" dirty="0"/>
          </a:p>
        </p:txBody>
      </p:sp>
      <p:sp>
        <p:nvSpPr>
          <p:cNvPr id="3" name="Inhaltsplatzhalter 2"/>
          <p:cNvSpPr>
            <a:spLocks noGrp="1"/>
          </p:cNvSpPr>
          <p:nvPr>
            <p:ph idx="1"/>
          </p:nvPr>
        </p:nvSpPr>
        <p:spPr>
          <a:xfrm>
            <a:off x="250825" y="1341438"/>
            <a:ext cx="5329287" cy="5399930"/>
          </a:xfrm>
          <a:solidFill>
            <a:srgbClr val="DEE7EF"/>
          </a:solidFill>
        </p:spPr>
        <p:txBody>
          <a:bodyPr/>
          <a:lstStyle/>
          <a:p>
            <a:r>
              <a:rPr lang="en-GB" sz="2400" dirty="0" smtClean="0"/>
              <a:t>Strong meridional mode event during boreal spring that developed into an equatorial cold event during summer</a:t>
            </a:r>
          </a:p>
          <a:p>
            <a:r>
              <a:rPr lang="en-GB" sz="2400" dirty="0" smtClean="0"/>
              <a:t>Foltz and </a:t>
            </a:r>
            <a:r>
              <a:rPr lang="en-GB" sz="2400" dirty="0" err="1" smtClean="0"/>
              <a:t>McPhaden</a:t>
            </a:r>
            <a:r>
              <a:rPr lang="en-GB" sz="2400" dirty="0" smtClean="0"/>
              <a:t> (2010): weak winds during spring associated with eq. </a:t>
            </a:r>
            <a:r>
              <a:rPr lang="en-GB" sz="2400" dirty="0" err="1" smtClean="0"/>
              <a:t>Rossby</a:t>
            </a:r>
            <a:r>
              <a:rPr lang="en-GB" sz="2400" dirty="0" smtClean="0"/>
              <a:t> wave generation, boundary reflection and delayed cold event</a:t>
            </a:r>
          </a:p>
          <a:p>
            <a:r>
              <a:rPr lang="en-GB" sz="2400" dirty="0" smtClean="0"/>
              <a:t>Richter et al. (2013): </a:t>
            </a:r>
            <a:r>
              <a:rPr lang="en-GB" sz="2400" dirty="0" err="1" smtClean="0"/>
              <a:t>noncanonical</a:t>
            </a:r>
            <a:r>
              <a:rPr lang="en-GB" sz="2400" dirty="0" smtClean="0"/>
              <a:t> events associated with meridional advection within tropical cells (e.g. Perez et al. 2014)</a:t>
            </a:r>
          </a:p>
        </p:txBody>
      </p:sp>
      <p:sp>
        <p:nvSpPr>
          <p:cNvPr id="5" name="Rectangle 6"/>
          <p:cNvSpPr>
            <a:spLocks noChangeArrowheads="1"/>
          </p:cNvSpPr>
          <p:nvPr/>
        </p:nvSpPr>
        <p:spPr bwMode="auto">
          <a:xfrm>
            <a:off x="5580112" y="6485571"/>
            <a:ext cx="3563888" cy="390525"/>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dirty="0" smtClean="0">
                <a:solidFill>
                  <a:schemeClr val="bg1"/>
                </a:solidFill>
              </a:rPr>
              <a:t>Foltz </a:t>
            </a:r>
            <a:r>
              <a:rPr lang="en-US" dirty="0">
                <a:solidFill>
                  <a:schemeClr val="bg1"/>
                </a:solidFill>
              </a:rPr>
              <a:t>et al. </a:t>
            </a:r>
            <a:r>
              <a:rPr lang="en-US" dirty="0" smtClean="0">
                <a:solidFill>
                  <a:schemeClr val="bg1"/>
                </a:solidFill>
              </a:rPr>
              <a:t>2012</a:t>
            </a:r>
            <a:endParaRPr lang="de-DE" dirty="0">
              <a:solidFill>
                <a:schemeClr val="bg1"/>
              </a:solidFill>
            </a:endParaRPr>
          </a:p>
        </p:txBody>
      </p:sp>
      <p:pic>
        <p:nvPicPr>
          <p:cNvPr id="6" name="Bild 5"/>
          <p:cNvPicPr>
            <a:picLocks noChangeAspect="1"/>
          </p:cNvPicPr>
          <p:nvPr/>
        </p:nvPicPr>
        <p:blipFill>
          <a:blip r:embed="rId2"/>
          <a:stretch>
            <a:fillRect/>
          </a:stretch>
        </p:blipFill>
        <p:spPr>
          <a:xfrm>
            <a:off x="5575586" y="1340768"/>
            <a:ext cx="3532918" cy="5184576"/>
          </a:xfrm>
          <a:prstGeom prst="rect">
            <a:avLst/>
          </a:prstGeom>
        </p:spPr>
      </p:pic>
    </p:spTree>
    <p:extLst>
      <p:ext uri="{BB962C8B-B14F-4D97-AF65-F5344CB8AC3E}">
        <p14:creationId xmlns:p14="http://schemas.microsoft.com/office/powerpoint/2010/main" val="1127430638"/>
      </p:ext>
    </p:extLst>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250825" y="1341438"/>
            <a:ext cx="2809007" cy="5399930"/>
          </a:xfrm>
          <a:solidFill>
            <a:srgbClr val="DEE7EF"/>
          </a:solidFill>
        </p:spPr>
        <p:txBody>
          <a:bodyPr/>
          <a:lstStyle/>
          <a:p>
            <a:r>
              <a:rPr lang="en-US" sz="2000" dirty="0" err="1" smtClean="0">
                <a:solidFill>
                  <a:srgbClr val="FF0000"/>
                </a:solidFill>
              </a:rPr>
              <a:t>Noncanonical</a:t>
            </a:r>
            <a:r>
              <a:rPr lang="en-US" sz="2000" dirty="0" smtClean="0"/>
              <a:t> cold event: 2009 (warmest spring with weak winds, but coldest SST in August)</a:t>
            </a:r>
            <a:endParaRPr lang="en-US" sz="2000" dirty="0"/>
          </a:p>
        </p:txBody>
      </p:sp>
      <p:pic>
        <p:nvPicPr>
          <p:cNvPr id="9" name="Bild 8"/>
          <p:cNvPicPr>
            <a:picLocks noChangeAspect="1"/>
          </p:cNvPicPr>
          <p:nvPr/>
        </p:nvPicPr>
        <p:blipFill>
          <a:blip r:embed="rId2"/>
          <a:stretch>
            <a:fillRect/>
          </a:stretch>
        </p:blipFill>
        <p:spPr>
          <a:xfrm>
            <a:off x="73983" y="4125430"/>
            <a:ext cx="2844552" cy="2590969"/>
          </a:xfrm>
          <a:prstGeom prst="rect">
            <a:avLst/>
          </a:prstGeom>
        </p:spPr>
      </p:pic>
      <p:sp>
        <p:nvSpPr>
          <p:cNvPr id="5" name="Titel 4"/>
          <p:cNvSpPr>
            <a:spLocks noGrp="1"/>
          </p:cNvSpPr>
          <p:nvPr>
            <p:ph type="title"/>
          </p:nvPr>
        </p:nvSpPr>
        <p:spPr/>
        <p:txBody>
          <a:bodyPr/>
          <a:lstStyle/>
          <a:p>
            <a:r>
              <a:rPr lang="de-DE" dirty="0" err="1"/>
              <a:t>Anomalous</a:t>
            </a:r>
            <a:r>
              <a:rPr lang="de-DE" dirty="0"/>
              <a:t> Year 2009 </a:t>
            </a:r>
          </a:p>
        </p:txBody>
      </p:sp>
      <p:sp>
        <p:nvSpPr>
          <p:cNvPr id="4" name="Foliennummernplatzhalter 3"/>
          <p:cNvSpPr>
            <a:spLocks noGrp="1"/>
          </p:cNvSpPr>
          <p:nvPr>
            <p:ph type="sldNum" sz="quarter" idx="4294967295"/>
          </p:nvPr>
        </p:nvSpPr>
        <p:spPr>
          <a:xfrm>
            <a:off x="6553200" y="6356350"/>
            <a:ext cx="2133600" cy="365125"/>
          </a:xfrm>
          <a:prstGeom prst="rect">
            <a:avLst/>
          </a:prstGeom>
        </p:spPr>
        <p:txBody>
          <a:bodyPr/>
          <a:lstStyle/>
          <a:p>
            <a:pPr>
              <a:defRPr/>
            </a:pPr>
            <a:fld id="{3EF1E805-E3CF-4D19-B9D3-C33966A11983}" type="slidenum">
              <a:rPr lang="de-DE" smtClean="0"/>
              <a:pPr>
                <a:defRPr/>
              </a:pPr>
              <a:t>19</a:t>
            </a:fld>
            <a:endParaRPr lang="de-DE"/>
          </a:p>
        </p:txBody>
      </p:sp>
      <p:pic>
        <p:nvPicPr>
          <p:cNvPr id="2" name="Bild 1" descr="indices_SST_wind_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000" y="1404000"/>
            <a:ext cx="6120000" cy="5309857"/>
          </a:xfrm>
          <a:prstGeom prst="rect">
            <a:avLst/>
          </a:prstGeom>
        </p:spPr>
      </p:pic>
      <p:sp>
        <p:nvSpPr>
          <p:cNvPr id="3" name="Rechteck 2"/>
          <p:cNvSpPr/>
          <p:nvPr/>
        </p:nvSpPr>
        <p:spPr>
          <a:xfrm>
            <a:off x="626417" y="4354994"/>
            <a:ext cx="846064" cy="87480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Rechteck 7"/>
          <p:cNvSpPr/>
          <p:nvPr/>
        </p:nvSpPr>
        <p:spPr>
          <a:xfrm>
            <a:off x="1922560" y="5640348"/>
            <a:ext cx="928800" cy="571996"/>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ing 9"/>
          <p:cNvSpPr/>
          <p:nvPr/>
        </p:nvSpPr>
        <p:spPr>
          <a:xfrm>
            <a:off x="2393801" y="5557922"/>
            <a:ext cx="108000" cy="108000"/>
          </a:xfrm>
          <a:prstGeom prst="donut">
            <a:avLst>
              <a:gd name="adj" fmla="val 14699"/>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11" name="Textfeld 10"/>
          <p:cNvSpPr txBox="1"/>
          <p:nvPr/>
        </p:nvSpPr>
        <p:spPr>
          <a:xfrm>
            <a:off x="2418110" y="5409064"/>
            <a:ext cx="527007" cy="276999"/>
          </a:xfrm>
          <a:prstGeom prst="rect">
            <a:avLst/>
          </a:prstGeom>
          <a:noFill/>
        </p:spPr>
        <p:txBody>
          <a:bodyPr wrap="none" rtlCol="0">
            <a:spAutoFit/>
          </a:bodyPr>
          <a:lstStyle/>
          <a:p>
            <a:r>
              <a:rPr lang="de-DE" sz="1200" b="1" dirty="0" smtClean="0">
                <a:solidFill>
                  <a:srgbClr val="FF0000"/>
                </a:solidFill>
              </a:rPr>
              <a:t>2009</a:t>
            </a:r>
            <a:endParaRPr lang="de-DE" sz="1200" b="1" dirty="0">
              <a:solidFill>
                <a:srgbClr val="FF0000"/>
              </a:solidFill>
            </a:endParaRPr>
          </a:p>
        </p:txBody>
      </p:sp>
    </p:spTree>
    <p:extLst>
      <p:ext uri="{BB962C8B-B14F-4D97-AF65-F5344CB8AC3E}">
        <p14:creationId xmlns:p14="http://schemas.microsoft.com/office/powerpoint/2010/main" val="3518119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Tropical </a:t>
            </a:r>
            <a:r>
              <a:rPr lang="de-DE" dirty="0" err="1"/>
              <a:t>Atlantic</a:t>
            </a:r>
            <a:r>
              <a:rPr lang="de-DE" dirty="0"/>
              <a:t> </a:t>
            </a:r>
            <a:r>
              <a:rPr lang="de-DE" dirty="0" err="1" smtClean="0"/>
              <a:t>Circulation</a:t>
            </a:r>
            <a:r>
              <a:rPr lang="de-DE" dirty="0" smtClean="0"/>
              <a:t> </a:t>
            </a:r>
            <a:r>
              <a:rPr lang="de-DE" dirty="0" err="1"/>
              <a:t>and</a:t>
            </a:r>
            <a:r>
              <a:rPr lang="de-DE" dirty="0"/>
              <a:t> </a:t>
            </a:r>
            <a:r>
              <a:rPr lang="de-DE" dirty="0" err="1" smtClean="0"/>
              <a:t>Variability</a:t>
            </a:r>
            <a:endParaRPr lang="de-DE" dirty="0"/>
          </a:p>
        </p:txBody>
      </p:sp>
      <p:sp>
        <p:nvSpPr>
          <p:cNvPr id="3" name="Inhaltsplatzhalter 2"/>
          <p:cNvSpPr>
            <a:spLocks noGrp="1"/>
          </p:cNvSpPr>
          <p:nvPr>
            <p:ph idx="1"/>
          </p:nvPr>
        </p:nvSpPr>
        <p:spPr>
          <a:xfrm>
            <a:off x="250825" y="1341438"/>
            <a:ext cx="8569325" cy="5399930"/>
          </a:xfrm>
          <a:solidFill>
            <a:srgbClr val="DEE7EF"/>
          </a:solidFill>
        </p:spPr>
        <p:txBody>
          <a:bodyPr>
            <a:normAutofit lnSpcReduction="10000"/>
          </a:bodyPr>
          <a:lstStyle/>
          <a:p>
            <a:pPr marL="0" indent="0">
              <a:buNone/>
            </a:pPr>
            <a:r>
              <a:rPr lang="de-DE" sz="2400" dirty="0" err="1" smtClean="0"/>
              <a:t>With</a:t>
            </a:r>
            <a:r>
              <a:rPr lang="de-DE" sz="2400" dirty="0" smtClean="0"/>
              <a:t> </a:t>
            </a:r>
            <a:r>
              <a:rPr lang="de-DE" sz="2400" dirty="0" err="1" smtClean="0"/>
              <a:t>contributions</a:t>
            </a:r>
            <a:r>
              <a:rPr lang="de-DE" sz="2400" dirty="0" smtClean="0"/>
              <a:t> </a:t>
            </a:r>
            <a:r>
              <a:rPr lang="de-DE" sz="2400" dirty="0" err="1" smtClean="0"/>
              <a:t>from</a:t>
            </a:r>
            <a:r>
              <a:rPr lang="de-DE" sz="2400" dirty="0" smtClean="0"/>
              <a:t>:</a:t>
            </a:r>
          </a:p>
          <a:p>
            <a:pPr marL="0" indent="0">
              <a:buNone/>
            </a:pPr>
            <a:endParaRPr lang="de-DE" sz="1400" dirty="0" smtClean="0"/>
          </a:p>
          <a:p>
            <a:pPr marL="0" indent="0">
              <a:buNone/>
            </a:pPr>
            <a:r>
              <a:rPr lang="de-DE" sz="2400" dirty="0"/>
              <a:t>Richard J. Greatbatch</a:t>
            </a:r>
            <a:r>
              <a:rPr lang="de-DE" sz="2400" baseline="30000" dirty="0"/>
              <a:t>1</a:t>
            </a:r>
            <a:r>
              <a:rPr lang="de-DE" sz="2400" dirty="0"/>
              <a:t>, </a:t>
            </a:r>
            <a:r>
              <a:rPr lang="de-DE" sz="2400" dirty="0" smtClean="0"/>
              <a:t>Alexis Tantet</a:t>
            </a:r>
            <a:r>
              <a:rPr lang="de-DE" sz="2400" baseline="30000" dirty="0" smtClean="0"/>
              <a:t>1,2</a:t>
            </a:r>
            <a:r>
              <a:rPr lang="de-DE" sz="2400" dirty="0" smtClean="0"/>
              <a:t>, Johannes Hahn</a:t>
            </a:r>
            <a:r>
              <a:rPr lang="de-DE" sz="2400" baseline="30000" dirty="0" smtClean="0"/>
              <a:t>1</a:t>
            </a:r>
            <a:r>
              <a:rPr lang="de-DE" sz="2400" dirty="0" smtClean="0"/>
              <a:t>, Sven</a:t>
            </a:r>
            <a:r>
              <a:rPr lang="de-DE" sz="2400" dirty="0"/>
              <a:t>-Helge </a:t>
            </a:r>
            <a:r>
              <a:rPr lang="de-DE" sz="2400" dirty="0" smtClean="0"/>
              <a:t>Didwischus</a:t>
            </a:r>
            <a:r>
              <a:rPr lang="de-DE" sz="2400" baseline="30000" dirty="0" smtClean="0"/>
              <a:t>1</a:t>
            </a:r>
            <a:r>
              <a:rPr lang="de-DE" sz="2400" dirty="0"/>
              <a:t>, William E. Johns</a:t>
            </a:r>
            <a:r>
              <a:rPr lang="de-DE" sz="2400" baseline="30000" dirty="0"/>
              <a:t>3</a:t>
            </a:r>
            <a:r>
              <a:rPr lang="de-DE" sz="2400" dirty="0"/>
              <a:t>, John M. </a:t>
            </a:r>
            <a:r>
              <a:rPr lang="de-DE" sz="2400" dirty="0" smtClean="0"/>
              <a:t>Toole</a:t>
            </a:r>
            <a:r>
              <a:rPr lang="de-DE" sz="2400" baseline="30000" dirty="0" smtClean="0"/>
              <a:t>4</a:t>
            </a:r>
            <a:r>
              <a:rPr lang="de-DE" sz="2400" dirty="0" smtClean="0">
                <a:latin typeface=""/>
              </a:rPr>
              <a:t>, Francois Ascani</a:t>
            </a:r>
            <a:r>
              <a:rPr lang="de-DE" sz="2400" baseline="30000" dirty="0" smtClean="0">
                <a:latin typeface=""/>
              </a:rPr>
              <a:t>5</a:t>
            </a:r>
            <a:r>
              <a:rPr lang="de-DE" sz="2400" dirty="0" smtClean="0">
                <a:latin typeface=""/>
              </a:rPr>
              <a:t>, </a:t>
            </a:r>
            <a:r>
              <a:rPr lang="de-DE" sz="2400" dirty="0"/>
              <a:t>Martin Claus</a:t>
            </a:r>
            <a:r>
              <a:rPr lang="de-DE" sz="2400" baseline="30000" dirty="0"/>
              <a:t>1</a:t>
            </a:r>
            <a:r>
              <a:rPr lang="de-DE" sz="2400" dirty="0"/>
              <a:t>, </a:t>
            </a:r>
            <a:r>
              <a:rPr lang="de-DE" sz="2400" dirty="0" smtClean="0"/>
              <a:t>Jan-Dirk Matthießen</a:t>
            </a:r>
            <a:r>
              <a:rPr lang="de-DE" sz="2400" baseline="30000" dirty="0" smtClean="0"/>
              <a:t>1</a:t>
            </a:r>
            <a:r>
              <a:rPr lang="de-DE" sz="2400" dirty="0" smtClean="0"/>
              <a:t>, </a:t>
            </a:r>
            <a:r>
              <a:rPr lang="de-DE" sz="2400" dirty="0" err="1" smtClean="0"/>
              <a:t>Sunke</a:t>
            </a:r>
            <a:r>
              <a:rPr lang="de-DE" sz="2400" dirty="0" smtClean="0"/>
              <a:t> Schmidtko</a:t>
            </a:r>
            <a:r>
              <a:rPr lang="de-DE" sz="2400" baseline="30000" dirty="0" smtClean="0"/>
              <a:t>1</a:t>
            </a:r>
            <a:r>
              <a:rPr lang="de-DE" sz="2400" dirty="0" smtClean="0"/>
              <a:t>, Marcus Dengler</a:t>
            </a:r>
            <a:r>
              <a:rPr lang="de-DE" sz="2400" baseline="30000" dirty="0" smtClean="0"/>
              <a:t>1</a:t>
            </a:r>
          </a:p>
          <a:p>
            <a:pPr marL="0" indent="0">
              <a:buNone/>
            </a:pPr>
            <a:endParaRPr lang="de-DE" baseline="30000" dirty="0" smtClean="0"/>
          </a:p>
          <a:p>
            <a:pPr marL="0" indent="0">
              <a:buNone/>
            </a:pPr>
            <a:r>
              <a:rPr lang="de-DE" sz="2400" baseline="30000" dirty="0" smtClean="0"/>
              <a:t>1</a:t>
            </a:r>
            <a:r>
              <a:rPr lang="de-DE" sz="2400" dirty="0" smtClean="0"/>
              <a:t>GEOMAR </a:t>
            </a:r>
            <a:r>
              <a:rPr lang="de-DE" sz="2400" dirty="0"/>
              <a:t>Helmholtz-Zentrum </a:t>
            </a:r>
            <a:r>
              <a:rPr lang="de-DE" sz="2400" dirty="0" err="1"/>
              <a:t>für</a:t>
            </a:r>
            <a:r>
              <a:rPr lang="de-DE" sz="2400" dirty="0"/>
              <a:t> Ozeanforschung Kiel, Germany</a:t>
            </a:r>
          </a:p>
          <a:p>
            <a:pPr marL="0" indent="0">
              <a:buNone/>
            </a:pPr>
            <a:r>
              <a:rPr lang="de-DE" sz="2400" baseline="30000" dirty="0" smtClean="0"/>
              <a:t>2</a:t>
            </a:r>
            <a:r>
              <a:rPr lang="de-DE" sz="2400" dirty="0" smtClean="0"/>
              <a:t>now </a:t>
            </a:r>
            <a:r>
              <a:rPr lang="de-DE" sz="2400" dirty="0" err="1"/>
              <a:t>at</a:t>
            </a:r>
            <a:r>
              <a:rPr lang="de-DE" sz="2400" dirty="0"/>
              <a:t> Institute </a:t>
            </a:r>
            <a:r>
              <a:rPr lang="de-DE" sz="2400" dirty="0" err="1"/>
              <a:t>for</a:t>
            </a:r>
            <a:r>
              <a:rPr lang="de-DE" sz="2400" dirty="0"/>
              <a:t> Marine </a:t>
            </a:r>
            <a:r>
              <a:rPr lang="de-DE" sz="2400" dirty="0" err="1"/>
              <a:t>and</a:t>
            </a:r>
            <a:r>
              <a:rPr lang="de-DE" sz="2400" dirty="0"/>
              <a:t> </a:t>
            </a:r>
            <a:r>
              <a:rPr lang="de-DE" sz="2400" dirty="0" err="1"/>
              <a:t>Atmospheric</a:t>
            </a:r>
            <a:r>
              <a:rPr lang="de-DE" sz="2400" dirty="0"/>
              <a:t> Research, Utrecht University, The </a:t>
            </a:r>
            <a:r>
              <a:rPr lang="de-DE" sz="2400" dirty="0" err="1"/>
              <a:t>Netherlands</a:t>
            </a:r>
            <a:endParaRPr lang="de-DE" sz="2400" dirty="0"/>
          </a:p>
          <a:p>
            <a:pPr marL="0" indent="0">
              <a:buNone/>
            </a:pPr>
            <a:r>
              <a:rPr lang="de-DE" sz="2400" baseline="30000" dirty="0" smtClean="0"/>
              <a:t>3</a:t>
            </a:r>
            <a:r>
              <a:rPr lang="de-DE" sz="2400" dirty="0" smtClean="0"/>
              <a:t>RSMAS</a:t>
            </a:r>
            <a:r>
              <a:rPr lang="de-DE" sz="2400" dirty="0"/>
              <a:t>/MPO, University </a:t>
            </a:r>
            <a:r>
              <a:rPr lang="de-DE" sz="2400" dirty="0" err="1"/>
              <a:t>of</a:t>
            </a:r>
            <a:r>
              <a:rPr lang="de-DE" sz="2400" dirty="0"/>
              <a:t> Miami, </a:t>
            </a:r>
            <a:r>
              <a:rPr lang="de-DE" sz="2400" dirty="0" smtClean="0"/>
              <a:t>USA </a:t>
            </a:r>
          </a:p>
          <a:p>
            <a:pPr marL="0" indent="0">
              <a:buNone/>
            </a:pPr>
            <a:r>
              <a:rPr lang="de-DE" sz="2400" baseline="30000" dirty="0" smtClean="0"/>
              <a:t>4</a:t>
            </a:r>
            <a:r>
              <a:rPr lang="de-DE" sz="2400" dirty="0" smtClean="0"/>
              <a:t>Woods </a:t>
            </a:r>
            <a:r>
              <a:rPr lang="de-DE" sz="2400" dirty="0"/>
              <a:t>Hole </a:t>
            </a:r>
            <a:r>
              <a:rPr lang="de-DE" sz="2400" dirty="0" err="1"/>
              <a:t>Oceanographic</a:t>
            </a:r>
            <a:r>
              <a:rPr lang="de-DE" sz="2400" dirty="0"/>
              <a:t> Institution, Woods </a:t>
            </a:r>
            <a:r>
              <a:rPr lang="de-DE" sz="2400" dirty="0" smtClean="0"/>
              <a:t>Hole, USA</a:t>
            </a:r>
          </a:p>
          <a:p>
            <a:pPr marL="0" indent="0">
              <a:buNone/>
            </a:pPr>
            <a:r>
              <a:rPr lang="de-DE" sz="2400" baseline="30000" dirty="0" smtClean="0"/>
              <a:t>5</a:t>
            </a:r>
            <a:r>
              <a:rPr lang="de-DE" sz="2400" dirty="0"/>
              <a:t>Marine Science Department, University </a:t>
            </a:r>
            <a:r>
              <a:rPr lang="de-DE" sz="2400" dirty="0" err="1"/>
              <a:t>of</a:t>
            </a:r>
            <a:r>
              <a:rPr lang="de-DE" sz="2400" dirty="0"/>
              <a:t> </a:t>
            </a:r>
            <a:r>
              <a:rPr lang="de-DE" sz="2400" dirty="0" smtClean="0"/>
              <a:t>Hawaii, USA</a:t>
            </a:r>
            <a:endParaRPr lang="de-DE" sz="2400" dirty="0"/>
          </a:p>
        </p:txBody>
      </p:sp>
      <p:sp>
        <p:nvSpPr>
          <p:cNvPr id="4" name="Foliennummernplatzhalter 3"/>
          <p:cNvSpPr>
            <a:spLocks noGrp="1"/>
          </p:cNvSpPr>
          <p:nvPr>
            <p:ph type="sldNum" sz="quarter" idx="4294967295"/>
          </p:nvPr>
        </p:nvSpPr>
        <p:spPr>
          <a:xfrm>
            <a:off x="6553200" y="6356350"/>
            <a:ext cx="2133600" cy="365125"/>
          </a:xfrm>
          <a:prstGeom prst="rect">
            <a:avLst/>
          </a:prstGeom>
        </p:spPr>
        <p:txBody>
          <a:bodyPr/>
          <a:lstStyle/>
          <a:p>
            <a:pPr>
              <a:defRPr/>
            </a:pPr>
            <a:fld id="{3EF1E805-E3CF-4D19-B9D3-C33966A11983}" type="slidenum">
              <a:rPr lang="de-DE" smtClean="0"/>
              <a:pPr>
                <a:defRPr/>
              </a:pPr>
              <a:t>2</a:t>
            </a:fld>
            <a:endParaRPr lang="de-DE" dirty="0"/>
          </a:p>
        </p:txBody>
      </p:sp>
    </p:spTree>
    <p:extLst>
      <p:ext uri="{BB962C8B-B14F-4D97-AF65-F5344CB8AC3E}">
        <p14:creationId xmlns:p14="http://schemas.microsoft.com/office/powerpoint/2010/main" val="3933825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50825" y="1341438"/>
            <a:ext cx="2809007" cy="5516562"/>
          </a:xfrm>
          <a:solidFill>
            <a:srgbClr val="DEE7EF"/>
          </a:solidFill>
        </p:spPr>
        <p:txBody>
          <a:bodyPr/>
          <a:lstStyle/>
          <a:p>
            <a:r>
              <a:rPr lang="en-US" sz="2000" dirty="0" err="1" smtClean="0">
                <a:solidFill>
                  <a:srgbClr val="7F7F7F"/>
                </a:solidFill>
              </a:rPr>
              <a:t>Noncanonical</a:t>
            </a:r>
            <a:r>
              <a:rPr lang="en-US" sz="2000" dirty="0" smtClean="0">
                <a:solidFill>
                  <a:srgbClr val="7F7F7F"/>
                </a:solidFill>
              </a:rPr>
              <a:t> cold event: 2009 (warmest spring with weak winds, but coldest SST in August)</a:t>
            </a:r>
          </a:p>
          <a:p>
            <a:r>
              <a:rPr lang="en-US" sz="2000" dirty="0" smtClean="0"/>
              <a:t>EUC during 2009 was weak and shows no variation during the strong cooling from May to July</a:t>
            </a:r>
          </a:p>
        </p:txBody>
      </p:sp>
      <p:sp>
        <p:nvSpPr>
          <p:cNvPr id="5" name="Titel 4"/>
          <p:cNvSpPr>
            <a:spLocks noGrp="1"/>
          </p:cNvSpPr>
          <p:nvPr>
            <p:ph type="title"/>
          </p:nvPr>
        </p:nvSpPr>
        <p:spPr/>
        <p:txBody>
          <a:bodyPr/>
          <a:lstStyle/>
          <a:p>
            <a:r>
              <a:rPr lang="de-DE" dirty="0" err="1"/>
              <a:t>Anomalous</a:t>
            </a:r>
            <a:r>
              <a:rPr lang="de-DE" dirty="0"/>
              <a:t> Year 2009 </a:t>
            </a:r>
            <a:endParaRPr lang="en-US" dirty="0"/>
          </a:p>
        </p:txBody>
      </p:sp>
      <p:sp>
        <p:nvSpPr>
          <p:cNvPr id="4" name="Foliennummernplatzhalter 3"/>
          <p:cNvSpPr>
            <a:spLocks noGrp="1"/>
          </p:cNvSpPr>
          <p:nvPr>
            <p:ph type="sldNum" sz="quarter" idx="4294967295"/>
          </p:nvPr>
        </p:nvSpPr>
        <p:spPr>
          <a:xfrm>
            <a:off x="6553200" y="6356350"/>
            <a:ext cx="2133600" cy="365125"/>
          </a:xfrm>
          <a:prstGeom prst="rect">
            <a:avLst/>
          </a:prstGeom>
        </p:spPr>
        <p:txBody>
          <a:bodyPr/>
          <a:lstStyle/>
          <a:p>
            <a:pPr>
              <a:defRPr/>
            </a:pPr>
            <a:fld id="{3EF1E805-E3CF-4D19-B9D3-C33966A11983}" type="slidenum">
              <a:rPr lang="de-DE" smtClean="0"/>
              <a:pPr>
                <a:defRPr/>
              </a:pPr>
              <a:t>20</a:t>
            </a:fld>
            <a:endParaRPr lang="de-DE"/>
          </a:p>
        </p:txBody>
      </p:sp>
      <p:sp>
        <p:nvSpPr>
          <p:cNvPr id="7" name="Rectangle 4"/>
          <p:cNvSpPr>
            <a:spLocks noChangeArrowheads="1"/>
          </p:cNvSpPr>
          <p:nvPr/>
        </p:nvSpPr>
        <p:spPr bwMode="auto">
          <a:xfrm>
            <a:off x="1" y="4909264"/>
            <a:ext cx="3059831" cy="1800200"/>
          </a:xfrm>
          <a:prstGeom prst="rect">
            <a:avLst/>
          </a:prstGeom>
          <a:solidFill>
            <a:schemeClr val="hlink">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800" dirty="0">
                <a:solidFill>
                  <a:schemeClr val="bg1"/>
                </a:solidFill>
              </a:rPr>
              <a:t>  </a:t>
            </a:r>
            <a:r>
              <a:rPr lang="en-US" sz="2800" dirty="0" smtClean="0">
                <a:solidFill>
                  <a:schemeClr val="bg1"/>
                </a:solidFill>
              </a:rPr>
              <a:t>Untypical EUC</a:t>
            </a:r>
          </a:p>
          <a:p>
            <a:r>
              <a:rPr lang="en-US" sz="2800" dirty="0">
                <a:solidFill>
                  <a:schemeClr val="bg1"/>
                </a:solidFill>
              </a:rPr>
              <a:t> </a:t>
            </a:r>
            <a:r>
              <a:rPr lang="en-US" sz="2800" dirty="0" smtClean="0">
                <a:solidFill>
                  <a:schemeClr val="bg1"/>
                </a:solidFill>
              </a:rPr>
              <a:t> behavior during </a:t>
            </a:r>
            <a:br>
              <a:rPr lang="en-US" sz="2800" dirty="0" smtClean="0">
                <a:solidFill>
                  <a:schemeClr val="bg1"/>
                </a:solidFill>
              </a:rPr>
            </a:br>
            <a:r>
              <a:rPr lang="en-US" sz="2800" dirty="0" smtClean="0">
                <a:solidFill>
                  <a:schemeClr val="bg1"/>
                </a:solidFill>
              </a:rPr>
              <a:t>  development of </a:t>
            </a:r>
          </a:p>
          <a:p>
            <a:r>
              <a:rPr lang="en-US" sz="2800" dirty="0">
                <a:solidFill>
                  <a:schemeClr val="bg1"/>
                </a:solidFill>
              </a:rPr>
              <a:t> </a:t>
            </a:r>
            <a:r>
              <a:rPr lang="en-US" sz="2800" dirty="0" smtClean="0">
                <a:solidFill>
                  <a:schemeClr val="bg1"/>
                </a:solidFill>
              </a:rPr>
              <a:t> 2009 cold event</a:t>
            </a:r>
            <a:endParaRPr lang="en-US" sz="2800" dirty="0">
              <a:solidFill>
                <a:schemeClr val="bg1"/>
              </a:solidFill>
            </a:endParaRPr>
          </a:p>
        </p:txBody>
      </p:sp>
      <p:pic>
        <p:nvPicPr>
          <p:cNvPr id="3" name="Bild 2" descr="indices_SST_EUC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0400" y="1404000"/>
            <a:ext cx="6050477" cy="5310000"/>
          </a:xfrm>
          <a:prstGeom prst="rect">
            <a:avLst/>
          </a:prstGeom>
        </p:spPr>
      </p:pic>
    </p:spTree>
    <p:extLst>
      <p:ext uri="{BB962C8B-B14F-4D97-AF65-F5344CB8AC3E}">
        <p14:creationId xmlns:p14="http://schemas.microsoft.com/office/powerpoint/2010/main" val="4121735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3"/>
          <p:cNvSpPr>
            <a:spLocks noGrp="1" noChangeArrowheads="1"/>
          </p:cNvSpPr>
          <p:nvPr>
            <p:ph type="title"/>
          </p:nvPr>
        </p:nvSpPr>
        <p:spPr/>
        <p:txBody>
          <a:bodyPr/>
          <a:lstStyle/>
          <a:p>
            <a:pPr eaLnBrk="1" hangingPunct="1"/>
            <a:r>
              <a:rPr lang="de-DE" dirty="0" smtClean="0"/>
              <a:t>Summary (1)</a:t>
            </a:r>
            <a:endParaRPr lang="en-US" dirty="0" smtClean="0"/>
          </a:p>
        </p:txBody>
      </p:sp>
      <p:sp>
        <p:nvSpPr>
          <p:cNvPr id="23556" name="Rectangle 14"/>
          <p:cNvSpPr>
            <a:spLocks noGrp="1" noChangeArrowheads="1"/>
          </p:cNvSpPr>
          <p:nvPr>
            <p:ph idx="1"/>
          </p:nvPr>
        </p:nvSpPr>
        <p:spPr>
          <a:xfrm>
            <a:off x="250825" y="1341438"/>
            <a:ext cx="8750300" cy="5516562"/>
          </a:xfrm>
          <a:solidFill>
            <a:srgbClr val="DEE7EF"/>
          </a:solidFill>
        </p:spPr>
        <p:txBody>
          <a:bodyPr/>
          <a:lstStyle/>
          <a:p>
            <a:pPr marL="0" indent="0" eaLnBrk="1" hangingPunct="1">
              <a:defRPr/>
            </a:pPr>
            <a:r>
              <a:rPr lang="en-US" dirty="0" smtClean="0"/>
              <a:t>Interannual EUC transport variability largely in agreement with boreal summer zonal mode variability:</a:t>
            </a:r>
          </a:p>
          <a:p>
            <a:pPr marL="242888" lvl="1" indent="0" eaLnBrk="1" hangingPunct="1">
              <a:defRPr/>
            </a:pPr>
            <a:r>
              <a:rPr lang="en-US" dirty="0" smtClean="0"/>
              <a:t> strong easterlies in the western tropical Atlantic during spring are associated with strong EUC and cold event</a:t>
            </a:r>
          </a:p>
          <a:p>
            <a:pPr marL="0" indent="0" eaLnBrk="1" hangingPunct="1">
              <a:defRPr/>
            </a:pPr>
            <a:r>
              <a:rPr lang="en-US" dirty="0" smtClean="0"/>
              <a:t>There are </a:t>
            </a:r>
            <a:r>
              <a:rPr lang="en-US" dirty="0" err="1" smtClean="0"/>
              <a:t>noncanonical</a:t>
            </a:r>
            <a:r>
              <a:rPr lang="en-US" dirty="0" smtClean="0"/>
              <a:t> events likely associated with meridional mode events during boreal spring</a:t>
            </a:r>
          </a:p>
          <a:p>
            <a:pPr marL="242888" lvl="1" indent="0" eaLnBrk="1" hangingPunct="1">
              <a:defRPr/>
            </a:pPr>
            <a:r>
              <a:rPr lang="en-US" dirty="0"/>
              <a:t> </a:t>
            </a:r>
            <a:r>
              <a:rPr lang="en-US" dirty="0" smtClean="0"/>
              <a:t>2009 extremely anomalous, weak winds, no change in EUC transport, but late and extreme cooling with coolest SST in August</a:t>
            </a:r>
          </a:p>
          <a:p>
            <a:pPr marL="242888" lvl="1" indent="0" eaLnBrk="1" hangingPunct="1">
              <a:defRPr/>
            </a:pPr>
            <a:r>
              <a:rPr lang="en-US" dirty="0"/>
              <a:t> </a:t>
            </a:r>
            <a:r>
              <a:rPr lang="en-US" dirty="0" smtClean="0"/>
              <a:t>mechanism for this behavior is still under debate </a:t>
            </a:r>
          </a:p>
        </p:txBody>
      </p:sp>
      <p:sp>
        <p:nvSpPr>
          <p:cNvPr id="17410" name="Foliennummernplatzhalter 3"/>
          <p:cNvSpPr>
            <a:spLocks noGrp="1"/>
          </p:cNvSpPr>
          <p:nvPr>
            <p:ph type="sldNum" sz="quarter" idx="4294967295"/>
          </p:nvPr>
        </p:nvSpPr>
        <p:spPr>
          <a:xfrm>
            <a:off x="6553200" y="6356350"/>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icrosoft Sans Serif" pitchFamily="34" charset="0"/>
              </a:defRPr>
            </a:lvl1pPr>
            <a:lvl2pPr marL="742950" indent="-285750" eaLnBrk="0" hangingPunct="0">
              <a:defRPr>
                <a:solidFill>
                  <a:schemeClr val="tx1"/>
                </a:solidFill>
                <a:latin typeface="Microsoft Sans Serif" pitchFamily="34" charset="0"/>
              </a:defRPr>
            </a:lvl2pPr>
            <a:lvl3pPr marL="1143000" indent="-228600" eaLnBrk="0" hangingPunct="0">
              <a:defRPr>
                <a:solidFill>
                  <a:schemeClr val="tx1"/>
                </a:solidFill>
                <a:latin typeface="Microsoft Sans Serif" pitchFamily="34" charset="0"/>
              </a:defRPr>
            </a:lvl3pPr>
            <a:lvl4pPr marL="1600200" indent="-228600" eaLnBrk="0" hangingPunct="0">
              <a:defRPr>
                <a:solidFill>
                  <a:schemeClr val="tx1"/>
                </a:solidFill>
                <a:latin typeface="Microsoft Sans Serif" pitchFamily="34" charset="0"/>
              </a:defRPr>
            </a:lvl4pPr>
            <a:lvl5pPr marL="2057400" indent="-228600" eaLnBrk="0" hangingPunct="0">
              <a:defRPr>
                <a:solidFill>
                  <a:schemeClr val="tx1"/>
                </a:solidFill>
                <a:latin typeface="Microsoft Sans Serif" pitchFamily="34" charset="0"/>
              </a:defRPr>
            </a:lvl5pPr>
            <a:lvl6pPr marL="2514600" indent="-228600" eaLnBrk="0" fontAlgn="base" hangingPunct="0">
              <a:spcBef>
                <a:spcPct val="0"/>
              </a:spcBef>
              <a:spcAft>
                <a:spcPct val="0"/>
              </a:spcAft>
              <a:defRPr>
                <a:solidFill>
                  <a:schemeClr val="tx1"/>
                </a:solidFill>
                <a:latin typeface="Microsoft Sans Serif" pitchFamily="34" charset="0"/>
              </a:defRPr>
            </a:lvl6pPr>
            <a:lvl7pPr marL="2971800" indent="-228600" eaLnBrk="0" fontAlgn="base" hangingPunct="0">
              <a:spcBef>
                <a:spcPct val="0"/>
              </a:spcBef>
              <a:spcAft>
                <a:spcPct val="0"/>
              </a:spcAft>
              <a:defRPr>
                <a:solidFill>
                  <a:schemeClr val="tx1"/>
                </a:solidFill>
                <a:latin typeface="Microsoft Sans Serif" pitchFamily="34" charset="0"/>
              </a:defRPr>
            </a:lvl7pPr>
            <a:lvl8pPr marL="3429000" indent="-228600" eaLnBrk="0" fontAlgn="base" hangingPunct="0">
              <a:spcBef>
                <a:spcPct val="0"/>
              </a:spcBef>
              <a:spcAft>
                <a:spcPct val="0"/>
              </a:spcAft>
              <a:defRPr>
                <a:solidFill>
                  <a:schemeClr val="tx1"/>
                </a:solidFill>
                <a:latin typeface="Microsoft Sans Serif" pitchFamily="34" charset="0"/>
              </a:defRPr>
            </a:lvl8pPr>
            <a:lvl9pPr marL="3886200" indent="-228600" eaLnBrk="0" fontAlgn="base" hangingPunct="0">
              <a:spcBef>
                <a:spcPct val="0"/>
              </a:spcBef>
              <a:spcAft>
                <a:spcPct val="0"/>
              </a:spcAft>
              <a:defRPr>
                <a:solidFill>
                  <a:schemeClr val="tx1"/>
                </a:solidFill>
                <a:latin typeface="Microsoft Sans Serif" pitchFamily="34" charset="0"/>
              </a:defRPr>
            </a:lvl9pPr>
          </a:lstStyle>
          <a:p>
            <a:pPr eaLnBrk="1" hangingPunct="1"/>
            <a:fld id="{60448650-BAD3-484C-A58B-87550E3B9244}" type="slidenum">
              <a:rPr lang="de-DE" smtClean="0">
                <a:solidFill>
                  <a:schemeClr val="hlink"/>
                </a:solidFill>
              </a:rPr>
              <a:pPr eaLnBrk="1" hangingPunct="1"/>
              <a:t>21</a:t>
            </a:fld>
            <a:endParaRPr lang="de-DE" smtClean="0">
              <a:solidFill>
                <a:schemeClr val="hlink"/>
              </a:solidFill>
            </a:endParaRPr>
          </a:p>
        </p:txBody>
      </p:sp>
    </p:spTree>
    <p:extLst>
      <p:ext uri="{BB962C8B-B14F-4D97-AF65-F5344CB8AC3E}">
        <p14:creationId xmlns:p14="http://schemas.microsoft.com/office/powerpoint/2010/main" val="2446434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Deep</a:t>
            </a:r>
            <a:r>
              <a:rPr lang="de-DE" dirty="0" smtClean="0"/>
              <a:t> </a:t>
            </a:r>
            <a:r>
              <a:rPr lang="de-DE" dirty="0" err="1" smtClean="0"/>
              <a:t>Equatorial</a:t>
            </a:r>
            <a:r>
              <a:rPr lang="de-DE" dirty="0" smtClean="0"/>
              <a:t> </a:t>
            </a:r>
            <a:r>
              <a:rPr lang="de-DE" dirty="0" err="1" smtClean="0"/>
              <a:t>Circulation</a:t>
            </a:r>
            <a:endParaRPr lang="de-DE" dirty="0"/>
          </a:p>
        </p:txBody>
      </p:sp>
      <p:sp>
        <p:nvSpPr>
          <p:cNvPr id="6" name="Inhaltsplatzhalter 5"/>
          <p:cNvSpPr>
            <a:spLocks noGrp="1"/>
          </p:cNvSpPr>
          <p:nvPr>
            <p:ph idx="1"/>
          </p:nvPr>
        </p:nvSpPr>
        <p:spPr>
          <a:xfrm>
            <a:off x="250825" y="1341438"/>
            <a:ext cx="2520975" cy="4824412"/>
          </a:xfrm>
        </p:spPr>
        <p:txBody>
          <a:bodyPr/>
          <a:lstStyle/>
          <a:p>
            <a:r>
              <a:rPr lang="de-DE" sz="2000" dirty="0" smtClean="0"/>
              <a:t>Zonal </a:t>
            </a:r>
            <a:r>
              <a:rPr lang="de-DE" sz="2000" dirty="0" err="1" smtClean="0"/>
              <a:t>velocity</a:t>
            </a:r>
            <a:r>
              <a:rPr lang="de-DE" sz="2000" dirty="0" smtClean="0"/>
              <a:t> </a:t>
            </a:r>
            <a:r>
              <a:rPr lang="de-DE" sz="2000" dirty="0" err="1" smtClean="0"/>
              <a:t>from</a:t>
            </a:r>
            <a:r>
              <a:rPr lang="de-DE" sz="2000" dirty="0" smtClean="0"/>
              <a:t> </a:t>
            </a:r>
            <a:r>
              <a:rPr lang="de-DE" sz="2000" dirty="0" err="1" smtClean="0"/>
              <a:t>shipboard</a:t>
            </a:r>
            <a:r>
              <a:rPr lang="de-DE" sz="2000" dirty="0" smtClean="0"/>
              <a:t> ADCP </a:t>
            </a:r>
            <a:r>
              <a:rPr lang="de-DE" sz="2000" dirty="0" err="1" smtClean="0"/>
              <a:t>and</a:t>
            </a:r>
            <a:r>
              <a:rPr lang="de-DE" sz="2000" dirty="0" smtClean="0"/>
              <a:t> </a:t>
            </a:r>
            <a:r>
              <a:rPr lang="de-DE" sz="2000" dirty="0" err="1" smtClean="0"/>
              <a:t>lowered</a:t>
            </a:r>
            <a:r>
              <a:rPr lang="de-DE" sz="2000" dirty="0" smtClean="0"/>
              <a:t> ADCP</a:t>
            </a:r>
          </a:p>
          <a:p>
            <a:r>
              <a:rPr lang="de-DE" sz="2000" dirty="0" smtClean="0"/>
              <a:t>High baroclinic </a:t>
            </a:r>
            <a:r>
              <a:rPr lang="de-DE" sz="2000" dirty="0" err="1" smtClean="0"/>
              <a:t>mode</a:t>
            </a:r>
            <a:r>
              <a:rPr lang="de-DE" sz="2000" dirty="0" smtClean="0"/>
              <a:t> </a:t>
            </a:r>
            <a:r>
              <a:rPr lang="de-DE" sz="2000" dirty="0" err="1" smtClean="0"/>
              <a:t>variability</a:t>
            </a:r>
            <a:r>
              <a:rPr lang="de-DE" sz="2000" dirty="0" smtClean="0"/>
              <a:t>: </a:t>
            </a:r>
            <a:r>
              <a:rPr lang="de-DE" sz="2000" dirty="0" err="1" smtClean="0"/>
              <a:t>Equatorial</a:t>
            </a:r>
            <a:r>
              <a:rPr lang="de-DE" sz="2000" dirty="0" smtClean="0"/>
              <a:t> </a:t>
            </a:r>
            <a:r>
              <a:rPr lang="de-DE" sz="2000" dirty="0" err="1" smtClean="0"/>
              <a:t>deep</a:t>
            </a:r>
            <a:r>
              <a:rPr lang="de-DE" sz="2000" dirty="0" smtClean="0"/>
              <a:t> </a:t>
            </a:r>
            <a:r>
              <a:rPr lang="de-DE" sz="2000" dirty="0" err="1" smtClean="0"/>
              <a:t>jets</a:t>
            </a:r>
            <a:endParaRPr lang="de-DE" sz="2000" dirty="0" smtClean="0"/>
          </a:p>
          <a:p>
            <a:r>
              <a:rPr lang="de-DE" sz="2000" dirty="0" smtClean="0"/>
              <a:t>Low baroclinic </a:t>
            </a:r>
            <a:r>
              <a:rPr lang="de-DE" sz="2000" dirty="0" err="1" smtClean="0"/>
              <a:t>mode</a:t>
            </a:r>
            <a:r>
              <a:rPr lang="de-DE" sz="2000" dirty="0" smtClean="0"/>
              <a:t> </a:t>
            </a:r>
            <a:r>
              <a:rPr lang="de-DE" sz="2000" dirty="0" err="1" smtClean="0"/>
              <a:t>variability</a:t>
            </a:r>
            <a:r>
              <a:rPr lang="de-DE" sz="2000" dirty="0" smtClean="0"/>
              <a:t>: </a:t>
            </a:r>
            <a:r>
              <a:rPr lang="de-DE" sz="2000" dirty="0" err="1" smtClean="0"/>
              <a:t>Seasonal</a:t>
            </a:r>
            <a:r>
              <a:rPr lang="de-DE" sz="2000" dirty="0" smtClean="0"/>
              <a:t> </a:t>
            </a:r>
            <a:r>
              <a:rPr lang="de-DE" sz="2000" dirty="0" err="1" smtClean="0"/>
              <a:t>cycle</a:t>
            </a:r>
            <a:endParaRPr lang="de-DE" sz="2000" dirty="0"/>
          </a:p>
        </p:txBody>
      </p:sp>
      <p:pic>
        <p:nvPicPr>
          <p:cNvPr id="7" name="Grafik 14" descr="C:\Users\sdidwischus\Documents\Data\work\23W_sections\29-22w_sections\plots\all_abm_23w_u_03.png"/>
          <p:cNvPicPr>
            <a:picLocks noChangeAspect="1"/>
          </p:cNvPicPr>
          <p:nvPr/>
        </p:nvPicPr>
        <p:blipFill rotWithShape="1">
          <a:blip r:embed="rId2">
            <a:extLst>
              <a:ext uri="{28A0092B-C50C-407E-A947-70E740481C1C}">
                <a14:useLocalDpi xmlns:a14="http://schemas.microsoft.com/office/drawing/2010/main" val="0"/>
              </a:ext>
            </a:extLst>
          </a:blip>
          <a:srcRect l="6772" t="47361" r="6741" b="1686"/>
          <a:stretch/>
        </p:blipFill>
        <p:spPr bwMode="auto">
          <a:xfrm>
            <a:off x="2771485" y="1340762"/>
            <a:ext cx="6265011" cy="53194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1114611"/>
      </p:ext>
    </p:extLst>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Deep</a:t>
            </a:r>
            <a:r>
              <a:rPr lang="de-DE" dirty="0" smtClean="0"/>
              <a:t> </a:t>
            </a:r>
            <a:r>
              <a:rPr lang="de-DE" dirty="0" err="1" smtClean="0"/>
              <a:t>Equatorial</a:t>
            </a:r>
            <a:r>
              <a:rPr lang="de-DE" dirty="0" smtClean="0"/>
              <a:t> </a:t>
            </a:r>
            <a:r>
              <a:rPr lang="de-DE" dirty="0" err="1" smtClean="0"/>
              <a:t>Circulation</a:t>
            </a:r>
            <a:endParaRPr lang="de-DE" dirty="0"/>
          </a:p>
        </p:txBody>
      </p:sp>
      <p:sp>
        <p:nvSpPr>
          <p:cNvPr id="6" name="Inhaltsplatzhalter 5"/>
          <p:cNvSpPr>
            <a:spLocks noGrp="1"/>
          </p:cNvSpPr>
          <p:nvPr>
            <p:ph idx="1"/>
          </p:nvPr>
        </p:nvSpPr>
        <p:spPr>
          <a:xfrm>
            <a:off x="250825" y="1341438"/>
            <a:ext cx="1584871" cy="4824412"/>
          </a:xfrm>
        </p:spPr>
        <p:txBody>
          <a:bodyPr/>
          <a:lstStyle/>
          <a:p>
            <a:r>
              <a:rPr lang="de-DE" sz="2000" dirty="0" smtClean="0"/>
              <a:t>10 </a:t>
            </a:r>
            <a:r>
              <a:rPr lang="de-DE" sz="2000" dirty="0" err="1" smtClean="0"/>
              <a:t>years</a:t>
            </a:r>
            <a:r>
              <a:rPr lang="de-DE" sz="2000" dirty="0" smtClean="0"/>
              <a:t> </a:t>
            </a:r>
            <a:r>
              <a:rPr lang="de-DE" sz="2000" dirty="0" err="1" smtClean="0"/>
              <a:t>of</a:t>
            </a:r>
            <a:r>
              <a:rPr lang="de-DE" sz="2000" dirty="0" smtClean="0"/>
              <a:t> zonal </a:t>
            </a:r>
            <a:r>
              <a:rPr lang="de-DE" sz="2000" dirty="0" err="1" smtClean="0"/>
              <a:t>velocity</a:t>
            </a:r>
            <a:r>
              <a:rPr lang="de-DE" sz="2000" dirty="0" smtClean="0"/>
              <a:t> </a:t>
            </a:r>
            <a:r>
              <a:rPr lang="de-DE" sz="2000" dirty="0" err="1" smtClean="0"/>
              <a:t>data</a:t>
            </a:r>
            <a:r>
              <a:rPr lang="de-DE" sz="2000" dirty="0" smtClean="0"/>
              <a:t> </a:t>
            </a:r>
            <a:r>
              <a:rPr lang="de-DE" sz="2000" dirty="0" err="1" smtClean="0"/>
              <a:t>at</a:t>
            </a:r>
            <a:r>
              <a:rPr lang="de-DE" sz="2000" dirty="0" smtClean="0"/>
              <a:t> 23°W </a:t>
            </a:r>
            <a:r>
              <a:rPr lang="de-DE" sz="2000" dirty="0" err="1" smtClean="0"/>
              <a:t>with</a:t>
            </a:r>
            <a:r>
              <a:rPr lang="de-DE" sz="2000" dirty="0" smtClean="0"/>
              <a:t> </a:t>
            </a:r>
            <a:r>
              <a:rPr lang="de-DE" sz="2000" dirty="0" err="1" smtClean="0"/>
              <a:t>irregular</a:t>
            </a:r>
            <a:r>
              <a:rPr lang="de-DE" sz="2000" dirty="0" smtClean="0"/>
              <a:t> </a:t>
            </a:r>
            <a:r>
              <a:rPr lang="de-DE" sz="2000" dirty="0" err="1" smtClean="0"/>
              <a:t>gaps</a:t>
            </a:r>
            <a:endParaRPr lang="de-DE" sz="2000" dirty="0" smtClean="0"/>
          </a:p>
        </p:txBody>
      </p:sp>
      <p:pic>
        <p:nvPicPr>
          <p:cNvPr id="5" name="Bild 4"/>
          <p:cNvPicPr>
            <a:picLocks noChangeAspect="1"/>
          </p:cNvPicPr>
          <p:nvPr/>
        </p:nvPicPr>
        <p:blipFill rotWithShape="1">
          <a:blip r:embed="rId2"/>
          <a:srcRect t="1289" b="3246"/>
          <a:stretch/>
        </p:blipFill>
        <p:spPr>
          <a:xfrm>
            <a:off x="1781938" y="1337304"/>
            <a:ext cx="7295525" cy="5332056"/>
          </a:xfrm>
          <a:prstGeom prst="rect">
            <a:avLst/>
          </a:prstGeom>
        </p:spPr>
      </p:pic>
    </p:spTree>
    <p:extLst>
      <p:ext uri="{BB962C8B-B14F-4D97-AF65-F5344CB8AC3E}">
        <p14:creationId xmlns:p14="http://schemas.microsoft.com/office/powerpoint/2010/main" val="595173863"/>
      </p:ext>
    </p:extLst>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242224" y="3669992"/>
            <a:ext cx="3851045" cy="3062171"/>
          </a:xfrm>
          <a:prstGeom prst="rect">
            <a:avLst/>
          </a:prstGeom>
        </p:spPr>
      </p:pic>
      <p:sp>
        <p:nvSpPr>
          <p:cNvPr id="4" name="Titel 3"/>
          <p:cNvSpPr>
            <a:spLocks noGrp="1"/>
          </p:cNvSpPr>
          <p:nvPr>
            <p:ph type="title"/>
          </p:nvPr>
        </p:nvSpPr>
        <p:spPr/>
        <p:txBody>
          <a:bodyPr/>
          <a:lstStyle/>
          <a:p>
            <a:r>
              <a:rPr lang="de-DE" dirty="0" err="1" smtClean="0"/>
              <a:t>Spectral</a:t>
            </a:r>
            <a:r>
              <a:rPr lang="de-DE" dirty="0" smtClean="0"/>
              <a:t> Peaks </a:t>
            </a:r>
            <a:r>
              <a:rPr lang="de-DE" dirty="0" err="1" smtClean="0"/>
              <a:t>of</a:t>
            </a:r>
            <a:r>
              <a:rPr lang="de-DE" dirty="0" smtClean="0"/>
              <a:t> Zonal </a:t>
            </a:r>
            <a:r>
              <a:rPr lang="de-DE" dirty="0" err="1" smtClean="0"/>
              <a:t>Velocity</a:t>
            </a:r>
            <a:r>
              <a:rPr lang="de-DE" dirty="0" smtClean="0"/>
              <a:t> </a:t>
            </a:r>
            <a:endParaRPr lang="de-DE" dirty="0"/>
          </a:p>
        </p:txBody>
      </p:sp>
      <p:sp>
        <p:nvSpPr>
          <p:cNvPr id="7" name="Inhaltsplatzhalter 6"/>
          <p:cNvSpPr>
            <a:spLocks noGrp="1"/>
          </p:cNvSpPr>
          <p:nvPr>
            <p:ph idx="1"/>
          </p:nvPr>
        </p:nvSpPr>
        <p:spPr/>
        <p:txBody>
          <a:bodyPr/>
          <a:lstStyle/>
          <a:p>
            <a:r>
              <a:rPr lang="de-DE" dirty="0" err="1" smtClean="0"/>
              <a:t>Distinct</a:t>
            </a:r>
            <a:r>
              <a:rPr lang="de-DE" dirty="0" smtClean="0"/>
              <a:t> </a:t>
            </a:r>
            <a:r>
              <a:rPr lang="de-DE" dirty="0" err="1" smtClean="0"/>
              <a:t>peaks</a:t>
            </a:r>
            <a:r>
              <a:rPr lang="de-DE" dirty="0" smtClean="0"/>
              <a:t> </a:t>
            </a:r>
            <a:r>
              <a:rPr lang="de-DE" dirty="0" err="1" smtClean="0"/>
              <a:t>are</a:t>
            </a:r>
            <a:r>
              <a:rPr lang="de-DE" dirty="0" smtClean="0"/>
              <a:t> </a:t>
            </a:r>
            <a:r>
              <a:rPr lang="de-DE" dirty="0" err="1" smtClean="0"/>
              <a:t>associated</a:t>
            </a:r>
            <a:r>
              <a:rPr lang="de-DE" dirty="0" smtClean="0"/>
              <a:t> </a:t>
            </a:r>
            <a:r>
              <a:rPr lang="de-DE" dirty="0" err="1" smtClean="0"/>
              <a:t>with</a:t>
            </a:r>
            <a:r>
              <a:rPr lang="de-DE" dirty="0" smtClean="0"/>
              <a:t> </a:t>
            </a:r>
          </a:p>
          <a:p>
            <a:pPr lvl="1"/>
            <a:r>
              <a:rPr lang="de-DE" dirty="0" err="1"/>
              <a:t>equatorial</a:t>
            </a:r>
            <a:r>
              <a:rPr lang="de-DE" dirty="0"/>
              <a:t> </a:t>
            </a:r>
            <a:r>
              <a:rPr lang="de-DE" dirty="0" err="1"/>
              <a:t>deep</a:t>
            </a:r>
            <a:r>
              <a:rPr lang="de-DE" dirty="0"/>
              <a:t> </a:t>
            </a:r>
            <a:r>
              <a:rPr lang="de-DE" dirty="0" err="1"/>
              <a:t>jets</a:t>
            </a:r>
            <a:r>
              <a:rPr lang="de-DE" dirty="0"/>
              <a:t> (</a:t>
            </a:r>
            <a:r>
              <a:rPr lang="de-DE" dirty="0" err="1"/>
              <a:t>about</a:t>
            </a:r>
            <a:r>
              <a:rPr lang="de-DE" dirty="0"/>
              <a:t> 4.5 </a:t>
            </a:r>
            <a:r>
              <a:rPr lang="de-DE" dirty="0" err="1"/>
              <a:t>years</a:t>
            </a:r>
            <a:r>
              <a:rPr lang="de-DE" dirty="0"/>
              <a:t>)</a:t>
            </a:r>
          </a:p>
          <a:p>
            <a:pPr lvl="1"/>
            <a:r>
              <a:rPr lang="de-DE" dirty="0" err="1" smtClean="0"/>
              <a:t>annual</a:t>
            </a:r>
            <a:r>
              <a:rPr lang="de-DE" dirty="0" smtClean="0"/>
              <a:t> </a:t>
            </a:r>
            <a:r>
              <a:rPr lang="de-DE" dirty="0" err="1" smtClean="0"/>
              <a:t>cycle</a:t>
            </a:r>
            <a:endParaRPr lang="de-DE" dirty="0" smtClean="0"/>
          </a:p>
          <a:p>
            <a:pPr lvl="1"/>
            <a:r>
              <a:rPr lang="de-DE" dirty="0" smtClean="0"/>
              <a:t>semi-</a:t>
            </a:r>
            <a:r>
              <a:rPr lang="de-DE" dirty="0" err="1" smtClean="0"/>
              <a:t>annual</a:t>
            </a:r>
            <a:r>
              <a:rPr lang="de-DE" dirty="0" smtClean="0"/>
              <a:t> </a:t>
            </a:r>
            <a:r>
              <a:rPr lang="de-DE" dirty="0" err="1" smtClean="0"/>
              <a:t>cycle</a:t>
            </a:r>
            <a:endParaRPr lang="de-DE" dirty="0" smtClean="0"/>
          </a:p>
          <a:p>
            <a:r>
              <a:rPr lang="de-DE" dirty="0" smtClean="0"/>
              <a:t>Baroclinic </a:t>
            </a:r>
            <a:r>
              <a:rPr lang="de-DE" dirty="0" err="1" smtClean="0"/>
              <a:t>Structure</a:t>
            </a:r>
            <a:endParaRPr lang="de-DE" dirty="0" smtClean="0"/>
          </a:p>
        </p:txBody>
      </p:sp>
      <p:pic>
        <p:nvPicPr>
          <p:cNvPr id="6" name="Bild 5"/>
          <p:cNvPicPr>
            <a:picLocks noChangeAspect="1"/>
          </p:cNvPicPr>
          <p:nvPr/>
        </p:nvPicPr>
        <p:blipFill>
          <a:blip r:embed="rId3"/>
          <a:stretch>
            <a:fillRect/>
          </a:stretch>
        </p:blipFill>
        <p:spPr>
          <a:xfrm>
            <a:off x="4184632" y="2813720"/>
            <a:ext cx="4740499" cy="3927647"/>
          </a:xfrm>
          <a:prstGeom prst="rect">
            <a:avLst/>
          </a:prstGeom>
        </p:spPr>
      </p:pic>
      <p:cxnSp>
        <p:nvCxnSpPr>
          <p:cNvPr id="5" name="Gerade Verbindung mit Pfeil 4"/>
          <p:cNvCxnSpPr/>
          <p:nvPr/>
        </p:nvCxnSpPr>
        <p:spPr>
          <a:xfrm>
            <a:off x="4953608" y="2492896"/>
            <a:ext cx="0" cy="432048"/>
          </a:xfrm>
          <a:prstGeom prst="straightConnector1">
            <a:avLst/>
          </a:prstGeom>
          <a:ln w="57150" cmpd="sng">
            <a:solidFill>
              <a:srgbClr val="00AE01"/>
            </a:solidFill>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 name="Gerade Verbindung mit Pfeil 9"/>
          <p:cNvCxnSpPr/>
          <p:nvPr/>
        </p:nvCxnSpPr>
        <p:spPr>
          <a:xfrm>
            <a:off x="5310616" y="2492896"/>
            <a:ext cx="0" cy="432048"/>
          </a:xfrm>
          <a:prstGeom prst="straightConnector1">
            <a:avLst/>
          </a:prstGeom>
          <a:ln w="57150" cmpd="sng">
            <a:solidFill>
              <a:srgbClr val="FF0000"/>
            </a:solidFill>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Gerade Verbindung mit Pfeil 10"/>
          <p:cNvCxnSpPr/>
          <p:nvPr/>
        </p:nvCxnSpPr>
        <p:spPr>
          <a:xfrm>
            <a:off x="7798992" y="2492896"/>
            <a:ext cx="0" cy="432048"/>
          </a:xfrm>
          <a:prstGeom prst="straightConnector1">
            <a:avLst/>
          </a:prstGeom>
          <a:ln w="57150" cmpd="sng">
            <a:solidFill>
              <a:srgbClr val="0000FF"/>
            </a:solidFill>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564128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Equatorial</a:t>
            </a:r>
            <a:r>
              <a:rPr lang="de-DE" dirty="0" smtClean="0"/>
              <a:t> </a:t>
            </a:r>
            <a:r>
              <a:rPr lang="de-DE" dirty="0" err="1" smtClean="0"/>
              <a:t>Basin</a:t>
            </a:r>
            <a:r>
              <a:rPr lang="de-DE" dirty="0" smtClean="0"/>
              <a:t> Modes</a:t>
            </a:r>
            <a:endParaRPr lang="de-DE" dirty="0"/>
          </a:p>
        </p:txBody>
      </p:sp>
      <p:sp>
        <p:nvSpPr>
          <p:cNvPr id="3" name="Inhaltsplatzhalter 2"/>
          <p:cNvSpPr>
            <a:spLocks noGrp="1"/>
          </p:cNvSpPr>
          <p:nvPr>
            <p:ph idx="1"/>
          </p:nvPr>
        </p:nvSpPr>
        <p:spPr/>
        <p:txBody>
          <a:bodyPr/>
          <a:lstStyle/>
          <a:p>
            <a:r>
              <a:rPr lang="en-US" sz="2400" dirty="0" smtClean="0"/>
              <a:t>Cane and Moore (1981) described low-frequency standing equatorial modes composed of equatorial Kelvin and long </a:t>
            </a:r>
            <a:r>
              <a:rPr lang="en-US" sz="2400" dirty="0" err="1" smtClean="0"/>
              <a:t>Rossby</a:t>
            </a:r>
            <a:r>
              <a:rPr lang="en-US" sz="2400" dirty="0" smtClean="0"/>
              <a:t> waves using single layer reduced-gravity model</a:t>
            </a:r>
          </a:p>
          <a:p>
            <a:r>
              <a:rPr lang="en-US" sz="2400" dirty="0" smtClean="0"/>
              <a:t>Period of the gravest basin mode: </a:t>
            </a:r>
          </a:p>
          <a:p>
            <a:endParaRPr lang="en-US" sz="2000" dirty="0"/>
          </a:p>
          <a:p>
            <a:endParaRPr lang="en-US" sz="2000" dirty="0" smtClean="0"/>
          </a:p>
          <a:p>
            <a:r>
              <a:rPr lang="en-US" sz="2400" dirty="0" smtClean="0"/>
              <a:t>Applications:</a:t>
            </a:r>
          </a:p>
          <a:p>
            <a:pPr lvl="1"/>
            <a:r>
              <a:rPr lang="en-US" sz="2000" dirty="0" smtClean="0"/>
              <a:t>Resonance of 2nd baroclinic mode semi-annual cycle in the Indic (Jensen 1993, Han et al. 1999) and Atlantic (Thierry et al. 2004, Ding et al. 2009) </a:t>
            </a:r>
          </a:p>
          <a:p>
            <a:pPr lvl="1"/>
            <a:r>
              <a:rPr lang="en-US" sz="2000" dirty="0" smtClean="0"/>
              <a:t>Resonance of intraseasonal variability in the Indic (Han et al. 2005, Fu 2007)</a:t>
            </a:r>
          </a:p>
          <a:p>
            <a:pPr lvl="1"/>
            <a:r>
              <a:rPr lang="en-US" sz="2000" dirty="0" smtClean="0"/>
              <a:t>EDJ behavior (Johnson and Zhang 2003, </a:t>
            </a:r>
            <a:r>
              <a:rPr lang="en-US" sz="2000" dirty="0" err="1" smtClean="0"/>
              <a:t>d‘Orgeville</a:t>
            </a:r>
            <a:r>
              <a:rPr lang="en-US" sz="2000" dirty="0" smtClean="0"/>
              <a:t> et al. 2007)</a:t>
            </a:r>
          </a:p>
        </p:txBody>
      </p:sp>
      <p:graphicFrame>
        <p:nvGraphicFramePr>
          <p:cNvPr id="5" name="Objekt 4"/>
          <p:cNvGraphicFramePr>
            <a:graphicFrameLocks noChangeAspect="1"/>
          </p:cNvGraphicFramePr>
          <p:nvPr>
            <p:extLst>
              <p:ext uri="{D42A27DB-BD31-4B8C-83A1-F6EECF244321}">
                <p14:modId xmlns:p14="http://schemas.microsoft.com/office/powerpoint/2010/main" val="3645746541"/>
              </p:ext>
            </p:extLst>
          </p:nvPr>
        </p:nvGraphicFramePr>
        <p:xfrm>
          <a:off x="5292080" y="2741468"/>
          <a:ext cx="1327770" cy="1191588"/>
        </p:xfrm>
        <a:graphic>
          <a:graphicData uri="http://schemas.openxmlformats.org/presentationml/2006/ole">
            <mc:AlternateContent xmlns:mc="http://schemas.openxmlformats.org/markup-compatibility/2006">
              <mc:Choice xmlns:v="urn:schemas-microsoft-com:vml" Requires="v">
                <p:oleObj spid="_x0000_s2126" name="Formel" r:id="rId4" imgW="495300" imgH="444500" progId="Equation.3">
                  <p:embed/>
                </p:oleObj>
              </mc:Choice>
              <mc:Fallback>
                <p:oleObj name="Formel" r:id="rId4" imgW="495300" imgH="444500" progId="Equation.3">
                  <p:embed/>
                  <p:pic>
                    <p:nvPicPr>
                      <p:cNvPr id="0" name=""/>
                      <p:cNvPicPr/>
                      <p:nvPr/>
                    </p:nvPicPr>
                    <p:blipFill>
                      <a:blip r:embed="rId5"/>
                      <a:stretch>
                        <a:fillRect/>
                      </a:stretch>
                    </p:blipFill>
                    <p:spPr>
                      <a:xfrm>
                        <a:off x="5292080" y="2741468"/>
                        <a:ext cx="1327770" cy="1191588"/>
                      </a:xfrm>
                      <a:prstGeom prst="rect">
                        <a:avLst/>
                      </a:prstGeom>
                    </p:spPr>
                  </p:pic>
                </p:oleObj>
              </mc:Fallback>
            </mc:AlternateContent>
          </a:graphicData>
        </a:graphic>
      </p:graphicFrame>
    </p:spTree>
    <p:extLst>
      <p:ext uri="{BB962C8B-B14F-4D97-AF65-F5344CB8AC3E}">
        <p14:creationId xmlns:p14="http://schemas.microsoft.com/office/powerpoint/2010/main" val="918783547"/>
      </p:ext>
    </p:extLst>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13766" y="2132856"/>
            <a:ext cx="6121400" cy="422275"/>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dirty="0" err="1" smtClean="0">
                <a:solidFill>
                  <a:schemeClr val="bg1"/>
                </a:solidFill>
              </a:rPr>
              <a:t>Greatbatch</a:t>
            </a:r>
            <a:r>
              <a:rPr lang="en-US" dirty="0">
                <a:solidFill>
                  <a:schemeClr val="bg1"/>
                </a:solidFill>
              </a:rPr>
              <a:t> </a:t>
            </a:r>
            <a:r>
              <a:rPr lang="en-US" dirty="0" smtClean="0">
                <a:solidFill>
                  <a:schemeClr val="bg1"/>
                </a:solidFill>
              </a:rPr>
              <a:t>et al. 2012</a:t>
            </a:r>
            <a:endParaRPr lang="de-DE" dirty="0">
              <a:solidFill>
                <a:schemeClr val="bg1"/>
              </a:solidFill>
            </a:endParaRPr>
          </a:p>
        </p:txBody>
      </p:sp>
      <p:sp>
        <p:nvSpPr>
          <p:cNvPr id="3" name="Titel 2"/>
          <p:cNvSpPr>
            <a:spLocks noGrp="1"/>
          </p:cNvSpPr>
          <p:nvPr>
            <p:ph type="title"/>
          </p:nvPr>
        </p:nvSpPr>
        <p:spPr/>
        <p:txBody>
          <a:bodyPr/>
          <a:lstStyle/>
          <a:p>
            <a:r>
              <a:rPr lang="de-DE" dirty="0" err="1" smtClean="0"/>
              <a:t>Basin</a:t>
            </a:r>
            <a:r>
              <a:rPr lang="de-DE" dirty="0" smtClean="0"/>
              <a:t> </a:t>
            </a:r>
            <a:r>
              <a:rPr lang="de-DE" dirty="0" err="1"/>
              <a:t>modes</a:t>
            </a:r>
            <a:r>
              <a:rPr lang="de-DE" dirty="0"/>
              <a:t> </a:t>
            </a:r>
            <a:r>
              <a:rPr lang="de-DE" dirty="0" err="1" smtClean="0"/>
              <a:t>for</a:t>
            </a:r>
            <a:r>
              <a:rPr lang="de-DE" dirty="0" smtClean="0"/>
              <a:t> </a:t>
            </a:r>
            <a:r>
              <a:rPr lang="de-DE" dirty="0" err="1" smtClean="0"/>
              <a:t>the</a:t>
            </a:r>
            <a:r>
              <a:rPr lang="de-DE" dirty="0" smtClean="0"/>
              <a:t> </a:t>
            </a:r>
            <a:r>
              <a:rPr lang="de-DE" dirty="0"/>
              <a:t>D</a:t>
            </a:r>
            <a:r>
              <a:rPr lang="de-DE" dirty="0" smtClean="0"/>
              <a:t>escription </a:t>
            </a:r>
            <a:r>
              <a:rPr lang="de-DE" dirty="0" err="1" smtClean="0"/>
              <a:t>of</a:t>
            </a:r>
            <a:r>
              <a:rPr lang="de-DE" dirty="0" smtClean="0"/>
              <a:t> </a:t>
            </a:r>
            <a:r>
              <a:rPr lang="de-DE" dirty="0" err="1" smtClean="0"/>
              <a:t>Equatorial</a:t>
            </a:r>
            <a:r>
              <a:rPr lang="de-DE" dirty="0" smtClean="0"/>
              <a:t> </a:t>
            </a:r>
            <a:r>
              <a:rPr lang="de-DE" dirty="0" err="1" smtClean="0"/>
              <a:t>Deep</a:t>
            </a:r>
            <a:r>
              <a:rPr lang="de-DE" dirty="0" smtClean="0"/>
              <a:t> Jets</a:t>
            </a:r>
            <a:endParaRPr lang="de-DE" dirty="0"/>
          </a:p>
        </p:txBody>
      </p:sp>
      <p:sp>
        <p:nvSpPr>
          <p:cNvPr id="4" name="Inhaltsplatzhalter 3"/>
          <p:cNvSpPr>
            <a:spLocks noGrp="1"/>
          </p:cNvSpPr>
          <p:nvPr>
            <p:ph idx="1"/>
          </p:nvPr>
        </p:nvSpPr>
        <p:spPr>
          <a:xfrm>
            <a:off x="3779912" y="5301208"/>
            <a:ext cx="5040238" cy="1440160"/>
          </a:xfrm>
        </p:spPr>
        <p:txBody>
          <a:bodyPr/>
          <a:lstStyle/>
          <a:p>
            <a:r>
              <a:rPr lang="de-DE" sz="2000" dirty="0" err="1" smtClean="0"/>
              <a:t>Inclusion</a:t>
            </a:r>
            <a:r>
              <a:rPr lang="de-DE" sz="2000" dirty="0" smtClean="0"/>
              <a:t> </a:t>
            </a:r>
            <a:r>
              <a:rPr lang="de-DE" sz="2000" dirty="0" err="1" smtClean="0"/>
              <a:t>of</a:t>
            </a:r>
            <a:r>
              <a:rPr lang="de-DE" sz="2000" dirty="0" smtClean="0"/>
              <a:t> </a:t>
            </a:r>
            <a:r>
              <a:rPr lang="de-DE" sz="2000" dirty="0" err="1" smtClean="0"/>
              <a:t>eddy</a:t>
            </a:r>
            <a:r>
              <a:rPr lang="de-DE" sz="2000" dirty="0" smtClean="0"/>
              <a:t> </a:t>
            </a:r>
            <a:r>
              <a:rPr lang="de-DE" sz="2000" dirty="0" err="1" smtClean="0"/>
              <a:t>viscosity</a:t>
            </a:r>
            <a:r>
              <a:rPr lang="de-DE" sz="2000" dirty="0" smtClean="0"/>
              <a:t> </a:t>
            </a:r>
            <a:r>
              <a:rPr lang="de-DE" sz="2000" dirty="0" err="1" smtClean="0"/>
              <a:t>results</a:t>
            </a:r>
            <a:r>
              <a:rPr lang="de-DE" sz="2000" dirty="0" smtClean="0"/>
              <a:t> in </a:t>
            </a:r>
            <a:r>
              <a:rPr lang="de-DE" sz="2000" dirty="0" err="1" smtClean="0"/>
              <a:t>more</a:t>
            </a:r>
            <a:r>
              <a:rPr lang="de-DE" sz="2000" dirty="0" smtClean="0"/>
              <a:t> </a:t>
            </a:r>
            <a:r>
              <a:rPr lang="de-DE" sz="2000" dirty="0" err="1" smtClean="0"/>
              <a:t>realitic</a:t>
            </a:r>
            <a:r>
              <a:rPr lang="de-DE" sz="2000" dirty="0" smtClean="0"/>
              <a:t> </a:t>
            </a:r>
            <a:r>
              <a:rPr lang="de-DE" sz="2000" dirty="0" err="1" smtClean="0"/>
              <a:t>width</a:t>
            </a:r>
            <a:r>
              <a:rPr lang="de-DE" sz="2000" dirty="0" smtClean="0"/>
              <a:t> </a:t>
            </a:r>
            <a:r>
              <a:rPr lang="de-DE" sz="2000" dirty="0" err="1" smtClean="0"/>
              <a:t>of</a:t>
            </a:r>
            <a:r>
              <a:rPr lang="de-DE" sz="2000" dirty="0" smtClean="0"/>
              <a:t> </a:t>
            </a:r>
            <a:r>
              <a:rPr lang="de-DE" sz="2000" dirty="0" err="1" smtClean="0"/>
              <a:t>equatorial</a:t>
            </a:r>
            <a:r>
              <a:rPr lang="de-DE" sz="2000" dirty="0" smtClean="0"/>
              <a:t> </a:t>
            </a:r>
            <a:r>
              <a:rPr lang="de-DE" sz="2000" dirty="0" err="1" smtClean="0"/>
              <a:t>deep</a:t>
            </a:r>
            <a:r>
              <a:rPr lang="de-DE" sz="2000" dirty="0" smtClean="0"/>
              <a:t> </a:t>
            </a:r>
            <a:r>
              <a:rPr lang="de-DE" sz="2000" dirty="0" err="1" smtClean="0"/>
              <a:t>jets</a:t>
            </a:r>
            <a:endParaRPr lang="de-DE" sz="2000" dirty="0"/>
          </a:p>
        </p:txBody>
      </p:sp>
      <p:pic>
        <p:nvPicPr>
          <p:cNvPr id="8" name="bm_nopsi_300.mp4" descr="/Users/pbrandt/Documents/vorträge/2013/2013_03_14_SFB_retreat/bm_nopsi_300.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3754720" y="1340768"/>
            <a:ext cx="5280586" cy="39604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 1"/>
          <p:cNvPicPr>
            <a:picLocks noChangeAspect="1"/>
          </p:cNvPicPr>
          <p:nvPr/>
        </p:nvPicPr>
        <p:blipFill>
          <a:blip r:embed="rId5"/>
          <a:stretch>
            <a:fillRect/>
          </a:stretch>
        </p:blipFill>
        <p:spPr>
          <a:xfrm>
            <a:off x="1" y="2564904"/>
            <a:ext cx="3779872" cy="4293096"/>
          </a:xfrm>
          <a:prstGeom prst="rect">
            <a:avLst/>
          </a:prstGeom>
        </p:spPr>
      </p:pic>
    </p:spTree>
    <p:extLst>
      <p:ext uri="{BB962C8B-B14F-4D97-AF65-F5344CB8AC3E}">
        <p14:creationId xmlns:p14="http://schemas.microsoft.com/office/powerpoint/2010/main" val="117799190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p:cNvPicPr>
            <a:picLocks noChangeAspect="1"/>
          </p:cNvPicPr>
          <p:nvPr/>
        </p:nvPicPr>
        <p:blipFill rotWithShape="1">
          <a:blip r:embed="rId3"/>
          <a:srcRect t="1289" b="3246"/>
          <a:stretch/>
        </p:blipFill>
        <p:spPr>
          <a:xfrm>
            <a:off x="2048143" y="1484784"/>
            <a:ext cx="7098476" cy="5188040"/>
          </a:xfrm>
          <a:prstGeom prst="rect">
            <a:avLst/>
          </a:prstGeom>
        </p:spPr>
      </p:pic>
      <p:sp>
        <p:nvSpPr>
          <p:cNvPr id="2" name="Titel 1"/>
          <p:cNvSpPr>
            <a:spLocks noGrp="1"/>
          </p:cNvSpPr>
          <p:nvPr>
            <p:ph type="title"/>
          </p:nvPr>
        </p:nvSpPr>
        <p:spPr/>
        <p:txBody>
          <a:bodyPr/>
          <a:lstStyle/>
          <a:p>
            <a:r>
              <a:rPr lang="en-US" dirty="0" smtClean="0"/>
              <a:t>Equatorial Deep Jets</a:t>
            </a:r>
            <a:endParaRPr lang="de-DE" dirty="0"/>
          </a:p>
        </p:txBody>
      </p:sp>
      <p:sp>
        <p:nvSpPr>
          <p:cNvPr id="3" name="Inhaltsplatzhalter 2"/>
          <p:cNvSpPr>
            <a:spLocks noGrp="1"/>
          </p:cNvSpPr>
          <p:nvPr>
            <p:ph idx="1"/>
          </p:nvPr>
        </p:nvSpPr>
        <p:spPr>
          <a:xfrm>
            <a:off x="250825" y="1341438"/>
            <a:ext cx="1800895" cy="4824412"/>
          </a:xfrm>
        </p:spPr>
        <p:txBody>
          <a:bodyPr/>
          <a:lstStyle/>
          <a:p>
            <a:r>
              <a:rPr lang="en-US" sz="2000" dirty="0" smtClean="0"/>
              <a:t>Deep ocean is dominated by EDJs</a:t>
            </a:r>
          </a:p>
          <a:p>
            <a:r>
              <a:rPr lang="en-US" sz="2000" dirty="0" smtClean="0"/>
              <a:t>Downward phase and upward energy propagation</a:t>
            </a:r>
          </a:p>
        </p:txBody>
      </p:sp>
      <p:cxnSp>
        <p:nvCxnSpPr>
          <p:cNvPr id="6" name="Gerade Verbindung 5"/>
          <p:cNvCxnSpPr/>
          <p:nvPr/>
        </p:nvCxnSpPr>
        <p:spPr>
          <a:xfrm>
            <a:off x="2843808" y="2564904"/>
            <a:ext cx="5400600" cy="1152128"/>
          </a:xfrm>
          <a:prstGeom prst="line">
            <a:avLst/>
          </a:prstGeom>
          <a:ln w="50800">
            <a:solidFill>
              <a:srgbClr val="FFFF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3921075" y="2204864"/>
            <a:ext cx="4395341" cy="936104"/>
          </a:xfrm>
          <a:prstGeom prst="line">
            <a:avLst/>
          </a:prstGeom>
          <a:ln w="508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4"/>
          <p:cNvSpPr>
            <a:spLocks noChangeArrowheads="1"/>
          </p:cNvSpPr>
          <p:nvPr/>
        </p:nvSpPr>
        <p:spPr bwMode="auto">
          <a:xfrm>
            <a:off x="1" y="4909264"/>
            <a:ext cx="4067943" cy="1040016"/>
          </a:xfrm>
          <a:prstGeom prst="rect">
            <a:avLst/>
          </a:prstGeom>
          <a:solidFill>
            <a:schemeClr val="hlink">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800" dirty="0">
                <a:solidFill>
                  <a:schemeClr val="bg1"/>
                </a:solidFill>
              </a:rPr>
              <a:t>  </a:t>
            </a:r>
            <a:r>
              <a:rPr lang="en-US" sz="2800" dirty="0" smtClean="0">
                <a:solidFill>
                  <a:schemeClr val="bg1"/>
                </a:solidFill>
              </a:rPr>
              <a:t>Is there an</a:t>
            </a:r>
            <a:r>
              <a:rPr lang="en-US" sz="2800" dirty="0">
                <a:solidFill>
                  <a:schemeClr val="bg1"/>
                </a:solidFill>
              </a:rPr>
              <a:t> </a:t>
            </a:r>
            <a:r>
              <a:rPr lang="en-US" sz="2800" dirty="0" smtClean="0">
                <a:solidFill>
                  <a:schemeClr val="bg1"/>
                </a:solidFill>
              </a:rPr>
              <a:t>impact on </a:t>
            </a:r>
            <a:br>
              <a:rPr lang="en-US" sz="2800" dirty="0" smtClean="0">
                <a:solidFill>
                  <a:schemeClr val="bg1"/>
                </a:solidFill>
              </a:rPr>
            </a:br>
            <a:r>
              <a:rPr lang="en-US" sz="2800" dirty="0" smtClean="0">
                <a:solidFill>
                  <a:schemeClr val="bg1"/>
                </a:solidFill>
              </a:rPr>
              <a:t>  the surface circulation?</a:t>
            </a:r>
            <a:endParaRPr lang="en-US" sz="2800" dirty="0">
              <a:solidFill>
                <a:schemeClr val="bg1"/>
              </a:solidFill>
            </a:endParaRPr>
          </a:p>
        </p:txBody>
      </p:sp>
    </p:spTree>
    <p:extLst>
      <p:ext uri="{BB962C8B-B14F-4D97-AF65-F5344CB8AC3E}">
        <p14:creationId xmlns:p14="http://schemas.microsoft.com/office/powerpoint/2010/main" val="3376429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2" presetClass="entr" presetSubtype="9"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el 2"/>
          <p:cNvSpPr>
            <a:spLocks noGrp="1"/>
          </p:cNvSpPr>
          <p:nvPr>
            <p:ph type="title"/>
          </p:nvPr>
        </p:nvSpPr>
        <p:spPr/>
        <p:txBody>
          <a:bodyPr/>
          <a:lstStyle/>
          <a:p>
            <a:r>
              <a:rPr lang="en-US" dirty="0">
                <a:latin typeface="Microsoft Sans Serif" charset="0"/>
              </a:rPr>
              <a:t>4</a:t>
            </a:r>
            <a:r>
              <a:rPr lang="en-US" dirty="0" smtClean="0">
                <a:latin typeface="Microsoft Sans Serif" charset="0"/>
              </a:rPr>
              <a:t>.5-year Climate Cycle</a:t>
            </a:r>
            <a:endParaRPr lang="en-US" dirty="0">
              <a:latin typeface="Microsoft Sans Serif" charset="0"/>
            </a:endParaRPr>
          </a:p>
        </p:txBody>
      </p:sp>
      <p:sp>
        <p:nvSpPr>
          <p:cNvPr id="29700" name="Inhaltsplatzhalter 3"/>
          <p:cNvSpPr>
            <a:spLocks noGrp="1"/>
          </p:cNvSpPr>
          <p:nvPr>
            <p:ph idx="1"/>
          </p:nvPr>
        </p:nvSpPr>
        <p:spPr>
          <a:xfrm>
            <a:off x="250825" y="1341438"/>
            <a:ext cx="2808288" cy="5399930"/>
          </a:xfrm>
          <a:solidFill>
            <a:srgbClr val="DEE7EF"/>
          </a:solidFill>
        </p:spPr>
        <p:txBody>
          <a:bodyPr/>
          <a:lstStyle/>
          <a:p>
            <a:r>
              <a:rPr lang="en-US" sz="2400" dirty="0">
                <a:latin typeface="Microsoft Sans Serif" charset="0"/>
              </a:rPr>
              <a:t>Geostrophic equatorial zonal surface </a:t>
            </a:r>
            <a:r>
              <a:rPr lang="en-US" sz="2400" dirty="0" smtClean="0">
                <a:latin typeface="Microsoft Sans Serif" charset="0"/>
              </a:rPr>
              <a:t>velocity, SST, and wind with 4.5-year variability</a:t>
            </a:r>
          </a:p>
          <a:p>
            <a:r>
              <a:rPr lang="en-US" sz="2400" dirty="0" smtClean="0">
                <a:latin typeface="Microsoft Sans Serif" charset="0"/>
              </a:rPr>
              <a:t>However, many open questions regarding EDJ oscillations …</a:t>
            </a:r>
          </a:p>
        </p:txBody>
      </p:sp>
      <p:sp>
        <p:nvSpPr>
          <p:cNvPr id="6" name="Rectangle 6"/>
          <p:cNvSpPr>
            <a:spLocks noChangeArrowheads="1"/>
          </p:cNvSpPr>
          <p:nvPr/>
        </p:nvSpPr>
        <p:spPr bwMode="auto">
          <a:xfrm>
            <a:off x="3022600" y="6175375"/>
            <a:ext cx="6121400" cy="422275"/>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dirty="0" smtClean="0">
                <a:solidFill>
                  <a:schemeClr val="bg1"/>
                </a:solidFill>
              </a:rPr>
              <a:t>Brandt, Funk, </a:t>
            </a:r>
            <a:r>
              <a:rPr lang="en-US" dirty="0" err="1" smtClean="0">
                <a:solidFill>
                  <a:schemeClr val="bg1"/>
                </a:solidFill>
              </a:rPr>
              <a:t>Hormann</a:t>
            </a:r>
            <a:r>
              <a:rPr lang="en-US" dirty="0" smtClean="0">
                <a:solidFill>
                  <a:schemeClr val="bg1"/>
                </a:solidFill>
              </a:rPr>
              <a:t>, </a:t>
            </a:r>
            <a:r>
              <a:rPr lang="en-US" dirty="0" err="1" smtClean="0">
                <a:solidFill>
                  <a:schemeClr val="bg1"/>
                </a:solidFill>
              </a:rPr>
              <a:t>Dengler</a:t>
            </a:r>
            <a:r>
              <a:rPr lang="en-US" dirty="0" smtClean="0">
                <a:solidFill>
                  <a:schemeClr val="bg1"/>
                </a:solidFill>
              </a:rPr>
              <a:t>, </a:t>
            </a:r>
            <a:r>
              <a:rPr lang="en-US" dirty="0" err="1" smtClean="0">
                <a:solidFill>
                  <a:schemeClr val="bg1"/>
                </a:solidFill>
              </a:rPr>
              <a:t>Greatbatch</a:t>
            </a:r>
            <a:r>
              <a:rPr lang="en-US" dirty="0" smtClean="0">
                <a:solidFill>
                  <a:schemeClr val="bg1"/>
                </a:solidFill>
              </a:rPr>
              <a:t>, Toole 2011</a:t>
            </a:r>
            <a:endParaRPr lang="de-DE" dirty="0">
              <a:solidFill>
                <a:schemeClr val="bg1"/>
              </a:solidFill>
            </a:endParaRPr>
          </a:p>
        </p:txBody>
      </p:sp>
      <p:pic>
        <p:nvPicPr>
          <p:cNvPr id="29698"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4188" y="1354138"/>
            <a:ext cx="6013450" cy="481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561094"/>
      </p:ext>
    </p:extLst>
  </p:cSld>
  <p:clrMapOvr>
    <a:masterClrMapping/>
  </p:clrMapOvr>
  <p:transition spd="med">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3"/>
          <p:cNvSpPr>
            <a:spLocks noGrp="1" noChangeArrowheads="1"/>
          </p:cNvSpPr>
          <p:nvPr>
            <p:ph type="title"/>
          </p:nvPr>
        </p:nvSpPr>
        <p:spPr/>
        <p:txBody>
          <a:bodyPr/>
          <a:lstStyle/>
          <a:p>
            <a:pPr eaLnBrk="1" hangingPunct="1"/>
            <a:r>
              <a:rPr lang="en-US">
                <a:latin typeface="Microsoft Sans Serif" charset="0"/>
              </a:rPr>
              <a:t>Equatorial Deep Jets</a:t>
            </a:r>
          </a:p>
        </p:txBody>
      </p:sp>
      <p:sp>
        <p:nvSpPr>
          <p:cNvPr id="39939" name="Inhaltsplatzhalter 5"/>
          <p:cNvSpPr>
            <a:spLocks noGrp="1"/>
          </p:cNvSpPr>
          <p:nvPr>
            <p:ph idx="1"/>
          </p:nvPr>
        </p:nvSpPr>
        <p:spPr>
          <a:xfrm>
            <a:off x="250825" y="1341438"/>
            <a:ext cx="8569325" cy="5400675"/>
          </a:xfrm>
          <a:solidFill>
            <a:srgbClr val="DEE7EF"/>
          </a:solidFill>
        </p:spPr>
        <p:txBody>
          <a:bodyPr/>
          <a:lstStyle/>
          <a:p>
            <a:r>
              <a:rPr lang="en-US" dirty="0" err="1" smtClean="0">
                <a:latin typeface="Microsoft Sans Serif" charset="0"/>
              </a:rPr>
              <a:t>Greatbatch</a:t>
            </a:r>
            <a:r>
              <a:rPr lang="en-US" dirty="0" smtClean="0">
                <a:latin typeface="Microsoft Sans Serif" charset="0"/>
              </a:rPr>
              <a:t> et al. (2012): EDJ can be described by high-baroclinic, equatorial basin modes.</a:t>
            </a:r>
          </a:p>
          <a:p>
            <a:r>
              <a:rPr lang="en-US" dirty="0" smtClean="0">
                <a:latin typeface="Microsoft Sans Serif" charset="0"/>
              </a:rPr>
              <a:t>How </a:t>
            </a:r>
            <a:r>
              <a:rPr lang="en-US" dirty="0">
                <a:latin typeface="Microsoft Sans Serif" charset="0"/>
              </a:rPr>
              <a:t>are the </a:t>
            </a:r>
            <a:r>
              <a:rPr lang="en-US" dirty="0" smtClean="0">
                <a:latin typeface="Microsoft Sans Serif" charset="0"/>
              </a:rPr>
              <a:t>jets </a:t>
            </a:r>
            <a:r>
              <a:rPr lang="en-US" dirty="0">
                <a:latin typeface="Microsoft Sans Serif" charset="0"/>
              </a:rPr>
              <a:t>forced?</a:t>
            </a:r>
          </a:p>
          <a:p>
            <a:pPr marL="768350" lvl="1" indent="-457200">
              <a:buFont typeface="Microsoft Sans Serif" charset="0"/>
              <a:buAutoNum type="arabicPeriod"/>
            </a:pPr>
            <a:r>
              <a:rPr lang="en-US" dirty="0">
                <a:latin typeface="Microsoft Sans Serif" charset="0"/>
              </a:rPr>
              <a:t>Inertial Instability (</a:t>
            </a:r>
            <a:r>
              <a:rPr lang="en-US" dirty="0" err="1">
                <a:latin typeface="Microsoft Sans Serif" charset="0"/>
              </a:rPr>
              <a:t>Hua</a:t>
            </a:r>
            <a:r>
              <a:rPr lang="en-US" dirty="0">
                <a:latin typeface="Microsoft Sans Serif" charset="0"/>
              </a:rPr>
              <a:t> et al. 1997, </a:t>
            </a:r>
            <a:r>
              <a:rPr lang="en-US" dirty="0" err="1">
                <a:latin typeface="Microsoft Sans Serif" charset="0"/>
              </a:rPr>
              <a:t>d’Orgeville</a:t>
            </a:r>
            <a:r>
              <a:rPr lang="en-US" dirty="0">
                <a:latin typeface="Microsoft Sans Serif" charset="0"/>
              </a:rPr>
              <a:t> et al. 2004, Eden and </a:t>
            </a:r>
            <a:r>
              <a:rPr lang="en-US" dirty="0" err="1">
                <a:latin typeface="Microsoft Sans Serif" charset="0"/>
              </a:rPr>
              <a:t>Dengler</a:t>
            </a:r>
            <a:r>
              <a:rPr lang="en-US" dirty="0">
                <a:latin typeface="Microsoft Sans Serif" charset="0"/>
              </a:rPr>
              <a:t> 2008)</a:t>
            </a:r>
          </a:p>
          <a:p>
            <a:pPr marL="768350" lvl="1" indent="-457200">
              <a:buFont typeface="Microsoft Sans Serif" charset="0"/>
              <a:buAutoNum type="arabicPeriod"/>
            </a:pPr>
            <a:r>
              <a:rPr lang="en-US" dirty="0">
                <a:latin typeface="Microsoft Sans Serif" charset="0"/>
              </a:rPr>
              <a:t>Destabilization of </a:t>
            </a:r>
            <a:r>
              <a:rPr lang="en-US" dirty="0" smtClean="0">
                <a:latin typeface="Microsoft Sans Serif" charset="0"/>
              </a:rPr>
              <a:t>mixed </a:t>
            </a:r>
            <a:r>
              <a:rPr lang="en-US" dirty="0" err="1" smtClean="0">
                <a:latin typeface="Microsoft Sans Serif" charset="0"/>
              </a:rPr>
              <a:t>Rossby</a:t>
            </a:r>
            <a:r>
              <a:rPr lang="en-US" dirty="0">
                <a:latin typeface="Microsoft Sans Serif" charset="0"/>
              </a:rPr>
              <a:t>-gravity waves (</a:t>
            </a:r>
            <a:r>
              <a:rPr lang="en-US" dirty="0" err="1">
                <a:latin typeface="Microsoft Sans Serif" charset="0"/>
              </a:rPr>
              <a:t>Ascani</a:t>
            </a:r>
            <a:r>
              <a:rPr lang="en-US" dirty="0">
                <a:latin typeface="Microsoft Sans Serif" charset="0"/>
              </a:rPr>
              <a:t> et al. </a:t>
            </a:r>
            <a:r>
              <a:rPr lang="en-US" dirty="0" smtClean="0">
                <a:latin typeface="Microsoft Sans Serif" charset="0"/>
              </a:rPr>
              <a:t>2006, </a:t>
            </a:r>
            <a:r>
              <a:rPr lang="en-US" dirty="0" err="1" smtClean="0">
                <a:latin typeface="Microsoft Sans Serif" charset="0"/>
              </a:rPr>
              <a:t>d’Orgeville</a:t>
            </a:r>
            <a:r>
              <a:rPr lang="en-US" dirty="0" smtClean="0">
                <a:latin typeface="Microsoft Sans Serif" charset="0"/>
              </a:rPr>
              <a:t> </a:t>
            </a:r>
            <a:r>
              <a:rPr lang="en-US" dirty="0">
                <a:latin typeface="Microsoft Sans Serif" charset="0"/>
              </a:rPr>
              <a:t>et al. 2007, </a:t>
            </a:r>
            <a:r>
              <a:rPr lang="en-US" dirty="0" err="1">
                <a:latin typeface="Microsoft Sans Serif" charset="0"/>
              </a:rPr>
              <a:t>Hua</a:t>
            </a:r>
            <a:r>
              <a:rPr lang="en-US" dirty="0">
                <a:latin typeface="Microsoft Sans Serif" charset="0"/>
              </a:rPr>
              <a:t> et al. 2008, </a:t>
            </a:r>
            <a:r>
              <a:rPr lang="en-US" dirty="0" err="1">
                <a:latin typeface="Microsoft Sans Serif" charset="0"/>
              </a:rPr>
              <a:t>Ménesguen</a:t>
            </a:r>
            <a:r>
              <a:rPr lang="en-US" dirty="0">
                <a:latin typeface="Microsoft Sans Serif" charset="0"/>
              </a:rPr>
              <a:t> et al. </a:t>
            </a:r>
            <a:r>
              <a:rPr lang="en-US" dirty="0" smtClean="0">
                <a:latin typeface="Microsoft Sans Serif" charset="0"/>
              </a:rPr>
              <a:t>2009)</a:t>
            </a:r>
          </a:p>
          <a:p>
            <a:r>
              <a:rPr lang="en-US" dirty="0" err="1" smtClean="0">
                <a:latin typeface="Microsoft Sans Serif" charset="0"/>
              </a:rPr>
              <a:t>Ascani</a:t>
            </a:r>
            <a:r>
              <a:rPr lang="en-US" dirty="0" smtClean="0">
                <a:latin typeface="Microsoft Sans Serif" charset="0"/>
              </a:rPr>
              <a:t> et al. (2015) simulated EDJs generated by the destabilization of internally generated tropical instability waves (TIWs)</a:t>
            </a:r>
            <a:endParaRPr lang="en-US" dirty="0">
              <a:latin typeface="Microsoft Sans Serif" charset="0"/>
            </a:endParaRPr>
          </a:p>
        </p:txBody>
      </p:sp>
      <p:sp>
        <p:nvSpPr>
          <p:cNvPr id="39940" name="Foliennummernplatzhalter 3"/>
          <p:cNvSpPr>
            <a:spLocks noGrp="1"/>
          </p:cNvSpPr>
          <p:nvPr>
            <p:ph type="sldNum" sz="quarter" idx="4294967295"/>
          </p:nvPr>
        </p:nvSpPr>
        <p:spPr>
          <a:xfrm>
            <a:off x="6553200" y="6356350"/>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icrosoft Sans Serif" charset="0"/>
                <a:ea typeface="ＭＳ Ｐゴシック" charset="0"/>
              </a:defRPr>
            </a:lvl1pPr>
            <a:lvl2pPr marL="742950" indent="-285750" eaLnBrk="0" hangingPunct="0">
              <a:defRPr>
                <a:solidFill>
                  <a:schemeClr val="tx1"/>
                </a:solidFill>
                <a:latin typeface="Microsoft Sans Serif" charset="0"/>
                <a:ea typeface="ＭＳ Ｐゴシック" charset="0"/>
              </a:defRPr>
            </a:lvl2pPr>
            <a:lvl3pPr marL="1143000" indent="-228600" eaLnBrk="0" hangingPunct="0">
              <a:defRPr>
                <a:solidFill>
                  <a:schemeClr val="tx1"/>
                </a:solidFill>
                <a:latin typeface="Microsoft Sans Serif" charset="0"/>
                <a:ea typeface="ＭＳ Ｐゴシック" charset="0"/>
              </a:defRPr>
            </a:lvl3pPr>
            <a:lvl4pPr marL="1600200" indent="-228600" eaLnBrk="0" hangingPunct="0">
              <a:defRPr>
                <a:solidFill>
                  <a:schemeClr val="tx1"/>
                </a:solidFill>
                <a:latin typeface="Microsoft Sans Serif" charset="0"/>
                <a:ea typeface="ＭＳ Ｐゴシック" charset="0"/>
              </a:defRPr>
            </a:lvl4pPr>
            <a:lvl5pPr marL="2057400" indent="-228600" eaLnBrk="0" hangingPunct="0">
              <a:defRPr>
                <a:solidFill>
                  <a:schemeClr val="tx1"/>
                </a:solidFill>
                <a:latin typeface="Microsoft Sans Serif" charset="0"/>
                <a:ea typeface="ＭＳ Ｐゴシック" charset="0"/>
              </a:defRPr>
            </a:lvl5pPr>
            <a:lvl6pPr marL="2514600" indent="-228600"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fld id="{559DD6C8-7CB9-DB48-9BA0-9CFB2B8B8AE2}" type="slidenum">
              <a:rPr lang="de-DE">
                <a:solidFill>
                  <a:schemeClr val="hlink"/>
                </a:solidFill>
              </a:rPr>
              <a:pPr eaLnBrk="1" hangingPunct="1"/>
              <a:t>29</a:t>
            </a:fld>
            <a:endParaRPr lang="de-DE">
              <a:solidFill>
                <a:schemeClr val="hlink"/>
              </a:solidFill>
            </a:endParaRPr>
          </a:p>
        </p:txBody>
      </p:sp>
    </p:spTree>
    <p:extLst>
      <p:ext uri="{BB962C8B-B14F-4D97-AF65-F5344CB8AC3E}">
        <p14:creationId xmlns:p14="http://schemas.microsoft.com/office/powerpoint/2010/main" val="4255232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r>
              <a:rPr lang="de-DE">
                <a:latin typeface="Microsoft Sans Serif" charset="0"/>
              </a:rPr>
              <a:t>Outline</a:t>
            </a:r>
            <a:endParaRPr lang="en-US">
              <a:latin typeface="Microsoft Sans Serif" charset="0"/>
            </a:endParaRPr>
          </a:p>
        </p:txBody>
      </p:sp>
      <p:sp>
        <p:nvSpPr>
          <p:cNvPr id="18435" name="Inhaltsplatzhalter 2"/>
          <p:cNvSpPr>
            <a:spLocks noGrp="1"/>
          </p:cNvSpPr>
          <p:nvPr>
            <p:ph sz="half" idx="1"/>
          </p:nvPr>
        </p:nvSpPr>
        <p:spPr/>
        <p:txBody>
          <a:bodyPr/>
          <a:lstStyle/>
          <a:p>
            <a:r>
              <a:rPr lang="en-US" dirty="0">
                <a:latin typeface="Microsoft Sans Serif" charset="0"/>
              </a:rPr>
              <a:t>Introduction</a:t>
            </a:r>
          </a:p>
          <a:p>
            <a:pPr lvl="1"/>
            <a:r>
              <a:rPr lang="en-US" dirty="0" smtClean="0">
                <a:latin typeface="Microsoft Sans Serif" charset="0"/>
              </a:rPr>
              <a:t>ITCZ and tropical Atlantic variability (TAV)</a:t>
            </a:r>
          </a:p>
          <a:p>
            <a:pPr lvl="1"/>
            <a:r>
              <a:rPr lang="en-US" dirty="0" smtClean="0">
                <a:latin typeface="Microsoft Sans Serif" charset="0"/>
              </a:rPr>
              <a:t>TACE observing system and ongoing activities</a:t>
            </a:r>
            <a:endParaRPr lang="en-US" dirty="0">
              <a:latin typeface="Microsoft Sans Serif" charset="0"/>
            </a:endParaRPr>
          </a:p>
          <a:p>
            <a:r>
              <a:rPr lang="en-US" dirty="0" smtClean="0">
                <a:latin typeface="Microsoft Sans Serif" charset="0"/>
              </a:rPr>
              <a:t>EUC-TAV Relation</a:t>
            </a:r>
          </a:p>
          <a:p>
            <a:pPr lvl="1"/>
            <a:r>
              <a:rPr lang="en-US" dirty="0">
                <a:latin typeface="Microsoft Sans Serif" charset="0"/>
              </a:rPr>
              <a:t>EUC Transport</a:t>
            </a:r>
          </a:p>
          <a:p>
            <a:pPr lvl="1"/>
            <a:r>
              <a:rPr lang="en-US" dirty="0" smtClean="0">
                <a:latin typeface="Microsoft Sans Serif" charset="0"/>
              </a:rPr>
              <a:t>EUC during warm/cold events</a:t>
            </a:r>
          </a:p>
        </p:txBody>
      </p:sp>
      <p:sp>
        <p:nvSpPr>
          <p:cNvPr id="18436" name="Inhaltsplatzhalter 1"/>
          <p:cNvSpPr>
            <a:spLocks noGrp="1"/>
          </p:cNvSpPr>
          <p:nvPr>
            <p:ph sz="half" idx="2"/>
          </p:nvPr>
        </p:nvSpPr>
        <p:spPr/>
        <p:txBody>
          <a:bodyPr/>
          <a:lstStyle/>
          <a:p>
            <a:pPr>
              <a:buClr>
                <a:srgbClr val="1964AE"/>
              </a:buClr>
            </a:pPr>
            <a:r>
              <a:rPr lang="en-US" dirty="0" smtClean="0">
                <a:solidFill>
                  <a:srgbClr val="000000"/>
                </a:solidFill>
                <a:latin typeface="Microsoft Sans Serif" charset="0"/>
              </a:rPr>
              <a:t>Deep Equatorial Circulation</a:t>
            </a:r>
          </a:p>
          <a:p>
            <a:pPr lvl="1">
              <a:buClr>
                <a:srgbClr val="1964AE"/>
              </a:buClr>
            </a:pPr>
            <a:r>
              <a:rPr lang="en-US" dirty="0" smtClean="0">
                <a:solidFill>
                  <a:srgbClr val="000000"/>
                </a:solidFill>
                <a:latin typeface="Microsoft Sans Serif" charset="0"/>
              </a:rPr>
              <a:t>Equatorial basin modes</a:t>
            </a:r>
          </a:p>
          <a:p>
            <a:pPr lvl="1">
              <a:buClr>
                <a:srgbClr val="1964AE"/>
              </a:buClr>
            </a:pPr>
            <a:r>
              <a:rPr lang="en-US" dirty="0" smtClean="0">
                <a:solidFill>
                  <a:srgbClr val="000000"/>
                </a:solidFill>
                <a:latin typeface="Microsoft Sans Serif" charset="0"/>
              </a:rPr>
              <a:t>Equatorial deep jets</a:t>
            </a:r>
          </a:p>
          <a:p>
            <a:pPr>
              <a:buClr>
                <a:srgbClr val="1964AE"/>
              </a:buClr>
            </a:pPr>
            <a:r>
              <a:rPr lang="en-US" dirty="0" smtClean="0">
                <a:solidFill>
                  <a:srgbClr val="000000"/>
                </a:solidFill>
                <a:latin typeface="Microsoft Sans Serif" charset="0"/>
              </a:rPr>
              <a:t>Ventilation of the tropical North Atlantic</a:t>
            </a:r>
          </a:p>
          <a:p>
            <a:pPr lvl="1">
              <a:buClr>
                <a:srgbClr val="1964AE"/>
              </a:buClr>
            </a:pPr>
            <a:r>
              <a:rPr lang="en-US" dirty="0" smtClean="0">
                <a:solidFill>
                  <a:srgbClr val="000000"/>
                </a:solidFill>
                <a:latin typeface="Microsoft Sans Serif" charset="0"/>
              </a:rPr>
              <a:t>Equatorial oxygen maximum</a:t>
            </a:r>
          </a:p>
          <a:p>
            <a:pPr lvl="1">
              <a:buClr>
                <a:srgbClr val="1964AE"/>
              </a:buClr>
            </a:pPr>
            <a:r>
              <a:rPr lang="en-US" dirty="0" err="1" smtClean="0">
                <a:solidFill>
                  <a:srgbClr val="000000"/>
                </a:solidFill>
                <a:latin typeface="Microsoft Sans Serif" charset="0"/>
              </a:rPr>
              <a:t>Latitudinally</a:t>
            </a:r>
            <a:r>
              <a:rPr lang="en-US" dirty="0" smtClean="0">
                <a:solidFill>
                  <a:srgbClr val="000000"/>
                </a:solidFill>
                <a:latin typeface="Microsoft Sans Serif" charset="0"/>
              </a:rPr>
              <a:t> stacked zonal jets</a:t>
            </a:r>
          </a:p>
        </p:txBody>
      </p:sp>
    </p:spTree>
    <p:extLst>
      <p:ext uri="{BB962C8B-B14F-4D97-AF65-F5344CB8AC3E}">
        <p14:creationId xmlns:p14="http://schemas.microsoft.com/office/powerpoint/2010/main" val="3225285390"/>
      </p:ext>
    </p:extLst>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Simulations</a:t>
            </a:r>
            <a:r>
              <a:rPr lang="de-DE" dirty="0" smtClean="0"/>
              <a:t> </a:t>
            </a:r>
            <a:r>
              <a:rPr lang="de-DE" dirty="0" err="1" smtClean="0"/>
              <a:t>of</a:t>
            </a:r>
            <a:r>
              <a:rPr lang="de-DE" dirty="0" smtClean="0"/>
              <a:t> EDJs</a:t>
            </a:r>
            <a:endParaRPr lang="de-DE" dirty="0"/>
          </a:p>
        </p:txBody>
      </p:sp>
      <p:sp>
        <p:nvSpPr>
          <p:cNvPr id="5" name="Inhaltsplatzhalter 4"/>
          <p:cNvSpPr>
            <a:spLocks noGrp="1"/>
          </p:cNvSpPr>
          <p:nvPr>
            <p:ph idx="1"/>
          </p:nvPr>
        </p:nvSpPr>
        <p:spPr>
          <a:xfrm>
            <a:off x="250825" y="1341438"/>
            <a:ext cx="8569325" cy="5399930"/>
          </a:xfrm>
          <a:solidFill>
            <a:srgbClr val="DEE7EF"/>
          </a:solidFill>
        </p:spPr>
        <p:txBody>
          <a:bodyPr/>
          <a:lstStyle/>
          <a:p>
            <a:r>
              <a:rPr lang="en-GB" sz="2000" dirty="0" err="1" smtClean="0"/>
              <a:t>Ascani</a:t>
            </a:r>
            <a:r>
              <a:rPr lang="en-GB" sz="2000" dirty="0" smtClean="0"/>
              <a:t> et al. (2015): equatorial rectangular basin forced with constant, but realistic zonal winds (1/4° resolution, 100/</a:t>
            </a:r>
            <a:r>
              <a:rPr lang="en-GB" sz="2000" smtClean="0"/>
              <a:t>200 levels)</a:t>
            </a:r>
            <a:endParaRPr lang="en-GB" sz="2000" dirty="0" smtClean="0"/>
          </a:p>
          <a:p>
            <a:r>
              <a:rPr lang="en-GB" sz="2000" dirty="0" smtClean="0"/>
              <a:t>Model simulates wind-driven circulation including EUC, SEC and NECC</a:t>
            </a:r>
          </a:p>
          <a:p>
            <a:r>
              <a:rPr lang="en-GB" sz="2000" dirty="0" smtClean="0"/>
              <a:t>Near-surface circulation becomes unstable and generates TIWs</a:t>
            </a:r>
          </a:p>
          <a:p>
            <a:r>
              <a:rPr lang="en-GB" sz="2000" dirty="0" smtClean="0"/>
              <a:t>TIWs propagate </a:t>
            </a:r>
            <a:br>
              <a:rPr lang="en-GB" sz="2000" dirty="0" smtClean="0"/>
            </a:br>
            <a:r>
              <a:rPr lang="en-GB" sz="2000" dirty="0" smtClean="0"/>
              <a:t>downward, become </a:t>
            </a:r>
            <a:br>
              <a:rPr lang="en-GB" sz="2000" dirty="0" smtClean="0"/>
            </a:br>
            <a:r>
              <a:rPr lang="en-GB" sz="2000" dirty="0" err="1" smtClean="0"/>
              <a:t>barotropically</a:t>
            </a:r>
            <a:r>
              <a:rPr lang="en-GB" sz="2000" dirty="0" smtClean="0"/>
              <a:t> unstable </a:t>
            </a:r>
            <a:br>
              <a:rPr lang="en-GB" sz="2000" dirty="0" smtClean="0"/>
            </a:br>
            <a:r>
              <a:rPr lang="en-GB" sz="2000" dirty="0" smtClean="0"/>
              <a:t>and give rise to EDJs</a:t>
            </a:r>
          </a:p>
          <a:p>
            <a:r>
              <a:rPr lang="en-GB" sz="2000" dirty="0" smtClean="0"/>
              <a:t>EDJs form dissipative </a:t>
            </a:r>
            <a:br>
              <a:rPr lang="en-GB" sz="2000" dirty="0" smtClean="0"/>
            </a:br>
            <a:r>
              <a:rPr lang="en-GB" sz="2000" dirty="0" smtClean="0"/>
              <a:t>equatorial basin modes</a:t>
            </a:r>
          </a:p>
          <a:p>
            <a:r>
              <a:rPr lang="en-GB" sz="2000" dirty="0" smtClean="0"/>
              <a:t>Superposition of several</a:t>
            </a:r>
            <a:br>
              <a:rPr lang="en-GB" sz="2000" dirty="0" smtClean="0"/>
            </a:br>
            <a:r>
              <a:rPr lang="en-GB" sz="2000" dirty="0" smtClean="0"/>
              <a:t>basin modes yield </a:t>
            </a:r>
            <a:br>
              <a:rPr lang="en-GB" sz="2000" dirty="0" smtClean="0"/>
            </a:br>
            <a:r>
              <a:rPr lang="en-GB" sz="2000" dirty="0" smtClean="0"/>
              <a:t>downward phase and</a:t>
            </a:r>
            <a:br>
              <a:rPr lang="en-GB" sz="2000" dirty="0" smtClean="0"/>
            </a:br>
            <a:r>
              <a:rPr lang="en-GB" sz="2000" dirty="0" smtClean="0"/>
              <a:t>upward energy </a:t>
            </a:r>
            <a:br>
              <a:rPr lang="en-GB" sz="2000" dirty="0" smtClean="0"/>
            </a:br>
            <a:r>
              <a:rPr lang="en-GB" sz="2000" dirty="0" smtClean="0"/>
              <a:t>propagation</a:t>
            </a:r>
          </a:p>
          <a:p>
            <a:endParaRPr lang="en-GB" sz="2000" dirty="0"/>
          </a:p>
        </p:txBody>
      </p:sp>
      <p:pic>
        <p:nvPicPr>
          <p:cNvPr id="4" name="Bild 3"/>
          <p:cNvPicPr>
            <a:picLocks noChangeAspect="1"/>
          </p:cNvPicPr>
          <p:nvPr/>
        </p:nvPicPr>
        <p:blipFill>
          <a:blip r:embed="rId2"/>
          <a:stretch>
            <a:fillRect/>
          </a:stretch>
        </p:blipFill>
        <p:spPr>
          <a:xfrm>
            <a:off x="3347865" y="2780928"/>
            <a:ext cx="5400600" cy="3778213"/>
          </a:xfrm>
          <a:prstGeom prst="rect">
            <a:avLst/>
          </a:prstGeom>
        </p:spPr>
      </p:pic>
      <p:sp>
        <p:nvSpPr>
          <p:cNvPr id="6" name="Rectangle 6"/>
          <p:cNvSpPr>
            <a:spLocks noChangeArrowheads="1"/>
          </p:cNvSpPr>
          <p:nvPr/>
        </p:nvSpPr>
        <p:spPr bwMode="auto">
          <a:xfrm>
            <a:off x="3347864" y="6535415"/>
            <a:ext cx="5796136" cy="349969"/>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dirty="0" err="1" smtClean="0">
                <a:solidFill>
                  <a:schemeClr val="bg1"/>
                </a:solidFill>
              </a:rPr>
              <a:t>Matthießen</a:t>
            </a:r>
            <a:r>
              <a:rPr lang="en-US" dirty="0" smtClean="0">
                <a:solidFill>
                  <a:schemeClr val="bg1"/>
                </a:solidFill>
              </a:rPr>
              <a:t> et al. 2015, submitted</a:t>
            </a:r>
            <a:endParaRPr lang="de-DE" dirty="0">
              <a:solidFill>
                <a:schemeClr val="bg1"/>
              </a:solidFill>
            </a:endParaRPr>
          </a:p>
        </p:txBody>
      </p:sp>
    </p:spTree>
    <p:extLst>
      <p:ext uri="{BB962C8B-B14F-4D97-AF65-F5344CB8AC3E}">
        <p14:creationId xmlns:p14="http://schemas.microsoft.com/office/powerpoint/2010/main" val="1791624559"/>
      </p:ext>
    </p:extLst>
  </p:cSld>
  <p:clrMapOvr>
    <a:masterClrMapping/>
  </p:clrMapOvr>
  <p:transition spd="med">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err="1"/>
              <a:t>Simulations</a:t>
            </a:r>
            <a:r>
              <a:rPr lang="de-DE" dirty="0"/>
              <a:t> </a:t>
            </a:r>
            <a:r>
              <a:rPr lang="de-DE" dirty="0" err="1"/>
              <a:t>of</a:t>
            </a:r>
            <a:r>
              <a:rPr lang="de-DE" dirty="0"/>
              <a:t> EDJs</a:t>
            </a:r>
          </a:p>
        </p:txBody>
      </p:sp>
      <p:sp>
        <p:nvSpPr>
          <p:cNvPr id="7" name="Inhaltsplatzhalter 6"/>
          <p:cNvSpPr>
            <a:spLocks noGrp="1"/>
          </p:cNvSpPr>
          <p:nvPr>
            <p:ph idx="1"/>
          </p:nvPr>
        </p:nvSpPr>
        <p:spPr>
          <a:xfrm>
            <a:off x="250825" y="1341438"/>
            <a:ext cx="2160935" cy="4824412"/>
          </a:xfrm>
        </p:spPr>
        <p:txBody>
          <a:bodyPr/>
          <a:lstStyle/>
          <a:p>
            <a:r>
              <a:rPr lang="de-DE" sz="2000" dirty="0" smtClean="0"/>
              <a:t>Modal </a:t>
            </a:r>
            <a:r>
              <a:rPr lang="de-DE" sz="2000" dirty="0" err="1" smtClean="0"/>
              <a:t>energy</a:t>
            </a:r>
            <a:r>
              <a:rPr lang="de-DE" sz="2000" dirty="0" smtClean="0"/>
              <a:t> </a:t>
            </a:r>
            <a:r>
              <a:rPr lang="de-DE" sz="2000" dirty="0" err="1" smtClean="0"/>
              <a:t>is</a:t>
            </a:r>
            <a:r>
              <a:rPr lang="de-DE" sz="2000" dirty="0" smtClean="0"/>
              <a:t> </a:t>
            </a:r>
            <a:r>
              <a:rPr lang="de-DE" sz="2000" dirty="0" err="1" smtClean="0"/>
              <a:t>organized</a:t>
            </a:r>
            <a:r>
              <a:rPr lang="de-DE" sz="2000" dirty="0" smtClean="0"/>
              <a:t> </a:t>
            </a:r>
            <a:r>
              <a:rPr lang="de-DE" sz="2000" dirty="0" err="1" smtClean="0"/>
              <a:t>along</a:t>
            </a:r>
            <a:r>
              <a:rPr lang="de-DE" sz="2000" dirty="0" smtClean="0"/>
              <a:t> </a:t>
            </a:r>
            <a:r>
              <a:rPr lang="de-DE" sz="2000" dirty="0" err="1" smtClean="0"/>
              <a:t>basin</a:t>
            </a:r>
            <a:r>
              <a:rPr lang="de-DE" sz="2000" dirty="0" smtClean="0"/>
              <a:t> </a:t>
            </a:r>
            <a:r>
              <a:rPr lang="de-DE" sz="2000" dirty="0" err="1" smtClean="0"/>
              <a:t>mode</a:t>
            </a:r>
            <a:r>
              <a:rPr lang="de-DE" sz="2000" dirty="0" smtClean="0"/>
              <a:t> </a:t>
            </a:r>
            <a:r>
              <a:rPr lang="de-DE" sz="2000" dirty="0" err="1" smtClean="0"/>
              <a:t>characteristics</a:t>
            </a:r>
            <a:endParaRPr lang="de-DE" sz="2000" dirty="0" smtClean="0"/>
          </a:p>
          <a:p>
            <a:r>
              <a:rPr lang="de-DE" sz="2000" dirty="0" smtClean="0"/>
              <a:t>Also </a:t>
            </a:r>
            <a:r>
              <a:rPr lang="de-DE" sz="2000" dirty="0" err="1" smtClean="0"/>
              <a:t>higher</a:t>
            </a:r>
            <a:r>
              <a:rPr lang="de-DE" sz="2000" dirty="0" smtClean="0"/>
              <a:t> </a:t>
            </a:r>
            <a:r>
              <a:rPr lang="de-DE" sz="2000" dirty="0" err="1" smtClean="0"/>
              <a:t>order</a:t>
            </a:r>
            <a:r>
              <a:rPr lang="de-DE" sz="2000" dirty="0" smtClean="0"/>
              <a:t> </a:t>
            </a:r>
            <a:r>
              <a:rPr lang="de-DE" sz="2000" dirty="0" err="1" smtClean="0"/>
              <a:t>basin</a:t>
            </a:r>
            <a:r>
              <a:rPr lang="de-DE" sz="2000" dirty="0" smtClean="0"/>
              <a:t> </a:t>
            </a:r>
            <a:r>
              <a:rPr lang="de-DE" sz="2000" dirty="0" err="1" smtClean="0"/>
              <a:t>modes</a:t>
            </a:r>
            <a:r>
              <a:rPr lang="de-DE" sz="2000" dirty="0" smtClean="0"/>
              <a:t> </a:t>
            </a:r>
            <a:r>
              <a:rPr lang="de-DE" sz="2000" dirty="0" err="1" smtClean="0"/>
              <a:t>are</a:t>
            </a:r>
            <a:r>
              <a:rPr lang="de-DE" sz="2000" dirty="0" smtClean="0"/>
              <a:t> </a:t>
            </a:r>
            <a:r>
              <a:rPr lang="de-DE" sz="2000" dirty="0" err="1" smtClean="0"/>
              <a:t>excited</a:t>
            </a:r>
            <a:endParaRPr lang="de-DE" sz="2000" dirty="0"/>
          </a:p>
        </p:txBody>
      </p:sp>
      <p:pic>
        <p:nvPicPr>
          <p:cNvPr id="5" name="Bild 4"/>
          <p:cNvPicPr>
            <a:picLocks noChangeAspect="1"/>
          </p:cNvPicPr>
          <p:nvPr/>
        </p:nvPicPr>
        <p:blipFill>
          <a:blip r:embed="rId2"/>
          <a:stretch>
            <a:fillRect/>
          </a:stretch>
        </p:blipFill>
        <p:spPr>
          <a:xfrm>
            <a:off x="2411760" y="1340768"/>
            <a:ext cx="6650180" cy="4860659"/>
          </a:xfrm>
          <a:prstGeom prst="rect">
            <a:avLst/>
          </a:prstGeom>
        </p:spPr>
      </p:pic>
      <p:sp>
        <p:nvSpPr>
          <p:cNvPr id="8" name="Rectangle 6"/>
          <p:cNvSpPr>
            <a:spLocks noChangeArrowheads="1"/>
          </p:cNvSpPr>
          <p:nvPr/>
        </p:nvSpPr>
        <p:spPr bwMode="auto">
          <a:xfrm>
            <a:off x="2411760" y="6165304"/>
            <a:ext cx="6732240" cy="349969"/>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dirty="0" err="1" smtClean="0">
                <a:solidFill>
                  <a:schemeClr val="bg1"/>
                </a:solidFill>
              </a:rPr>
              <a:t>Matthießen</a:t>
            </a:r>
            <a:r>
              <a:rPr lang="en-US" dirty="0" smtClean="0">
                <a:solidFill>
                  <a:schemeClr val="bg1"/>
                </a:solidFill>
              </a:rPr>
              <a:t> et al. 2015, submitted</a:t>
            </a:r>
            <a:endParaRPr lang="de-DE" dirty="0">
              <a:solidFill>
                <a:schemeClr val="bg1"/>
              </a:solidFill>
            </a:endParaRPr>
          </a:p>
        </p:txBody>
      </p:sp>
      <p:sp>
        <p:nvSpPr>
          <p:cNvPr id="2" name="Textfeld 1"/>
          <p:cNvSpPr txBox="1"/>
          <p:nvPr/>
        </p:nvSpPr>
        <p:spPr>
          <a:xfrm>
            <a:off x="8451049" y="1354423"/>
            <a:ext cx="684765" cy="369332"/>
          </a:xfrm>
          <a:prstGeom prst="rect">
            <a:avLst/>
          </a:prstGeom>
          <a:noFill/>
        </p:spPr>
        <p:txBody>
          <a:bodyPr wrap="none" rtlCol="0">
            <a:spAutoFit/>
          </a:bodyPr>
          <a:lstStyle/>
          <a:p>
            <a:r>
              <a:rPr lang="de-DE" dirty="0" smtClean="0"/>
              <a:t>[m/s]</a:t>
            </a:r>
            <a:endParaRPr lang="de-DE" dirty="0"/>
          </a:p>
        </p:txBody>
      </p:sp>
    </p:spTree>
    <p:extLst>
      <p:ext uri="{BB962C8B-B14F-4D97-AF65-F5344CB8AC3E}">
        <p14:creationId xmlns:p14="http://schemas.microsoft.com/office/powerpoint/2010/main" val="4075498515"/>
      </p:ext>
    </p:extLst>
  </p:cSld>
  <p:clrMapOvr>
    <a:masterClrMapping/>
  </p:clrMapOvr>
  <p:transition spd="med">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err="1"/>
              <a:t>Simulations</a:t>
            </a:r>
            <a:r>
              <a:rPr lang="de-DE" dirty="0"/>
              <a:t> </a:t>
            </a:r>
            <a:r>
              <a:rPr lang="de-DE" dirty="0" err="1"/>
              <a:t>of</a:t>
            </a:r>
            <a:r>
              <a:rPr lang="de-DE" dirty="0"/>
              <a:t> EDJs</a:t>
            </a:r>
          </a:p>
        </p:txBody>
      </p:sp>
      <p:sp>
        <p:nvSpPr>
          <p:cNvPr id="7" name="Inhaltsplatzhalter 6"/>
          <p:cNvSpPr>
            <a:spLocks noGrp="1"/>
          </p:cNvSpPr>
          <p:nvPr>
            <p:ph idx="1"/>
          </p:nvPr>
        </p:nvSpPr>
        <p:spPr/>
        <p:txBody>
          <a:bodyPr/>
          <a:lstStyle/>
          <a:p>
            <a:r>
              <a:rPr lang="de-DE" sz="2000" dirty="0"/>
              <a:t>H</a:t>
            </a:r>
            <a:r>
              <a:rPr lang="de-DE" sz="2000" dirty="0" smtClean="0"/>
              <a:t>orizontal </a:t>
            </a:r>
            <a:r>
              <a:rPr lang="de-DE" sz="2000" dirty="0" err="1" smtClean="0"/>
              <a:t>and</a:t>
            </a:r>
            <a:r>
              <a:rPr lang="de-DE" sz="2000" dirty="0" smtClean="0"/>
              <a:t> temporal </a:t>
            </a:r>
            <a:r>
              <a:rPr lang="de-DE" sz="2000" dirty="0" err="1" smtClean="0"/>
              <a:t>structure</a:t>
            </a:r>
            <a:r>
              <a:rPr lang="de-DE" sz="2000" dirty="0" smtClean="0"/>
              <a:t> </a:t>
            </a:r>
            <a:r>
              <a:rPr lang="de-DE" sz="2000" dirty="0" err="1" smtClean="0"/>
              <a:t>of</a:t>
            </a:r>
            <a:r>
              <a:rPr lang="de-DE" sz="2000" dirty="0" smtClean="0"/>
              <a:t> </a:t>
            </a:r>
            <a:r>
              <a:rPr lang="de-DE" sz="2000" dirty="0" err="1" smtClean="0"/>
              <a:t>simulated</a:t>
            </a:r>
            <a:r>
              <a:rPr lang="de-DE" sz="2000" dirty="0" smtClean="0"/>
              <a:t> EDJs </a:t>
            </a:r>
            <a:r>
              <a:rPr lang="de-DE" sz="2000" dirty="0" err="1" smtClean="0"/>
              <a:t>are</a:t>
            </a:r>
            <a:r>
              <a:rPr lang="de-DE" sz="2000" dirty="0" smtClean="0"/>
              <a:t> in </a:t>
            </a:r>
            <a:r>
              <a:rPr lang="de-DE" sz="2000" dirty="0" err="1" smtClean="0"/>
              <a:t>good</a:t>
            </a:r>
            <a:r>
              <a:rPr lang="de-DE" sz="2000" dirty="0" smtClean="0"/>
              <a:t> </a:t>
            </a:r>
            <a:r>
              <a:rPr lang="de-DE" sz="2000" dirty="0" err="1" smtClean="0"/>
              <a:t>agreement</a:t>
            </a:r>
            <a:r>
              <a:rPr lang="de-DE" sz="2000" dirty="0" smtClean="0"/>
              <a:t> </a:t>
            </a:r>
            <a:r>
              <a:rPr lang="de-DE" sz="2000" dirty="0" err="1" smtClean="0"/>
              <a:t>with</a:t>
            </a:r>
            <a:r>
              <a:rPr lang="de-DE" sz="2000" dirty="0" smtClean="0"/>
              <a:t> </a:t>
            </a:r>
            <a:r>
              <a:rPr lang="de-DE" sz="2000" dirty="0" err="1" smtClean="0"/>
              <a:t>analytical</a:t>
            </a:r>
            <a:r>
              <a:rPr lang="de-DE" sz="2000" dirty="0" smtClean="0"/>
              <a:t> </a:t>
            </a:r>
            <a:r>
              <a:rPr lang="de-DE" sz="2000" dirty="0" err="1" smtClean="0"/>
              <a:t>solution</a:t>
            </a:r>
            <a:r>
              <a:rPr lang="de-DE" sz="2000" dirty="0" smtClean="0"/>
              <a:t> </a:t>
            </a:r>
            <a:r>
              <a:rPr lang="de-DE" sz="2000" dirty="0" err="1" smtClean="0"/>
              <a:t>of</a:t>
            </a:r>
            <a:r>
              <a:rPr lang="de-DE" sz="2000" dirty="0" smtClean="0"/>
              <a:t> </a:t>
            </a:r>
            <a:r>
              <a:rPr lang="de-DE" sz="2000" dirty="0" err="1" smtClean="0"/>
              <a:t>Cane</a:t>
            </a:r>
            <a:r>
              <a:rPr lang="de-DE" sz="2000" dirty="0" smtClean="0"/>
              <a:t> </a:t>
            </a:r>
            <a:r>
              <a:rPr lang="de-DE" sz="2000" dirty="0" err="1" smtClean="0"/>
              <a:t>and</a:t>
            </a:r>
            <a:r>
              <a:rPr lang="de-DE" sz="2000" dirty="0" smtClean="0"/>
              <a:t> Moore (1981)</a:t>
            </a:r>
            <a:endParaRPr lang="de-DE" sz="2000" dirty="0"/>
          </a:p>
        </p:txBody>
      </p:sp>
      <p:pic>
        <p:nvPicPr>
          <p:cNvPr id="5" name="Bild 4"/>
          <p:cNvPicPr>
            <a:picLocks noChangeAspect="1"/>
          </p:cNvPicPr>
          <p:nvPr/>
        </p:nvPicPr>
        <p:blipFill>
          <a:blip r:embed="rId3"/>
          <a:stretch>
            <a:fillRect/>
          </a:stretch>
        </p:blipFill>
        <p:spPr>
          <a:xfrm>
            <a:off x="243681" y="2043103"/>
            <a:ext cx="8748464" cy="4433653"/>
          </a:xfrm>
          <a:prstGeom prst="rect">
            <a:avLst/>
          </a:prstGeom>
        </p:spPr>
      </p:pic>
      <p:sp>
        <p:nvSpPr>
          <p:cNvPr id="8" name="Rectangle 6"/>
          <p:cNvSpPr>
            <a:spLocks noChangeArrowheads="1"/>
          </p:cNvSpPr>
          <p:nvPr/>
        </p:nvSpPr>
        <p:spPr bwMode="auto">
          <a:xfrm>
            <a:off x="251520" y="6463407"/>
            <a:ext cx="8892480" cy="349969"/>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dirty="0" err="1" smtClean="0">
                <a:solidFill>
                  <a:schemeClr val="bg1"/>
                </a:solidFill>
              </a:rPr>
              <a:t>Ascani</a:t>
            </a:r>
            <a:r>
              <a:rPr lang="en-US" dirty="0" smtClean="0">
                <a:solidFill>
                  <a:schemeClr val="bg1"/>
                </a:solidFill>
              </a:rPr>
              <a:t> et al. 2015, submitted</a:t>
            </a:r>
            <a:endParaRPr lang="de-DE" dirty="0">
              <a:solidFill>
                <a:schemeClr val="bg1"/>
              </a:solidFill>
            </a:endParaRPr>
          </a:p>
        </p:txBody>
      </p:sp>
    </p:spTree>
    <p:extLst>
      <p:ext uri="{BB962C8B-B14F-4D97-AF65-F5344CB8AC3E}">
        <p14:creationId xmlns:p14="http://schemas.microsoft.com/office/powerpoint/2010/main" val="204489276"/>
      </p:ext>
    </p:extLst>
  </p:cSld>
  <p:clrMapOvr>
    <a:masterClrMapping/>
  </p:clrMapOvr>
  <p:transition spd="med">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Surface</a:t>
            </a:r>
            <a:r>
              <a:rPr lang="de-DE" dirty="0" smtClean="0"/>
              <a:t> Expression </a:t>
            </a:r>
            <a:r>
              <a:rPr lang="de-DE" dirty="0" err="1" smtClean="0"/>
              <a:t>of</a:t>
            </a:r>
            <a:r>
              <a:rPr lang="de-DE" dirty="0" smtClean="0"/>
              <a:t> EDJs</a:t>
            </a:r>
            <a:endParaRPr lang="de-DE" dirty="0"/>
          </a:p>
        </p:txBody>
      </p:sp>
      <p:sp>
        <p:nvSpPr>
          <p:cNvPr id="7" name="Inhaltsplatzhalter 6"/>
          <p:cNvSpPr>
            <a:spLocks noGrp="1"/>
          </p:cNvSpPr>
          <p:nvPr>
            <p:ph idx="1"/>
          </p:nvPr>
        </p:nvSpPr>
        <p:spPr>
          <a:xfrm>
            <a:off x="4211960" y="1341438"/>
            <a:ext cx="4608190" cy="4824412"/>
          </a:xfrm>
        </p:spPr>
        <p:txBody>
          <a:bodyPr/>
          <a:lstStyle/>
          <a:p>
            <a:r>
              <a:rPr lang="de-DE" sz="2000" dirty="0" smtClean="0"/>
              <a:t>EDJ </a:t>
            </a:r>
            <a:r>
              <a:rPr lang="de-DE" sz="2000" dirty="0" err="1" smtClean="0"/>
              <a:t>simulations</a:t>
            </a:r>
            <a:r>
              <a:rPr lang="de-DE" sz="2000" dirty="0" smtClean="0"/>
              <a:t> </a:t>
            </a:r>
            <a:r>
              <a:rPr lang="de-DE" sz="2000" dirty="0" err="1" smtClean="0"/>
              <a:t>reveal</a:t>
            </a:r>
            <a:r>
              <a:rPr lang="de-DE" sz="2000" dirty="0" smtClean="0"/>
              <a:t> </a:t>
            </a:r>
            <a:r>
              <a:rPr lang="de-DE" sz="2000" dirty="0" err="1" smtClean="0"/>
              <a:t>surface</a:t>
            </a:r>
            <a:r>
              <a:rPr lang="de-DE" sz="2000" dirty="0" smtClean="0"/>
              <a:t> </a:t>
            </a:r>
            <a:r>
              <a:rPr lang="de-DE" sz="2000" dirty="0" err="1" smtClean="0"/>
              <a:t>velocity</a:t>
            </a:r>
            <a:r>
              <a:rPr lang="de-DE" sz="2000" dirty="0" smtClean="0"/>
              <a:t> </a:t>
            </a:r>
            <a:r>
              <a:rPr lang="de-DE" sz="2000" dirty="0" err="1" smtClean="0"/>
              <a:t>signal</a:t>
            </a:r>
            <a:r>
              <a:rPr lang="de-DE" sz="2000" dirty="0" smtClean="0"/>
              <a:t> </a:t>
            </a:r>
            <a:r>
              <a:rPr lang="de-DE" sz="2000" dirty="0" err="1" smtClean="0"/>
              <a:t>with</a:t>
            </a:r>
            <a:r>
              <a:rPr lang="de-DE" sz="2000" dirty="0" smtClean="0"/>
              <a:t> </a:t>
            </a:r>
            <a:r>
              <a:rPr lang="de-DE" sz="2000" dirty="0" err="1" smtClean="0"/>
              <a:t>the</a:t>
            </a:r>
            <a:r>
              <a:rPr lang="de-DE" sz="2000" dirty="0" smtClean="0"/>
              <a:t> same </a:t>
            </a:r>
            <a:r>
              <a:rPr lang="de-DE" sz="2000" dirty="0" err="1" smtClean="0"/>
              <a:t>period</a:t>
            </a:r>
            <a:endParaRPr lang="de-DE" sz="2000" dirty="0" smtClean="0"/>
          </a:p>
          <a:p>
            <a:r>
              <a:rPr lang="de-DE" sz="2000" dirty="0" err="1" smtClean="0"/>
              <a:t>Strongest</a:t>
            </a:r>
            <a:r>
              <a:rPr lang="de-DE" sz="2000" dirty="0" smtClean="0"/>
              <a:t> </a:t>
            </a:r>
            <a:r>
              <a:rPr lang="de-DE" sz="2000" dirty="0" err="1" smtClean="0"/>
              <a:t>signal</a:t>
            </a:r>
            <a:r>
              <a:rPr lang="de-DE" sz="2000" dirty="0" smtClean="0"/>
              <a:t> </a:t>
            </a:r>
            <a:r>
              <a:rPr lang="de-DE" sz="2000" dirty="0" err="1" smtClean="0"/>
              <a:t>within</a:t>
            </a:r>
            <a:r>
              <a:rPr lang="de-DE" sz="2000" dirty="0" smtClean="0"/>
              <a:t> </a:t>
            </a:r>
            <a:r>
              <a:rPr lang="de-DE" sz="2000" dirty="0" err="1" smtClean="0"/>
              <a:t>the</a:t>
            </a:r>
            <a:r>
              <a:rPr lang="de-DE" sz="2000" dirty="0" smtClean="0"/>
              <a:t> NECC</a:t>
            </a:r>
            <a:endParaRPr lang="de-DE" sz="1000" dirty="0" smtClean="0"/>
          </a:p>
          <a:p>
            <a:r>
              <a:rPr lang="de-DE" sz="2000" dirty="0" smtClean="0"/>
              <a:t>4.5-yr </a:t>
            </a:r>
            <a:r>
              <a:rPr lang="de-DE" sz="2000" dirty="0" err="1" smtClean="0"/>
              <a:t>period</a:t>
            </a:r>
            <a:r>
              <a:rPr lang="de-DE" sz="2000" dirty="0" smtClean="0"/>
              <a:t> </a:t>
            </a:r>
            <a:r>
              <a:rPr lang="de-DE" sz="2000" dirty="0" err="1" smtClean="0"/>
              <a:t>of</a:t>
            </a:r>
            <a:r>
              <a:rPr lang="de-DE" sz="2000" dirty="0" smtClean="0"/>
              <a:t> </a:t>
            </a:r>
            <a:r>
              <a:rPr lang="de-DE" sz="2000" dirty="0" err="1" smtClean="0"/>
              <a:t>geostrophic</a:t>
            </a:r>
            <a:r>
              <a:rPr lang="de-DE" sz="2000" dirty="0" smtClean="0"/>
              <a:t> zonal </a:t>
            </a:r>
            <a:r>
              <a:rPr lang="de-DE" sz="2000" dirty="0" err="1" smtClean="0"/>
              <a:t>velocity</a:t>
            </a:r>
            <a:r>
              <a:rPr lang="de-DE" sz="2000" dirty="0" smtClean="0"/>
              <a:t> </a:t>
            </a:r>
            <a:r>
              <a:rPr lang="de-DE" sz="2000" dirty="0" err="1" smtClean="0"/>
              <a:t>from</a:t>
            </a:r>
            <a:r>
              <a:rPr lang="de-DE" sz="2000" dirty="0" smtClean="0"/>
              <a:t> </a:t>
            </a:r>
            <a:r>
              <a:rPr lang="de-DE" sz="2000" dirty="0" err="1" smtClean="0"/>
              <a:t>altimetry</a:t>
            </a:r>
            <a:r>
              <a:rPr lang="de-DE" sz="2000" dirty="0" smtClean="0"/>
              <a:t> </a:t>
            </a:r>
            <a:r>
              <a:rPr lang="de-DE" sz="2000" dirty="0" err="1" smtClean="0"/>
              <a:t>shows</a:t>
            </a:r>
            <a:r>
              <a:rPr lang="de-DE" sz="2000" dirty="0" smtClean="0"/>
              <a:t> </a:t>
            </a:r>
            <a:r>
              <a:rPr lang="de-DE" sz="2000" dirty="0" err="1" smtClean="0"/>
              <a:t>similar</a:t>
            </a:r>
            <a:r>
              <a:rPr lang="de-DE" sz="2000" dirty="0" smtClean="0"/>
              <a:t> </a:t>
            </a:r>
            <a:r>
              <a:rPr lang="de-DE" sz="2000" dirty="0" err="1" smtClean="0"/>
              <a:t>behavior</a:t>
            </a:r>
            <a:r>
              <a:rPr lang="de-DE" sz="2000" dirty="0" smtClean="0"/>
              <a:t> (</a:t>
            </a:r>
            <a:r>
              <a:rPr lang="de-DE" sz="2000" dirty="0" err="1" smtClean="0"/>
              <a:t>c.f</a:t>
            </a:r>
            <a:r>
              <a:rPr lang="de-DE" sz="2000" dirty="0" smtClean="0"/>
              <a:t>. Hormann et al. 2012)</a:t>
            </a:r>
            <a:endParaRPr lang="de-DE" sz="2000" dirty="0"/>
          </a:p>
        </p:txBody>
      </p:sp>
      <p:pic>
        <p:nvPicPr>
          <p:cNvPr id="5" name="Bild 4"/>
          <p:cNvPicPr>
            <a:picLocks noChangeAspect="1"/>
          </p:cNvPicPr>
          <p:nvPr/>
        </p:nvPicPr>
        <p:blipFill>
          <a:blip r:embed="rId3"/>
          <a:stretch>
            <a:fillRect/>
          </a:stretch>
        </p:blipFill>
        <p:spPr>
          <a:xfrm>
            <a:off x="182495" y="1313157"/>
            <a:ext cx="3960000" cy="2886323"/>
          </a:xfrm>
          <a:prstGeom prst="rect">
            <a:avLst/>
          </a:prstGeom>
        </p:spPr>
      </p:pic>
      <p:pic>
        <p:nvPicPr>
          <p:cNvPr id="6" name="Bild 5"/>
          <p:cNvPicPr>
            <a:picLocks noChangeAspect="1"/>
          </p:cNvPicPr>
          <p:nvPr/>
        </p:nvPicPr>
        <p:blipFill>
          <a:blip r:embed="rId4"/>
          <a:stretch>
            <a:fillRect/>
          </a:stretch>
        </p:blipFill>
        <p:spPr>
          <a:xfrm>
            <a:off x="179512" y="4179097"/>
            <a:ext cx="3960000" cy="2692481"/>
          </a:xfrm>
          <a:prstGeom prst="rect">
            <a:avLst/>
          </a:prstGeom>
        </p:spPr>
      </p:pic>
      <p:pic>
        <p:nvPicPr>
          <p:cNvPr id="8" name="Bild 7"/>
          <p:cNvPicPr>
            <a:picLocks noChangeAspect="1"/>
          </p:cNvPicPr>
          <p:nvPr/>
        </p:nvPicPr>
        <p:blipFill>
          <a:blip r:embed="rId5"/>
          <a:stretch>
            <a:fillRect/>
          </a:stretch>
        </p:blipFill>
        <p:spPr>
          <a:xfrm>
            <a:off x="4211960" y="3368797"/>
            <a:ext cx="4870180" cy="3516587"/>
          </a:xfrm>
          <a:prstGeom prst="rect">
            <a:avLst/>
          </a:prstGeom>
        </p:spPr>
      </p:pic>
      <p:sp>
        <p:nvSpPr>
          <p:cNvPr id="9" name="Rectangle 6"/>
          <p:cNvSpPr>
            <a:spLocks noChangeArrowheads="1"/>
          </p:cNvSpPr>
          <p:nvPr/>
        </p:nvSpPr>
        <p:spPr bwMode="auto">
          <a:xfrm>
            <a:off x="4788024" y="6021288"/>
            <a:ext cx="4355976" cy="349969"/>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dirty="0" err="1" smtClean="0">
                <a:solidFill>
                  <a:schemeClr val="bg1"/>
                </a:solidFill>
              </a:rPr>
              <a:t>Matthießen</a:t>
            </a:r>
            <a:r>
              <a:rPr lang="en-US" dirty="0" smtClean="0">
                <a:solidFill>
                  <a:schemeClr val="bg1"/>
                </a:solidFill>
              </a:rPr>
              <a:t> et al. 2015, submitted</a:t>
            </a:r>
            <a:endParaRPr lang="de-DE" dirty="0">
              <a:solidFill>
                <a:schemeClr val="bg1"/>
              </a:solidFill>
            </a:endParaRPr>
          </a:p>
        </p:txBody>
      </p:sp>
    </p:spTree>
    <p:extLst>
      <p:ext uri="{BB962C8B-B14F-4D97-AF65-F5344CB8AC3E}">
        <p14:creationId xmlns:p14="http://schemas.microsoft.com/office/powerpoint/2010/main" val="115411101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3"/>
          <p:cNvSpPr>
            <a:spLocks noGrp="1" noChangeArrowheads="1"/>
          </p:cNvSpPr>
          <p:nvPr>
            <p:ph type="title"/>
          </p:nvPr>
        </p:nvSpPr>
        <p:spPr/>
        <p:txBody>
          <a:bodyPr/>
          <a:lstStyle/>
          <a:p>
            <a:pPr eaLnBrk="1" hangingPunct="1"/>
            <a:r>
              <a:rPr lang="de-DE" dirty="0" smtClean="0"/>
              <a:t>Summary (2)</a:t>
            </a:r>
            <a:endParaRPr lang="en-US" dirty="0" smtClean="0"/>
          </a:p>
        </p:txBody>
      </p:sp>
      <p:sp>
        <p:nvSpPr>
          <p:cNvPr id="23556" name="Rectangle 14"/>
          <p:cNvSpPr>
            <a:spLocks noGrp="1" noChangeArrowheads="1"/>
          </p:cNvSpPr>
          <p:nvPr>
            <p:ph idx="1"/>
          </p:nvPr>
        </p:nvSpPr>
        <p:spPr>
          <a:xfrm>
            <a:off x="250825" y="1341438"/>
            <a:ext cx="8750300" cy="5516562"/>
          </a:xfrm>
          <a:noFill/>
        </p:spPr>
        <p:txBody>
          <a:bodyPr/>
          <a:lstStyle/>
          <a:p>
            <a:pPr marL="0" indent="0" eaLnBrk="1" hangingPunct="1">
              <a:defRPr/>
            </a:pPr>
            <a:r>
              <a:rPr lang="en-US" dirty="0" smtClean="0"/>
              <a:t>Equatorial zonal velocity variability dominated by equatorial basin modes of different periods </a:t>
            </a:r>
          </a:p>
          <a:p>
            <a:pPr marL="0" indent="0" eaLnBrk="1" hangingPunct="1">
              <a:defRPr/>
            </a:pPr>
            <a:r>
              <a:rPr lang="en-US" dirty="0" smtClean="0"/>
              <a:t>High baroclinic mode EDJs oscillate at 4.5-yr period and represent internal variability of the ocean</a:t>
            </a:r>
          </a:p>
          <a:p>
            <a:pPr marL="0" indent="0" eaLnBrk="1" hangingPunct="1">
              <a:defRPr/>
            </a:pPr>
            <a:r>
              <a:rPr lang="en-US" dirty="0" smtClean="0"/>
              <a:t>EDJ generation due to downward propagating TIWs</a:t>
            </a:r>
          </a:p>
          <a:p>
            <a:pPr marL="0" indent="0" eaLnBrk="1" hangingPunct="1">
              <a:defRPr/>
            </a:pPr>
            <a:r>
              <a:rPr lang="en-US" dirty="0" smtClean="0"/>
              <a:t>EDJs are associated with surface flow variability at the same period, most dominant within the NECC</a:t>
            </a:r>
          </a:p>
          <a:p>
            <a:pPr marL="0" indent="0" eaLnBrk="1" hangingPunct="1">
              <a:defRPr/>
            </a:pPr>
            <a:r>
              <a:rPr lang="en-US" dirty="0" smtClean="0"/>
              <a:t>Better process understanding is required for EDJ-surface flow interaction as well as for the impact of surface flow variability on SST and climate</a:t>
            </a:r>
            <a:endParaRPr lang="en-US" dirty="0"/>
          </a:p>
        </p:txBody>
      </p:sp>
      <p:sp>
        <p:nvSpPr>
          <p:cNvPr id="17410" name="Foliennummernplatzhalter 3"/>
          <p:cNvSpPr>
            <a:spLocks noGrp="1"/>
          </p:cNvSpPr>
          <p:nvPr>
            <p:ph type="sldNum" sz="quarter" idx="4294967295"/>
          </p:nvPr>
        </p:nvSpPr>
        <p:spPr>
          <a:xfrm>
            <a:off x="6553200" y="6356350"/>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icrosoft Sans Serif" pitchFamily="34" charset="0"/>
              </a:defRPr>
            </a:lvl1pPr>
            <a:lvl2pPr marL="742950" indent="-285750" eaLnBrk="0" hangingPunct="0">
              <a:defRPr>
                <a:solidFill>
                  <a:schemeClr val="tx1"/>
                </a:solidFill>
                <a:latin typeface="Microsoft Sans Serif" pitchFamily="34" charset="0"/>
              </a:defRPr>
            </a:lvl2pPr>
            <a:lvl3pPr marL="1143000" indent="-228600" eaLnBrk="0" hangingPunct="0">
              <a:defRPr>
                <a:solidFill>
                  <a:schemeClr val="tx1"/>
                </a:solidFill>
                <a:latin typeface="Microsoft Sans Serif" pitchFamily="34" charset="0"/>
              </a:defRPr>
            </a:lvl3pPr>
            <a:lvl4pPr marL="1600200" indent="-228600" eaLnBrk="0" hangingPunct="0">
              <a:defRPr>
                <a:solidFill>
                  <a:schemeClr val="tx1"/>
                </a:solidFill>
                <a:latin typeface="Microsoft Sans Serif" pitchFamily="34" charset="0"/>
              </a:defRPr>
            </a:lvl4pPr>
            <a:lvl5pPr marL="2057400" indent="-228600" eaLnBrk="0" hangingPunct="0">
              <a:defRPr>
                <a:solidFill>
                  <a:schemeClr val="tx1"/>
                </a:solidFill>
                <a:latin typeface="Microsoft Sans Serif" pitchFamily="34" charset="0"/>
              </a:defRPr>
            </a:lvl5pPr>
            <a:lvl6pPr marL="2514600" indent="-228600" eaLnBrk="0" fontAlgn="base" hangingPunct="0">
              <a:spcBef>
                <a:spcPct val="0"/>
              </a:spcBef>
              <a:spcAft>
                <a:spcPct val="0"/>
              </a:spcAft>
              <a:defRPr>
                <a:solidFill>
                  <a:schemeClr val="tx1"/>
                </a:solidFill>
                <a:latin typeface="Microsoft Sans Serif" pitchFamily="34" charset="0"/>
              </a:defRPr>
            </a:lvl6pPr>
            <a:lvl7pPr marL="2971800" indent="-228600" eaLnBrk="0" fontAlgn="base" hangingPunct="0">
              <a:spcBef>
                <a:spcPct val="0"/>
              </a:spcBef>
              <a:spcAft>
                <a:spcPct val="0"/>
              </a:spcAft>
              <a:defRPr>
                <a:solidFill>
                  <a:schemeClr val="tx1"/>
                </a:solidFill>
                <a:latin typeface="Microsoft Sans Serif" pitchFamily="34" charset="0"/>
              </a:defRPr>
            </a:lvl7pPr>
            <a:lvl8pPr marL="3429000" indent="-228600" eaLnBrk="0" fontAlgn="base" hangingPunct="0">
              <a:spcBef>
                <a:spcPct val="0"/>
              </a:spcBef>
              <a:spcAft>
                <a:spcPct val="0"/>
              </a:spcAft>
              <a:defRPr>
                <a:solidFill>
                  <a:schemeClr val="tx1"/>
                </a:solidFill>
                <a:latin typeface="Microsoft Sans Serif" pitchFamily="34" charset="0"/>
              </a:defRPr>
            </a:lvl8pPr>
            <a:lvl9pPr marL="3886200" indent="-228600" eaLnBrk="0" fontAlgn="base" hangingPunct="0">
              <a:spcBef>
                <a:spcPct val="0"/>
              </a:spcBef>
              <a:spcAft>
                <a:spcPct val="0"/>
              </a:spcAft>
              <a:defRPr>
                <a:solidFill>
                  <a:schemeClr val="tx1"/>
                </a:solidFill>
                <a:latin typeface="Microsoft Sans Serif" pitchFamily="34" charset="0"/>
              </a:defRPr>
            </a:lvl9pPr>
          </a:lstStyle>
          <a:p>
            <a:pPr eaLnBrk="1" hangingPunct="1"/>
            <a:fld id="{60448650-BAD3-484C-A58B-87550E3B9244}" type="slidenum">
              <a:rPr lang="de-DE" smtClean="0">
                <a:solidFill>
                  <a:schemeClr val="hlink"/>
                </a:solidFill>
              </a:rPr>
              <a:pPr eaLnBrk="1" hangingPunct="1"/>
              <a:t>34</a:t>
            </a:fld>
            <a:endParaRPr lang="de-DE" smtClean="0">
              <a:solidFill>
                <a:schemeClr val="hlink"/>
              </a:solidFill>
            </a:endParaRPr>
          </a:p>
        </p:txBody>
      </p:sp>
    </p:spTree>
    <p:extLst>
      <p:ext uri="{BB962C8B-B14F-4D97-AF65-F5344CB8AC3E}">
        <p14:creationId xmlns:p14="http://schemas.microsoft.com/office/powerpoint/2010/main" val="2892690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stretch>
            <a:fillRect/>
          </a:stretch>
        </p:blipFill>
        <p:spPr>
          <a:xfrm>
            <a:off x="885600" y="2203200"/>
            <a:ext cx="8133842" cy="4185031"/>
          </a:xfrm>
          <a:prstGeom prst="rect">
            <a:avLst/>
          </a:prstGeom>
        </p:spPr>
      </p:pic>
      <p:pic>
        <p:nvPicPr>
          <p:cNvPr id="6" name="Bild 5"/>
          <p:cNvPicPr>
            <a:picLocks noChangeAspect="1"/>
          </p:cNvPicPr>
          <p:nvPr/>
        </p:nvPicPr>
        <p:blipFill>
          <a:blip r:embed="rId4"/>
          <a:stretch>
            <a:fillRect/>
          </a:stretch>
        </p:blipFill>
        <p:spPr>
          <a:xfrm>
            <a:off x="886855" y="2204864"/>
            <a:ext cx="8133842" cy="4185031"/>
          </a:xfrm>
          <a:prstGeom prst="rect">
            <a:avLst/>
          </a:prstGeom>
        </p:spPr>
      </p:pic>
      <p:sp>
        <p:nvSpPr>
          <p:cNvPr id="36867" name="Rectangle 2"/>
          <p:cNvSpPr>
            <a:spLocks noGrp="1" noChangeArrowheads="1"/>
          </p:cNvSpPr>
          <p:nvPr>
            <p:ph type="title"/>
          </p:nvPr>
        </p:nvSpPr>
        <p:spPr/>
        <p:txBody>
          <a:bodyPr/>
          <a:lstStyle/>
          <a:p>
            <a:r>
              <a:rPr lang="de-DE" dirty="0" err="1" smtClean="0"/>
              <a:t>Circulation‘s</a:t>
            </a:r>
            <a:r>
              <a:rPr lang="de-DE" dirty="0" smtClean="0"/>
              <a:t> </a:t>
            </a:r>
            <a:r>
              <a:rPr lang="de-DE" dirty="0" err="1" smtClean="0"/>
              <a:t>Role</a:t>
            </a:r>
            <a:r>
              <a:rPr lang="de-DE" dirty="0" smtClean="0"/>
              <a:t> in </a:t>
            </a:r>
            <a:r>
              <a:rPr lang="de-DE" dirty="0" err="1" smtClean="0"/>
              <a:t>Ventilating</a:t>
            </a:r>
            <a:r>
              <a:rPr lang="de-DE" dirty="0" smtClean="0"/>
              <a:t> </a:t>
            </a:r>
            <a:r>
              <a:rPr lang="de-DE" dirty="0" err="1" smtClean="0"/>
              <a:t>the</a:t>
            </a:r>
            <a:r>
              <a:rPr lang="de-DE" dirty="0" smtClean="0"/>
              <a:t> Oxygen Minimum Zone</a:t>
            </a:r>
            <a:endParaRPr lang="de-DE" dirty="0">
              <a:latin typeface="Microsoft Sans Serif" charset="0"/>
            </a:endParaRPr>
          </a:p>
        </p:txBody>
      </p:sp>
      <p:sp>
        <p:nvSpPr>
          <p:cNvPr id="36868" name="Rectangle 3"/>
          <p:cNvSpPr>
            <a:spLocks noGrp="1" noChangeArrowheads="1"/>
          </p:cNvSpPr>
          <p:nvPr>
            <p:ph type="body" idx="1"/>
          </p:nvPr>
        </p:nvSpPr>
        <p:spPr>
          <a:xfrm>
            <a:off x="250825" y="1341438"/>
            <a:ext cx="8713663" cy="647700"/>
          </a:xfrm>
        </p:spPr>
        <p:txBody>
          <a:bodyPr/>
          <a:lstStyle/>
          <a:p>
            <a:pPr eaLnBrk="1" hangingPunct="1"/>
            <a:r>
              <a:rPr lang="en-US" sz="2400" dirty="0" smtClean="0">
                <a:latin typeface="Microsoft Sans Serif" charset="0"/>
              </a:rPr>
              <a:t>Energetic equatorial circulation and </a:t>
            </a:r>
            <a:r>
              <a:rPr lang="en-US" sz="2400" dirty="0" err="1" smtClean="0">
                <a:latin typeface="Microsoft Sans Serif" charset="0"/>
              </a:rPr>
              <a:t>latitudinally</a:t>
            </a:r>
            <a:r>
              <a:rPr lang="en-US" sz="2400" dirty="0" smtClean="0">
                <a:latin typeface="Microsoft Sans Serif" charset="0"/>
              </a:rPr>
              <a:t> stacked jets</a:t>
            </a:r>
          </a:p>
          <a:p>
            <a:pPr eaLnBrk="1" hangingPunct="1"/>
            <a:r>
              <a:rPr lang="en-US" sz="2400" dirty="0" smtClean="0">
                <a:latin typeface="Microsoft Sans Serif" charset="0"/>
              </a:rPr>
              <a:t>Measurement program along 23°W</a:t>
            </a:r>
            <a:endParaRPr lang="en-US" sz="2400" dirty="0">
              <a:latin typeface="Microsoft Sans Serif" charset="0"/>
            </a:endParaRPr>
          </a:p>
        </p:txBody>
      </p:sp>
      <p:sp>
        <p:nvSpPr>
          <p:cNvPr id="8" name="Rectangle 6"/>
          <p:cNvSpPr>
            <a:spLocks noChangeArrowheads="1"/>
          </p:cNvSpPr>
          <p:nvPr/>
        </p:nvSpPr>
        <p:spPr bwMode="auto">
          <a:xfrm>
            <a:off x="899592" y="6381328"/>
            <a:ext cx="8244408" cy="360362"/>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dirty="0">
                <a:solidFill>
                  <a:schemeClr val="bg1"/>
                </a:solidFill>
              </a:rPr>
              <a:t>Brandt et al. </a:t>
            </a:r>
            <a:r>
              <a:rPr lang="de-DE" dirty="0" smtClean="0">
                <a:solidFill>
                  <a:schemeClr val="bg1"/>
                </a:solidFill>
              </a:rPr>
              <a:t>2015</a:t>
            </a:r>
            <a:endParaRPr lang="de-DE" dirty="0">
              <a:solidFill>
                <a:schemeClr val="bg1"/>
              </a:solidFill>
            </a:endParaRPr>
          </a:p>
        </p:txBody>
      </p:sp>
    </p:spTree>
    <p:extLst>
      <p:ext uri="{BB962C8B-B14F-4D97-AF65-F5344CB8AC3E}">
        <p14:creationId xmlns:p14="http://schemas.microsoft.com/office/powerpoint/2010/main" val="41150030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8">
                                            <p:txEl>
                                              <p:pRg st="1" end="1"/>
                                            </p:txEl>
                                          </p:spTgt>
                                        </p:tgtEl>
                                        <p:attrNameLst>
                                          <p:attrName>style.visibility</p:attrName>
                                        </p:attrNameLst>
                                      </p:cBhvr>
                                      <p:to>
                                        <p:strVal val="visible"/>
                                      </p:to>
                                    </p:set>
                                  </p:childTnLst>
                                </p:cTn>
                              </p:par>
                              <p:par>
                                <p:cTn id="7" presetID="3" presetClass="exit" presetSubtype="10" fill="hold" nodeType="withEffect">
                                  <p:stCondLst>
                                    <p:cond delay="0"/>
                                  </p:stCondLst>
                                  <p:childTnLst>
                                    <p:animEffect transition="out" filter="blinds(horizontal)">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pPr eaLnBrk="1" hangingPunct="1"/>
            <a:r>
              <a:rPr lang="de-DE" dirty="0" err="1" smtClean="0">
                <a:latin typeface="Microsoft Sans Serif" charset="0"/>
              </a:rPr>
              <a:t>Deoxygenation</a:t>
            </a:r>
            <a:r>
              <a:rPr lang="de-DE" dirty="0" smtClean="0">
                <a:latin typeface="Microsoft Sans Serif" charset="0"/>
              </a:rPr>
              <a:t> </a:t>
            </a:r>
            <a:r>
              <a:rPr lang="de-DE" dirty="0">
                <a:latin typeface="Microsoft Sans Serif" charset="0"/>
              </a:rPr>
              <a:t>in </a:t>
            </a:r>
            <a:r>
              <a:rPr lang="de-DE" dirty="0" err="1">
                <a:latin typeface="Microsoft Sans Serif" charset="0"/>
              </a:rPr>
              <a:t>the</a:t>
            </a:r>
            <a:r>
              <a:rPr lang="de-DE" dirty="0">
                <a:latin typeface="Microsoft Sans Serif" charset="0"/>
              </a:rPr>
              <a:t> </a:t>
            </a:r>
            <a:r>
              <a:rPr lang="de-DE" dirty="0" err="1" smtClean="0">
                <a:latin typeface="Microsoft Sans Serif" charset="0"/>
              </a:rPr>
              <a:t>tropical</a:t>
            </a:r>
            <a:r>
              <a:rPr lang="de-DE" dirty="0" smtClean="0">
                <a:latin typeface="Microsoft Sans Serif" charset="0"/>
              </a:rPr>
              <a:t> North </a:t>
            </a:r>
            <a:r>
              <a:rPr lang="de-DE" dirty="0" err="1">
                <a:latin typeface="Microsoft Sans Serif" charset="0"/>
              </a:rPr>
              <a:t>Atlantic</a:t>
            </a:r>
            <a:r>
              <a:rPr lang="de-DE" dirty="0">
                <a:latin typeface="Microsoft Sans Serif" charset="0"/>
              </a:rPr>
              <a:t> </a:t>
            </a:r>
            <a:r>
              <a:rPr lang="de-DE" dirty="0" smtClean="0">
                <a:latin typeface="Microsoft Sans Serif" charset="0"/>
              </a:rPr>
              <a:t>OMZ</a:t>
            </a:r>
            <a:endParaRPr lang="de-DE" dirty="0">
              <a:latin typeface="Microsoft Sans Serif" charset="0"/>
            </a:endParaRPr>
          </a:p>
        </p:txBody>
      </p:sp>
      <p:sp>
        <p:nvSpPr>
          <p:cNvPr id="54276" name="Rectangle 3"/>
          <p:cNvSpPr>
            <a:spLocks noGrp="1" noChangeArrowheads="1"/>
          </p:cNvSpPr>
          <p:nvPr>
            <p:ph type="body" idx="1"/>
          </p:nvPr>
        </p:nvSpPr>
        <p:spPr>
          <a:xfrm>
            <a:off x="250825" y="1341438"/>
            <a:ext cx="4825231" cy="1727522"/>
          </a:xfrm>
        </p:spPr>
        <p:txBody>
          <a:bodyPr/>
          <a:lstStyle/>
          <a:p>
            <a:pPr eaLnBrk="1" hangingPunct="1"/>
            <a:r>
              <a:rPr lang="en-US" sz="2200" dirty="0">
                <a:latin typeface="Microsoft Sans Serif" charset="0"/>
              </a:rPr>
              <a:t>Oxygen data show a reduction of dissolved oxygen in the North Atlantic OMZ over the last 40 </a:t>
            </a:r>
            <a:r>
              <a:rPr lang="en-US" sz="2200" dirty="0" smtClean="0">
                <a:latin typeface="Microsoft Sans Serif" charset="0"/>
              </a:rPr>
              <a:t>years</a:t>
            </a:r>
          </a:p>
          <a:p>
            <a:pPr eaLnBrk="1" hangingPunct="1"/>
            <a:r>
              <a:rPr lang="en-US" sz="2200" dirty="0" smtClean="0">
                <a:latin typeface="Microsoft Sans Serif" charset="0"/>
              </a:rPr>
              <a:t>Better understanding of ventilation physics required</a:t>
            </a:r>
            <a:endParaRPr lang="en-US" sz="2200" dirty="0">
              <a:latin typeface="Microsoft Sans Serif" charset="0"/>
            </a:endParaRPr>
          </a:p>
        </p:txBody>
      </p:sp>
      <p:pic>
        <p:nvPicPr>
          <p:cNvPr id="54277" name="Picture 13" descr="sfb1l"/>
          <p:cNvPicPr>
            <a:picLocks noChangeAspect="1" noChangeArrowheads="1"/>
          </p:cNvPicPr>
          <p:nvPr/>
        </p:nvPicPr>
        <p:blipFill>
          <a:blip r:embed="rId3">
            <a:extLst>
              <a:ext uri="{28A0092B-C50C-407E-A947-70E740481C1C}">
                <a14:useLocalDpi xmlns:a14="http://schemas.microsoft.com/office/drawing/2010/main" val="0"/>
              </a:ext>
            </a:extLst>
          </a:blip>
          <a:srcRect t="9882"/>
          <a:stretch>
            <a:fillRect/>
          </a:stretch>
        </p:blipFill>
        <p:spPr bwMode="auto">
          <a:xfrm>
            <a:off x="214313" y="3440113"/>
            <a:ext cx="8786812"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6"/>
          <p:cNvSpPr>
            <a:spLocks noChangeArrowheads="1"/>
          </p:cNvSpPr>
          <p:nvPr/>
        </p:nvSpPr>
        <p:spPr bwMode="auto">
          <a:xfrm>
            <a:off x="214313" y="6446838"/>
            <a:ext cx="8929687" cy="360362"/>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a:solidFill>
                  <a:schemeClr val="bg1"/>
                </a:solidFill>
              </a:rPr>
              <a:t>Stramma et al. 2008</a:t>
            </a:r>
          </a:p>
        </p:txBody>
      </p:sp>
      <p:sp>
        <p:nvSpPr>
          <p:cNvPr id="54280" name="Textfeld 11"/>
          <p:cNvSpPr txBox="1">
            <a:spLocks noChangeArrowheads="1"/>
          </p:cNvSpPr>
          <p:nvPr/>
        </p:nvSpPr>
        <p:spPr bwMode="auto">
          <a:xfrm>
            <a:off x="7643813" y="6000750"/>
            <a:ext cx="1020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icrosoft Sans Serif" charset="0"/>
                <a:ea typeface="ＭＳ Ｐゴシック" charset="0"/>
              </a:defRPr>
            </a:lvl1pPr>
            <a:lvl2pPr marL="742950" indent="-285750" eaLnBrk="0" hangingPunct="0">
              <a:defRPr>
                <a:solidFill>
                  <a:schemeClr val="tx1"/>
                </a:solidFill>
                <a:latin typeface="Microsoft Sans Serif" charset="0"/>
                <a:ea typeface="ＭＳ Ｐゴシック" charset="0"/>
              </a:defRPr>
            </a:lvl2pPr>
            <a:lvl3pPr marL="1143000" indent="-228600" eaLnBrk="0" hangingPunct="0">
              <a:defRPr>
                <a:solidFill>
                  <a:schemeClr val="tx1"/>
                </a:solidFill>
                <a:latin typeface="Microsoft Sans Serif" charset="0"/>
                <a:ea typeface="ＭＳ Ｐゴシック" charset="0"/>
              </a:defRPr>
            </a:lvl3pPr>
            <a:lvl4pPr marL="1600200" indent="-228600" eaLnBrk="0" hangingPunct="0">
              <a:defRPr>
                <a:solidFill>
                  <a:schemeClr val="tx1"/>
                </a:solidFill>
                <a:latin typeface="Microsoft Sans Serif" charset="0"/>
                <a:ea typeface="ＭＳ Ｐゴシック" charset="0"/>
              </a:defRPr>
            </a:lvl4pPr>
            <a:lvl5pPr marL="2057400" indent="-228600" eaLnBrk="0" hangingPunct="0">
              <a:defRPr>
                <a:solidFill>
                  <a:schemeClr val="tx1"/>
                </a:solidFill>
                <a:latin typeface="Microsoft Sans Serif" charset="0"/>
                <a:ea typeface="ＭＳ Ｐゴシック" charset="0"/>
              </a:defRPr>
            </a:lvl5pPr>
            <a:lvl6pPr marL="2514600" indent="-228600" eaLnBrk="0" fontAlgn="base" hangingPunct="0">
              <a:spcBef>
                <a:spcPct val="0"/>
              </a:spcBef>
              <a:spcAft>
                <a:spcPct val="0"/>
              </a:spcAft>
              <a:defRPr>
                <a:solidFill>
                  <a:schemeClr val="tx1"/>
                </a:solidFill>
                <a:latin typeface="Microsoft Sans Serif" charset="0"/>
                <a:ea typeface="ＭＳ Ｐゴシック" charset="0"/>
              </a:defRPr>
            </a:lvl6pPr>
            <a:lvl7pPr marL="2971800" indent="-228600" eaLnBrk="0" fontAlgn="base" hangingPunct="0">
              <a:spcBef>
                <a:spcPct val="0"/>
              </a:spcBef>
              <a:spcAft>
                <a:spcPct val="0"/>
              </a:spcAft>
              <a:defRPr>
                <a:solidFill>
                  <a:schemeClr val="tx1"/>
                </a:solidFill>
                <a:latin typeface="Microsoft Sans Serif" charset="0"/>
                <a:ea typeface="ＭＳ Ｐゴシック" charset="0"/>
              </a:defRPr>
            </a:lvl7pPr>
            <a:lvl8pPr marL="3429000" indent="-228600" eaLnBrk="0" fontAlgn="base" hangingPunct="0">
              <a:spcBef>
                <a:spcPct val="0"/>
              </a:spcBef>
              <a:spcAft>
                <a:spcPct val="0"/>
              </a:spcAft>
              <a:defRPr>
                <a:solidFill>
                  <a:schemeClr val="tx1"/>
                </a:solidFill>
                <a:latin typeface="Microsoft Sans Serif" charset="0"/>
                <a:ea typeface="ＭＳ Ｐゴシック" charset="0"/>
              </a:defRPr>
            </a:lvl8pPr>
            <a:lvl9pPr marL="3886200" indent="-228600" eaLnBrk="0" fontAlgn="base" hangingPunct="0">
              <a:spcBef>
                <a:spcPct val="0"/>
              </a:spcBef>
              <a:spcAft>
                <a:spcPct val="0"/>
              </a:spcAft>
              <a:defRPr>
                <a:solidFill>
                  <a:schemeClr val="tx1"/>
                </a:solidFill>
                <a:latin typeface="Microsoft Sans Serif" charset="0"/>
                <a:ea typeface="ＭＳ Ｐゴシック" charset="0"/>
              </a:defRPr>
            </a:lvl9pPr>
          </a:lstStyle>
          <a:p>
            <a:pPr eaLnBrk="1" hangingPunct="1"/>
            <a:r>
              <a:rPr lang="de-DE">
                <a:latin typeface="Symbol" charset="0"/>
                <a:cs typeface="Tahoma" charset="0"/>
              </a:rPr>
              <a:t>m</a:t>
            </a:r>
            <a:r>
              <a:rPr lang="de-DE">
                <a:latin typeface="Tahoma" charset="0"/>
                <a:cs typeface="Tahoma" charset="0"/>
              </a:rPr>
              <a:t>mol/kg</a:t>
            </a:r>
          </a:p>
        </p:txBody>
      </p:sp>
      <p:grpSp>
        <p:nvGrpSpPr>
          <p:cNvPr id="3" name="Gruppierung 2"/>
          <p:cNvGrpSpPr>
            <a:grpSpLocks noChangeAspect="1"/>
          </p:cNvGrpSpPr>
          <p:nvPr/>
        </p:nvGrpSpPr>
        <p:grpSpPr>
          <a:xfrm>
            <a:off x="5053996" y="1365736"/>
            <a:ext cx="3823029" cy="1984778"/>
            <a:chOff x="4606269" y="1084096"/>
            <a:chExt cx="4633975" cy="2405792"/>
          </a:xfrm>
        </p:grpSpPr>
        <p:pic>
          <p:nvPicPr>
            <p:cNvPr id="8" name="Bild 7"/>
            <p:cNvPicPr>
              <a:picLocks noChangeAspect="1"/>
            </p:cNvPicPr>
            <p:nvPr/>
          </p:nvPicPr>
          <p:blipFill rotWithShape="1">
            <a:blip r:embed="rId4">
              <a:alphaModFix amt="68000"/>
            </a:blip>
            <a:srcRect l="7304" t="3011" r="3779" b="7269"/>
            <a:stretch/>
          </p:blipFill>
          <p:spPr>
            <a:xfrm>
              <a:off x="4606269" y="1084096"/>
              <a:ext cx="4633975" cy="2405792"/>
            </a:xfrm>
            <a:prstGeom prst="rect">
              <a:avLst/>
            </a:prstGeom>
          </p:spPr>
        </p:pic>
        <p:sp>
          <p:nvSpPr>
            <p:cNvPr id="2" name="Rechteck 1"/>
            <p:cNvSpPr/>
            <p:nvPr/>
          </p:nvSpPr>
          <p:spPr>
            <a:xfrm>
              <a:off x="6641640" y="1851216"/>
              <a:ext cx="666000" cy="295200"/>
            </a:xfrm>
            <a:prstGeom prst="rect">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999600528"/>
      </p:ext>
    </p:extLst>
  </p:cSld>
  <p:clrMapOvr>
    <a:masterClrMapping/>
  </p:clrMapOvr>
  <p:transition spd="med">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688759" y="1367788"/>
            <a:ext cx="7451217" cy="2568321"/>
          </a:xfrm>
          <a:prstGeom prst="rect">
            <a:avLst/>
          </a:prstGeom>
        </p:spPr>
      </p:pic>
      <p:sp>
        <p:nvSpPr>
          <p:cNvPr id="4" name="Titel 3"/>
          <p:cNvSpPr>
            <a:spLocks noGrp="1"/>
          </p:cNvSpPr>
          <p:nvPr>
            <p:ph type="title"/>
          </p:nvPr>
        </p:nvSpPr>
        <p:spPr/>
        <p:txBody>
          <a:bodyPr/>
          <a:lstStyle/>
          <a:p>
            <a:r>
              <a:rPr lang="de-DE" dirty="0" err="1" smtClean="0"/>
              <a:t>Mean</a:t>
            </a:r>
            <a:r>
              <a:rPr lang="de-DE" dirty="0" smtClean="0"/>
              <a:t> 23°</a:t>
            </a:r>
            <a:r>
              <a:rPr lang="de-DE" dirty="0"/>
              <a:t>W</a:t>
            </a:r>
            <a:r>
              <a:rPr lang="de-DE" dirty="0" smtClean="0"/>
              <a:t> </a:t>
            </a:r>
            <a:r>
              <a:rPr lang="de-DE" dirty="0" err="1" smtClean="0"/>
              <a:t>Section</a:t>
            </a:r>
            <a:endParaRPr lang="de-DE" dirty="0"/>
          </a:p>
        </p:txBody>
      </p:sp>
      <p:sp>
        <p:nvSpPr>
          <p:cNvPr id="7" name="Inhaltsplatzhalter 6"/>
          <p:cNvSpPr>
            <a:spLocks noGrp="1"/>
          </p:cNvSpPr>
          <p:nvPr>
            <p:ph idx="1"/>
          </p:nvPr>
        </p:nvSpPr>
        <p:spPr>
          <a:xfrm>
            <a:off x="250825" y="1341438"/>
            <a:ext cx="1440855" cy="4824412"/>
          </a:xfrm>
        </p:spPr>
        <p:txBody>
          <a:bodyPr/>
          <a:lstStyle/>
          <a:p>
            <a:pPr marL="0" indent="0">
              <a:spcBef>
                <a:spcPts val="0"/>
              </a:spcBef>
              <a:spcAft>
                <a:spcPts val="1500"/>
              </a:spcAft>
              <a:buNone/>
            </a:pPr>
            <a:r>
              <a:rPr lang="de-DE" sz="1800" dirty="0" err="1"/>
              <a:t>Equatorial</a:t>
            </a:r>
            <a:r>
              <a:rPr lang="de-DE" sz="1800" dirty="0"/>
              <a:t> </a:t>
            </a:r>
            <a:r>
              <a:rPr lang="de-DE" sz="1800" dirty="0" err="1"/>
              <a:t>oxygen</a:t>
            </a:r>
            <a:r>
              <a:rPr lang="de-DE" sz="1800" dirty="0"/>
              <a:t> </a:t>
            </a:r>
            <a:r>
              <a:rPr lang="de-DE" sz="1800" dirty="0" err="1"/>
              <a:t>maximum</a:t>
            </a:r>
            <a:endParaRPr lang="de-DE" sz="1800" dirty="0"/>
          </a:p>
          <a:p>
            <a:pPr marL="0" indent="0">
              <a:spcBef>
                <a:spcPts val="0"/>
              </a:spcBef>
              <a:spcAft>
                <a:spcPts val="1500"/>
              </a:spcAft>
              <a:buNone/>
            </a:pPr>
            <a:r>
              <a:rPr lang="de-DE" sz="1800" dirty="0" err="1"/>
              <a:t>Deep</a:t>
            </a:r>
            <a:r>
              <a:rPr lang="de-DE" sz="1800" dirty="0"/>
              <a:t> oxycline </a:t>
            </a:r>
            <a:r>
              <a:rPr lang="de-DE" sz="1800" dirty="0" err="1"/>
              <a:t>at</a:t>
            </a:r>
            <a:r>
              <a:rPr lang="de-DE" sz="1800" dirty="0"/>
              <a:t> </a:t>
            </a:r>
            <a:r>
              <a:rPr lang="de-DE" sz="1800" dirty="0" err="1"/>
              <a:t>about</a:t>
            </a:r>
            <a:r>
              <a:rPr lang="de-DE" sz="1800" dirty="0"/>
              <a:t> 300m </a:t>
            </a:r>
            <a:r>
              <a:rPr lang="de-DE" sz="1800" dirty="0" err="1"/>
              <a:t>or</a:t>
            </a:r>
            <a:r>
              <a:rPr lang="de-DE" sz="1800" dirty="0"/>
              <a:t> </a:t>
            </a:r>
            <a:r>
              <a:rPr lang="de-DE" sz="1800" dirty="0" err="1">
                <a:latin typeface="Symbol"/>
              </a:rPr>
              <a:t>s</a:t>
            </a:r>
            <a:r>
              <a:rPr lang="de-DE" sz="1800" baseline="-25000" dirty="0" err="1">
                <a:latin typeface="Symbol"/>
              </a:rPr>
              <a:t>q</a:t>
            </a:r>
            <a:r>
              <a:rPr lang="de-DE" sz="1800" dirty="0"/>
              <a:t>=26.8 kg/m</a:t>
            </a:r>
            <a:r>
              <a:rPr lang="de-DE" sz="1800" baseline="30000" dirty="0"/>
              <a:t>3</a:t>
            </a:r>
          </a:p>
          <a:p>
            <a:pPr marL="0" indent="0">
              <a:spcBef>
                <a:spcPts val="0"/>
              </a:spcBef>
              <a:spcAft>
                <a:spcPts val="1500"/>
              </a:spcAft>
              <a:buNone/>
            </a:pPr>
            <a:r>
              <a:rPr lang="de-DE" sz="1800" dirty="0" smtClean="0"/>
              <a:t>OMZ </a:t>
            </a:r>
            <a:r>
              <a:rPr lang="de-DE" sz="1800" dirty="0" err="1" smtClean="0"/>
              <a:t>is</a:t>
            </a:r>
            <a:r>
              <a:rPr lang="de-DE" sz="1800" dirty="0" smtClean="0"/>
              <a:t> </a:t>
            </a:r>
            <a:r>
              <a:rPr lang="de-DE" sz="1800" dirty="0" err="1" smtClean="0"/>
              <a:t>ventilated</a:t>
            </a:r>
            <a:r>
              <a:rPr lang="de-DE" sz="1800" dirty="0" smtClean="0"/>
              <a:t> </a:t>
            </a:r>
            <a:r>
              <a:rPr lang="de-DE" sz="1800" dirty="0" err="1" smtClean="0"/>
              <a:t>from</a:t>
            </a:r>
            <a:r>
              <a:rPr lang="de-DE" sz="1800" dirty="0" smtClean="0"/>
              <a:t> </a:t>
            </a:r>
            <a:r>
              <a:rPr lang="de-DE" sz="1800" dirty="0" err="1" smtClean="0"/>
              <a:t>the</a:t>
            </a:r>
            <a:r>
              <a:rPr lang="de-DE" sz="1800" dirty="0" smtClean="0"/>
              <a:t> west </a:t>
            </a:r>
            <a:r>
              <a:rPr lang="de-DE" sz="1800" dirty="0" err="1" smtClean="0"/>
              <a:t>by</a:t>
            </a:r>
            <a:r>
              <a:rPr lang="de-DE" sz="1800" dirty="0" smtClean="0"/>
              <a:t> zonal </a:t>
            </a:r>
            <a:r>
              <a:rPr lang="de-DE" sz="1800" dirty="0" err="1" smtClean="0"/>
              <a:t>currents</a:t>
            </a:r>
            <a:endParaRPr lang="de-DE" sz="1800" dirty="0"/>
          </a:p>
        </p:txBody>
      </p:sp>
      <p:pic>
        <p:nvPicPr>
          <p:cNvPr id="5" name="Bild 4"/>
          <p:cNvPicPr>
            <a:picLocks noChangeAspect="1"/>
          </p:cNvPicPr>
          <p:nvPr/>
        </p:nvPicPr>
        <p:blipFill>
          <a:blip r:embed="rId3"/>
          <a:stretch>
            <a:fillRect/>
          </a:stretch>
        </p:blipFill>
        <p:spPr>
          <a:xfrm>
            <a:off x="1692000" y="4006800"/>
            <a:ext cx="7485507" cy="2564892"/>
          </a:xfrm>
          <a:prstGeom prst="rect">
            <a:avLst/>
          </a:prstGeom>
        </p:spPr>
      </p:pic>
    </p:spTree>
    <p:extLst>
      <p:ext uri="{BB962C8B-B14F-4D97-AF65-F5344CB8AC3E}">
        <p14:creationId xmlns:p14="http://schemas.microsoft.com/office/powerpoint/2010/main" val="3858778788"/>
      </p:ext>
    </p:extLst>
  </p:cSld>
  <p:clrMapOvr>
    <a:masterClrMapping/>
  </p:clrMapOvr>
  <p:transition spd="med">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13"/>
          <p:cNvSpPr>
            <a:spLocks noGrp="1" noChangeArrowheads="1"/>
          </p:cNvSpPr>
          <p:nvPr>
            <p:ph type="title"/>
          </p:nvPr>
        </p:nvSpPr>
        <p:spPr/>
        <p:txBody>
          <a:bodyPr/>
          <a:lstStyle/>
          <a:p>
            <a:pPr eaLnBrk="1" hangingPunct="1"/>
            <a:r>
              <a:rPr lang="de-DE" dirty="0" err="1">
                <a:latin typeface="Microsoft Sans Serif" charset="0"/>
              </a:rPr>
              <a:t>Latitudinally</a:t>
            </a:r>
            <a:r>
              <a:rPr lang="de-DE" dirty="0">
                <a:latin typeface="Microsoft Sans Serif" charset="0"/>
              </a:rPr>
              <a:t> </a:t>
            </a:r>
            <a:r>
              <a:rPr lang="de-DE" dirty="0" err="1" smtClean="0">
                <a:latin typeface="Microsoft Sans Serif" charset="0"/>
              </a:rPr>
              <a:t>Stacked</a:t>
            </a:r>
            <a:r>
              <a:rPr lang="de-DE" dirty="0" smtClean="0">
                <a:latin typeface="Microsoft Sans Serif" charset="0"/>
              </a:rPr>
              <a:t> </a:t>
            </a:r>
            <a:r>
              <a:rPr lang="de-DE" dirty="0">
                <a:latin typeface="Microsoft Sans Serif" charset="0"/>
              </a:rPr>
              <a:t>Zonal Jets in </a:t>
            </a:r>
            <a:r>
              <a:rPr lang="de-DE" dirty="0" err="1">
                <a:latin typeface="Microsoft Sans Serif" charset="0"/>
              </a:rPr>
              <a:t>the</a:t>
            </a:r>
            <a:r>
              <a:rPr lang="de-DE" dirty="0">
                <a:latin typeface="Microsoft Sans Serif" charset="0"/>
              </a:rPr>
              <a:t> </a:t>
            </a:r>
            <a:r>
              <a:rPr lang="de-DE" dirty="0" smtClean="0">
                <a:latin typeface="Microsoft Sans Serif" charset="0"/>
              </a:rPr>
              <a:t>Tropical </a:t>
            </a:r>
            <a:r>
              <a:rPr lang="de-DE" dirty="0" err="1" smtClean="0">
                <a:latin typeface="Microsoft Sans Serif" charset="0"/>
              </a:rPr>
              <a:t>Atlantic</a:t>
            </a:r>
            <a:endParaRPr lang="de-DE" dirty="0">
              <a:latin typeface="Microsoft Sans Serif" charset="0"/>
            </a:endParaRPr>
          </a:p>
        </p:txBody>
      </p:sp>
      <p:sp>
        <p:nvSpPr>
          <p:cNvPr id="39940" name="Rectangle 14"/>
          <p:cNvSpPr>
            <a:spLocks noGrp="1" noChangeArrowheads="1"/>
          </p:cNvSpPr>
          <p:nvPr>
            <p:ph type="body" idx="1"/>
          </p:nvPr>
        </p:nvSpPr>
        <p:spPr>
          <a:xfrm>
            <a:off x="250825" y="1341438"/>
            <a:ext cx="2881015" cy="4824412"/>
          </a:xfrm>
        </p:spPr>
        <p:txBody>
          <a:bodyPr/>
          <a:lstStyle/>
          <a:p>
            <a:pPr eaLnBrk="1" hangingPunct="1"/>
            <a:r>
              <a:rPr lang="en-US" sz="2400" dirty="0">
                <a:latin typeface="Microsoft Sans Serif" charset="0"/>
              </a:rPr>
              <a:t>Mean zonal velocity </a:t>
            </a:r>
            <a:r>
              <a:rPr lang="en-US" sz="2400" dirty="0" smtClean="0">
                <a:latin typeface="Microsoft Sans Serif" charset="0"/>
              </a:rPr>
              <a:t>from profiling and acoustically-tracked floats</a:t>
            </a:r>
          </a:p>
          <a:p>
            <a:pPr eaLnBrk="1" hangingPunct="1"/>
            <a:r>
              <a:rPr lang="en-US" sz="2400" dirty="0" smtClean="0">
                <a:latin typeface="Microsoft Sans Serif" charset="0"/>
              </a:rPr>
              <a:t>Zonal jets penetrating into the OMZ</a:t>
            </a:r>
            <a:endParaRPr lang="en-US" sz="2400" dirty="0">
              <a:latin typeface="Microsoft Sans Serif" charset="0"/>
            </a:endParaRPr>
          </a:p>
        </p:txBody>
      </p:sp>
      <p:sp>
        <p:nvSpPr>
          <p:cNvPr id="39941" name="Rectangle 6"/>
          <p:cNvSpPr>
            <a:spLocks noChangeArrowheads="1"/>
          </p:cNvSpPr>
          <p:nvPr/>
        </p:nvSpPr>
        <p:spPr bwMode="auto">
          <a:xfrm>
            <a:off x="214313" y="6497638"/>
            <a:ext cx="8929687" cy="360362"/>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dirty="0" err="1" smtClean="0">
                <a:solidFill>
                  <a:schemeClr val="bg1"/>
                </a:solidFill>
              </a:rPr>
              <a:t>Ollitrault</a:t>
            </a:r>
            <a:r>
              <a:rPr lang="de-DE" dirty="0" smtClean="0">
                <a:solidFill>
                  <a:schemeClr val="bg1"/>
                </a:solidFill>
              </a:rPr>
              <a:t> </a:t>
            </a:r>
            <a:r>
              <a:rPr lang="de-DE" dirty="0">
                <a:solidFill>
                  <a:schemeClr val="bg1"/>
                </a:solidFill>
              </a:rPr>
              <a:t>et al. </a:t>
            </a:r>
            <a:r>
              <a:rPr lang="de-DE" dirty="0" smtClean="0">
                <a:solidFill>
                  <a:schemeClr val="bg1"/>
                </a:solidFill>
              </a:rPr>
              <a:t>2006</a:t>
            </a:r>
            <a:endParaRPr lang="de-DE" dirty="0">
              <a:solidFill>
                <a:schemeClr val="bg1"/>
              </a:solidFill>
            </a:endParaRPr>
          </a:p>
        </p:txBody>
      </p:sp>
      <p:pic>
        <p:nvPicPr>
          <p:cNvPr id="2" name="Bild 1"/>
          <p:cNvPicPr>
            <a:picLocks noChangeAspect="1"/>
          </p:cNvPicPr>
          <p:nvPr/>
        </p:nvPicPr>
        <p:blipFill>
          <a:blip r:embed="rId3"/>
          <a:stretch>
            <a:fillRect/>
          </a:stretch>
        </p:blipFill>
        <p:spPr>
          <a:xfrm>
            <a:off x="3107357" y="1340768"/>
            <a:ext cx="5929139" cy="5517232"/>
          </a:xfrm>
          <a:prstGeom prst="rect">
            <a:avLst/>
          </a:prstGeom>
        </p:spPr>
      </p:pic>
    </p:spTree>
    <p:extLst>
      <p:ext uri="{BB962C8B-B14F-4D97-AF65-F5344CB8AC3E}">
        <p14:creationId xmlns:p14="http://schemas.microsoft.com/office/powerpoint/2010/main" val="235275916"/>
      </p:ext>
    </p:extLst>
  </p:cSld>
  <p:clrMapOvr>
    <a:masterClrMapping/>
  </p:clrMapOvr>
  <p:transition spd="med">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r>
              <a:rPr lang="en-US" dirty="0" smtClean="0">
                <a:latin typeface="Microsoft Sans Serif" charset="0"/>
              </a:rPr>
              <a:t>Equatorial oxygen and velocity distribution</a:t>
            </a:r>
            <a:endParaRPr lang="en-US" dirty="0">
              <a:latin typeface="Microsoft Sans Serif" charset="0"/>
            </a:endParaRPr>
          </a:p>
        </p:txBody>
      </p:sp>
      <p:sp>
        <p:nvSpPr>
          <p:cNvPr id="2" name="Inhaltsplatzhalter 1"/>
          <p:cNvSpPr>
            <a:spLocks noGrp="1"/>
          </p:cNvSpPr>
          <p:nvPr>
            <p:ph idx="1"/>
          </p:nvPr>
        </p:nvSpPr>
        <p:spPr>
          <a:xfrm>
            <a:off x="250825" y="1341438"/>
            <a:ext cx="5113263" cy="4824412"/>
          </a:xfrm>
        </p:spPr>
        <p:txBody>
          <a:bodyPr/>
          <a:lstStyle/>
          <a:p>
            <a:r>
              <a:rPr lang="en-US" dirty="0" smtClean="0">
                <a:latin typeface="Microsoft Sans Serif" charset="0"/>
              </a:rPr>
              <a:t>Oxygen maximum at and energetic flow along the equator</a:t>
            </a:r>
          </a:p>
          <a:p>
            <a:r>
              <a:rPr lang="en-US" dirty="0" smtClean="0">
                <a:latin typeface="Microsoft Sans Serif" charset="0"/>
              </a:rPr>
              <a:t>Largely missing in global Earth System Models</a:t>
            </a:r>
            <a:endParaRPr lang="de-DE" dirty="0"/>
          </a:p>
        </p:txBody>
      </p:sp>
      <p:pic>
        <p:nvPicPr>
          <p:cNvPr id="6" name="Bild 5"/>
          <p:cNvPicPr>
            <a:picLocks noChangeAspect="1"/>
          </p:cNvPicPr>
          <p:nvPr/>
        </p:nvPicPr>
        <p:blipFill>
          <a:blip r:embed="rId3"/>
          <a:stretch>
            <a:fillRect/>
          </a:stretch>
        </p:blipFill>
        <p:spPr>
          <a:xfrm>
            <a:off x="5208916" y="1484784"/>
            <a:ext cx="3844513" cy="1978082"/>
          </a:xfrm>
          <a:prstGeom prst="rect">
            <a:avLst/>
          </a:prstGeom>
        </p:spPr>
      </p:pic>
      <p:pic>
        <p:nvPicPr>
          <p:cNvPr id="7" name="Bild 6"/>
          <p:cNvPicPr>
            <a:picLocks noChangeAspect="1"/>
          </p:cNvPicPr>
          <p:nvPr/>
        </p:nvPicPr>
        <p:blipFill rotWithShape="1">
          <a:blip r:embed="rId4"/>
          <a:srcRect t="50349" b="8"/>
          <a:stretch/>
        </p:blipFill>
        <p:spPr>
          <a:xfrm>
            <a:off x="238561" y="3703595"/>
            <a:ext cx="8820472" cy="2662907"/>
          </a:xfrm>
          <a:prstGeom prst="rect">
            <a:avLst/>
          </a:prstGeom>
        </p:spPr>
      </p:pic>
      <p:sp>
        <p:nvSpPr>
          <p:cNvPr id="8" name="Rectangle 6"/>
          <p:cNvSpPr>
            <a:spLocks noChangeArrowheads="1"/>
          </p:cNvSpPr>
          <p:nvPr/>
        </p:nvSpPr>
        <p:spPr bwMode="auto">
          <a:xfrm>
            <a:off x="238560" y="6322278"/>
            <a:ext cx="8905439" cy="360362"/>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dirty="0" err="1" smtClean="0">
                <a:solidFill>
                  <a:schemeClr val="bg1"/>
                </a:solidFill>
              </a:rPr>
              <a:t>Oschlies</a:t>
            </a:r>
            <a:r>
              <a:rPr lang="de-DE" dirty="0" smtClean="0">
                <a:solidFill>
                  <a:schemeClr val="bg1"/>
                </a:solidFill>
              </a:rPr>
              <a:t>, pers. </a:t>
            </a:r>
            <a:r>
              <a:rPr lang="de-DE" dirty="0" err="1">
                <a:solidFill>
                  <a:schemeClr val="bg1"/>
                </a:solidFill>
              </a:rPr>
              <a:t>c</a:t>
            </a:r>
            <a:r>
              <a:rPr lang="de-DE" dirty="0" err="1" smtClean="0">
                <a:solidFill>
                  <a:schemeClr val="bg1"/>
                </a:solidFill>
              </a:rPr>
              <a:t>omm</a:t>
            </a:r>
            <a:r>
              <a:rPr lang="de-DE" dirty="0" smtClean="0">
                <a:solidFill>
                  <a:schemeClr val="bg1"/>
                </a:solidFill>
              </a:rPr>
              <a:t>. 2013</a:t>
            </a:r>
            <a:endParaRPr lang="de-DE" dirty="0">
              <a:solidFill>
                <a:schemeClr val="bg1"/>
              </a:solidFill>
            </a:endParaRPr>
          </a:p>
        </p:txBody>
      </p:sp>
    </p:spTree>
    <p:extLst>
      <p:ext uri="{BB962C8B-B14F-4D97-AF65-F5344CB8AC3E}">
        <p14:creationId xmlns:p14="http://schemas.microsoft.com/office/powerpoint/2010/main" val="185414973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a:spLocks noChangeArrowheads="1"/>
          </p:cNvSpPr>
          <p:nvPr/>
        </p:nvSpPr>
        <p:spPr bwMode="auto">
          <a:xfrm>
            <a:off x="683568" y="4687118"/>
            <a:ext cx="8460432" cy="390525"/>
          </a:xfrm>
          <a:prstGeom prst="rect">
            <a:avLst/>
          </a:prstGeom>
          <a:solidFill>
            <a:srgbClr val="1964AE">
              <a:alpha val="70195"/>
            </a:srgbClr>
          </a:solidFill>
          <a:ln w="9525">
            <a:noFill/>
            <a:miter lim="800000"/>
            <a:headEnd/>
            <a:tailEnd/>
          </a:ln>
        </p:spPr>
        <p:txBody>
          <a:bodyPr wrap="none" anchor="ctr"/>
          <a:lstStyle/>
          <a:p>
            <a:r>
              <a:rPr lang="en-US" dirty="0" err="1" smtClean="0">
                <a:solidFill>
                  <a:schemeClr val="bg1"/>
                </a:solidFill>
              </a:rPr>
              <a:t>Kushnir</a:t>
            </a:r>
            <a:r>
              <a:rPr lang="en-US" dirty="0" smtClean="0">
                <a:solidFill>
                  <a:schemeClr val="bg1"/>
                </a:solidFill>
              </a:rPr>
              <a:t> et al., 2003</a:t>
            </a:r>
            <a:endParaRPr lang="de-DE" dirty="0">
              <a:solidFill>
                <a:schemeClr val="bg1"/>
              </a:solidFill>
            </a:endParaRPr>
          </a:p>
        </p:txBody>
      </p:sp>
      <p:sp>
        <p:nvSpPr>
          <p:cNvPr id="538640" name="Text Box 16"/>
          <p:cNvSpPr txBox="1">
            <a:spLocks noChangeArrowheads="1"/>
          </p:cNvSpPr>
          <p:nvPr/>
        </p:nvSpPr>
        <p:spPr bwMode="auto">
          <a:xfrm>
            <a:off x="1763688" y="5085184"/>
            <a:ext cx="3528392" cy="338554"/>
          </a:xfrm>
          <a:prstGeom prst="rect">
            <a:avLst/>
          </a:prstGeom>
          <a:noFill/>
          <a:ln w="9525">
            <a:noFill/>
            <a:miter lim="800000"/>
            <a:headEnd/>
            <a:tailEnd/>
          </a:ln>
        </p:spPr>
        <p:txBody>
          <a:bodyPr wrap="square">
            <a:spAutoFit/>
          </a:bodyPr>
          <a:lstStyle/>
          <a:p>
            <a:pPr algn="ctr">
              <a:spcBef>
                <a:spcPct val="50000"/>
              </a:spcBef>
            </a:pPr>
            <a:r>
              <a:rPr lang="en-US" sz="1600" b="1" u="none" dirty="0">
                <a:solidFill>
                  <a:schemeClr val="hlink"/>
                </a:solidFill>
                <a:latin typeface="Abadi MT Condensed Extra Bold" pitchFamily="-65" charset="0"/>
                <a:ea typeface="ＭＳ Ｐゴシック" pitchFamily="-65" charset="-128"/>
              </a:rPr>
              <a:t>Sahel rainfall climatology</a:t>
            </a:r>
            <a:endParaRPr lang="en-US" sz="1600" b="1" i="1" u="none" dirty="0">
              <a:solidFill>
                <a:schemeClr val="hlink"/>
              </a:solidFill>
              <a:latin typeface="Helvetica" pitchFamily="34" charset="0"/>
              <a:ea typeface="ＭＳ Ｐゴシック" pitchFamily="-65" charset="-128"/>
            </a:endParaRPr>
          </a:p>
        </p:txBody>
      </p:sp>
      <p:grpSp>
        <p:nvGrpSpPr>
          <p:cNvPr id="21" name="Gruppieren 20"/>
          <p:cNvGrpSpPr/>
          <p:nvPr/>
        </p:nvGrpSpPr>
        <p:grpSpPr>
          <a:xfrm>
            <a:off x="1763688" y="5417840"/>
            <a:ext cx="3491880" cy="1440160"/>
            <a:chOff x="5652120" y="908720"/>
            <a:chExt cx="3491880" cy="1440160"/>
          </a:xfrm>
        </p:grpSpPr>
        <p:sp>
          <p:nvSpPr>
            <p:cNvPr id="538627" name="Rectangle 3"/>
            <p:cNvSpPr>
              <a:spLocks noChangeArrowheads="1"/>
            </p:cNvSpPr>
            <p:nvPr/>
          </p:nvSpPr>
          <p:spPr bwMode="auto">
            <a:xfrm>
              <a:off x="5652120" y="908720"/>
              <a:ext cx="3491880" cy="1440160"/>
            </a:xfrm>
            <a:prstGeom prst="rect">
              <a:avLst/>
            </a:prstGeom>
            <a:solidFill>
              <a:schemeClr val="bg1"/>
            </a:solidFill>
            <a:ln w="9525">
              <a:solidFill>
                <a:schemeClr val="tx1"/>
              </a:solidFill>
              <a:miter lim="800000"/>
              <a:headEnd/>
              <a:tailEnd/>
            </a:ln>
          </p:spPr>
          <p:txBody>
            <a:bodyPr wrap="none" anchor="ctr"/>
            <a:lstStyle/>
            <a:p>
              <a:endParaRPr lang="de-DE" u="none">
                <a:ea typeface="ＭＳ Ｐゴシック" pitchFamily="-65" charset="-128"/>
              </a:endParaRPr>
            </a:p>
          </p:txBody>
        </p:sp>
        <p:pic>
          <p:nvPicPr>
            <p:cNvPr id="538638" name="Picture 14"/>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5715000" y="990600"/>
              <a:ext cx="3429000" cy="1338263"/>
            </a:xfrm>
            <a:prstGeom prst="rect">
              <a:avLst/>
            </a:prstGeom>
            <a:noFill/>
            <a:ln w="9525">
              <a:noFill/>
              <a:miter lim="800000"/>
              <a:headEnd/>
              <a:tailEnd/>
            </a:ln>
          </p:spPr>
        </p:pic>
        <p:sp>
          <p:nvSpPr>
            <p:cNvPr id="538642" name="Line 18"/>
            <p:cNvSpPr>
              <a:spLocks noChangeShapeType="1"/>
            </p:cNvSpPr>
            <p:nvPr/>
          </p:nvSpPr>
          <p:spPr bwMode="auto">
            <a:xfrm flipV="1">
              <a:off x="7460924" y="1149350"/>
              <a:ext cx="0" cy="990600"/>
            </a:xfrm>
            <a:prstGeom prst="line">
              <a:avLst/>
            </a:prstGeom>
            <a:noFill/>
            <a:ln w="9525">
              <a:solidFill>
                <a:srgbClr val="000000"/>
              </a:solidFill>
              <a:round/>
              <a:headEnd/>
              <a:tailEnd/>
            </a:ln>
          </p:spPr>
          <p:txBody>
            <a:bodyPr wrap="none" anchor="ctr"/>
            <a:lstStyle/>
            <a:p>
              <a:endParaRPr lang="en-US"/>
            </a:p>
          </p:txBody>
        </p:sp>
      </p:grpSp>
      <p:grpSp>
        <p:nvGrpSpPr>
          <p:cNvPr id="22" name="Gruppieren 21"/>
          <p:cNvGrpSpPr/>
          <p:nvPr/>
        </p:nvGrpSpPr>
        <p:grpSpPr>
          <a:xfrm>
            <a:off x="5319464" y="5428729"/>
            <a:ext cx="3429000" cy="1412776"/>
            <a:chOff x="5715000" y="5373216"/>
            <a:chExt cx="3429000" cy="1484784"/>
          </a:xfrm>
        </p:grpSpPr>
        <p:sp>
          <p:nvSpPr>
            <p:cNvPr id="538626" name="Rectangle 2"/>
            <p:cNvSpPr>
              <a:spLocks noChangeArrowheads="1"/>
            </p:cNvSpPr>
            <p:nvPr/>
          </p:nvSpPr>
          <p:spPr bwMode="auto">
            <a:xfrm>
              <a:off x="5724128" y="5373216"/>
              <a:ext cx="3419872" cy="1484784"/>
            </a:xfrm>
            <a:prstGeom prst="rect">
              <a:avLst/>
            </a:prstGeom>
            <a:solidFill>
              <a:schemeClr val="bg1"/>
            </a:solidFill>
            <a:ln w="9525">
              <a:solidFill>
                <a:schemeClr val="tx1"/>
              </a:solidFill>
              <a:miter lim="800000"/>
              <a:headEnd/>
              <a:tailEnd/>
            </a:ln>
          </p:spPr>
          <p:txBody>
            <a:bodyPr wrap="none" anchor="ctr"/>
            <a:lstStyle/>
            <a:p>
              <a:endParaRPr lang="de-DE" u="none">
                <a:ea typeface="ＭＳ Ｐゴシック" pitchFamily="-65" charset="-128"/>
              </a:endParaRPr>
            </a:p>
          </p:txBody>
        </p:sp>
        <p:pic>
          <p:nvPicPr>
            <p:cNvPr id="538639" name="Picture 15"/>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5715000" y="5503863"/>
              <a:ext cx="3429000" cy="1354137"/>
            </a:xfrm>
            <a:prstGeom prst="rect">
              <a:avLst/>
            </a:prstGeom>
            <a:noFill/>
            <a:ln w="9525">
              <a:noFill/>
              <a:miter lim="800000"/>
              <a:headEnd/>
              <a:tailEnd/>
            </a:ln>
          </p:spPr>
        </p:pic>
        <p:sp>
          <p:nvSpPr>
            <p:cNvPr id="538643" name="Line 19"/>
            <p:cNvSpPr>
              <a:spLocks noChangeShapeType="1"/>
            </p:cNvSpPr>
            <p:nvPr/>
          </p:nvSpPr>
          <p:spPr bwMode="auto">
            <a:xfrm flipV="1">
              <a:off x="7461250" y="5638800"/>
              <a:ext cx="0" cy="1066800"/>
            </a:xfrm>
            <a:prstGeom prst="line">
              <a:avLst/>
            </a:prstGeom>
            <a:noFill/>
            <a:ln w="9525">
              <a:solidFill>
                <a:srgbClr val="000000"/>
              </a:solidFill>
              <a:round/>
              <a:headEnd/>
              <a:tailEnd/>
            </a:ln>
          </p:spPr>
          <p:txBody>
            <a:bodyPr wrap="none" anchor="ctr"/>
            <a:lstStyle/>
            <a:p>
              <a:endParaRPr lang="en-US"/>
            </a:p>
          </p:txBody>
        </p:sp>
      </p:grpSp>
      <p:grpSp>
        <p:nvGrpSpPr>
          <p:cNvPr id="20" name="Gruppieren 19"/>
          <p:cNvGrpSpPr/>
          <p:nvPr/>
        </p:nvGrpSpPr>
        <p:grpSpPr>
          <a:xfrm>
            <a:off x="3635896" y="1340768"/>
            <a:ext cx="5508104" cy="3744416"/>
            <a:chOff x="107950" y="2133600"/>
            <a:chExt cx="5118100" cy="3340100"/>
          </a:xfrm>
        </p:grpSpPr>
        <p:graphicFrame>
          <p:nvGraphicFramePr>
            <p:cNvPr id="538644" name="Object 20"/>
            <p:cNvGraphicFramePr>
              <a:graphicFrameLocks noChangeAspect="1"/>
            </p:cNvGraphicFramePr>
            <p:nvPr/>
          </p:nvGraphicFramePr>
          <p:xfrm>
            <a:off x="107950" y="2133600"/>
            <a:ext cx="5118100" cy="3340100"/>
          </p:xfrm>
          <a:graphic>
            <a:graphicData uri="http://schemas.openxmlformats.org/presentationml/2006/ole">
              <mc:AlternateContent xmlns:mc="http://schemas.openxmlformats.org/markup-compatibility/2006">
                <mc:Choice xmlns:v="urn:schemas-microsoft-com:vml" Requires="v">
                  <p:oleObj spid="_x0000_s5158" name="Dokument" r:id="rId7" imgW="17738026" imgH="11450648" progId="Word.Document.8">
                    <p:embed/>
                  </p:oleObj>
                </mc:Choice>
                <mc:Fallback>
                  <p:oleObj name="Dokument" r:id="rId7" imgW="17738026" imgH="11450648"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2133600"/>
                          <a:ext cx="5118100" cy="334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38645" name="Rectangle 21"/>
            <p:cNvSpPr>
              <a:spLocks noChangeArrowheads="1"/>
            </p:cNvSpPr>
            <p:nvPr/>
          </p:nvSpPr>
          <p:spPr bwMode="auto">
            <a:xfrm>
              <a:off x="3319463" y="3352800"/>
              <a:ext cx="903287" cy="152400"/>
            </a:xfrm>
            <a:prstGeom prst="rect">
              <a:avLst/>
            </a:prstGeom>
            <a:noFill/>
            <a:ln w="28575">
              <a:solidFill>
                <a:schemeClr val="bg2"/>
              </a:solidFill>
              <a:miter lim="800000"/>
              <a:headEnd/>
              <a:tailEnd/>
            </a:ln>
            <a:effectLst/>
          </p:spPr>
          <p:txBody>
            <a:bodyPr wrap="none" anchor="ctr"/>
            <a:lstStyle/>
            <a:p>
              <a:endParaRPr lang="en-US"/>
            </a:p>
          </p:txBody>
        </p:sp>
        <p:sp>
          <p:nvSpPr>
            <p:cNvPr id="538646" name="Rectangle 22"/>
            <p:cNvSpPr>
              <a:spLocks noChangeArrowheads="1"/>
            </p:cNvSpPr>
            <p:nvPr/>
          </p:nvSpPr>
          <p:spPr bwMode="auto">
            <a:xfrm>
              <a:off x="3319463" y="3048000"/>
              <a:ext cx="903287" cy="304800"/>
            </a:xfrm>
            <a:prstGeom prst="rect">
              <a:avLst/>
            </a:prstGeom>
            <a:noFill/>
            <a:ln w="28575">
              <a:solidFill>
                <a:schemeClr val="bg2"/>
              </a:solidFill>
              <a:miter lim="800000"/>
              <a:headEnd/>
              <a:tailEnd/>
            </a:ln>
            <a:effectLst/>
          </p:spPr>
          <p:txBody>
            <a:bodyPr wrap="none" anchor="ctr"/>
            <a:lstStyle/>
            <a:p>
              <a:endParaRPr lang="en-US"/>
            </a:p>
          </p:txBody>
        </p:sp>
        <p:sp>
          <p:nvSpPr>
            <p:cNvPr id="538647" name="AutoShape 23"/>
            <p:cNvSpPr>
              <a:spLocks noChangeArrowheads="1"/>
            </p:cNvSpPr>
            <p:nvPr/>
          </p:nvSpPr>
          <p:spPr bwMode="auto">
            <a:xfrm>
              <a:off x="2771775" y="3911600"/>
              <a:ext cx="1100138" cy="254000"/>
            </a:xfrm>
            <a:prstGeom prst="wedgeRectCallout">
              <a:avLst>
                <a:gd name="adj1" fmla="val -64718"/>
                <a:gd name="adj2" fmla="val -128125"/>
              </a:avLst>
            </a:prstGeom>
            <a:solidFill>
              <a:schemeClr val="accent1"/>
            </a:solidFill>
            <a:ln w="9525">
              <a:noFill/>
              <a:miter lim="800000"/>
              <a:headEnd/>
              <a:tailEnd/>
            </a:ln>
            <a:effectLst/>
          </p:spPr>
          <p:txBody>
            <a:bodyPr wrap="none" anchor="ctr"/>
            <a:lstStyle/>
            <a:p>
              <a:pPr algn="ctr"/>
              <a:r>
                <a:rPr lang="en-US" sz="1600" u="none" dirty="0" smtClean="0">
                  <a:latin typeface="Tahoma" pitchFamily="34" charset="0"/>
                </a:rPr>
                <a:t>MA-Position</a:t>
              </a:r>
              <a:endParaRPr lang="en-US" sz="1600" u="none" dirty="0">
                <a:latin typeface="Tahoma" pitchFamily="34" charset="0"/>
              </a:endParaRPr>
            </a:p>
          </p:txBody>
        </p:sp>
        <p:sp>
          <p:nvSpPr>
            <p:cNvPr id="538648" name="AutoShape 24"/>
            <p:cNvSpPr>
              <a:spLocks noChangeArrowheads="1"/>
            </p:cNvSpPr>
            <p:nvPr/>
          </p:nvSpPr>
          <p:spPr bwMode="auto">
            <a:xfrm>
              <a:off x="1662113" y="2895600"/>
              <a:ext cx="1058862" cy="254000"/>
            </a:xfrm>
            <a:prstGeom prst="wedgeRectCallout">
              <a:avLst>
                <a:gd name="adj1" fmla="val 68440"/>
                <a:gd name="adj2" fmla="val 124375"/>
              </a:avLst>
            </a:prstGeom>
            <a:solidFill>
              <a:schemeClr val="accent1"/>
            </a:solidFill>
            <a:ln w="9525">
              <a:noFill/>
              <a:miter lim="800000"/>
              <a:headEnd/>
              <a:tailEnd/>
            </a:ln>
            <a:effectLst/>
          </p:spPr>
          <p:txBody>
            <a:bodyPr wrap="none" anchor="ctr"/>
            <a:lstStyle/>
            <a:p>
              <a:pPr algn="ctr"/>
              <a:endParaRPr lang="de-DE" u="none"/>
            </a:p>
          </p:txBody>
        </p:sp>
        <p:sp>
          <p:nvSpPr>
            <p:cNvPr id="538649" name="Text Box 25"/>
            <p:cNvSpPr txBox="1">
              <a:spLocks noChangeArrowheads="1"/>
            </p:cNvSpPr>
            <p:nvPr/>
          </p:nvSpPr>
          <p:spPr bwMode="auto">
            <a:xfrm>
              <a:off x="1619250" y="2852738"/>
              <a:ext cx="1152525" cy="301997"/>
            </a:xfrm>
            <a:prstGeom prst="rect">
              <a:avLst/>
            </a:prstGeom>
            <a:noFill/>
            <a:ln w="9525">
              <a:noFill/>
              <a:miter lim="800000"/>
              <a:headEnd/>
              <a:tailEnd/>
            </a:ln>
            <a:effectLst/>
          </p:spPr>
          <p:txBody>
            <a:bodyPr>
              <a:spAutoFit/>
            </a:bodyPr>
            <a:lstStyle/>
            <a:p>
              <a:pPr>
                <a:spcBef>
                  <a:spcPct val="50000"/>
                </a:spcBef>
              </a:pPr>
              <a:r>
                <a:rPr lang="en-US" sz="1600" u="none" dirty="0" smtClean="0">
                  <a:latin typeface="Tahoma" pitchFamily="34" charset="0"/>
                </a:rPr>
                <a:t>JJA-Position</a:t>
              </a:r>
              <a:endParaRPr lang="en-US" sz="1600" u="none" dirty="0">
                <a:latin typeface="Tahoma" pitchFamily="34" charset="0"/>
              </a:endParaRPr>
            </a:p>
          </p:txBody>
        </p:sp>
        <p:sp>
          <p:nvSpPr>
            <p:cNvPr id="538650" name="AutoShape 26"/>
            <p:cNvSpPr>
              <a:spLocks noChangeArrowheads="1"/>
            </p:cNvSpPr>
            <p:nvPr/>
          </p:nvSpPr>
          <p:spPr bwMode="auto">
            <a:xfrm>
              <a:off x="2700338" y="2641600"/>
              <a:ext cx="568325" cy="211138"/>
            </a:xfrm>
            <a:prstGeom prst="wedgeRectCallout">
              <a:avLst>
                <a:gd name="adj1" fmla="val 116759"/>
                <a:gd name="adj2" fmla="val 174810"/>
              </a:avLst>
            </a:prstGeom>
            <a:solidFill>
              <a:schemeClr val="accent1"/>
            </a:solidFill>
            <a:ln w="9525">
              <a:noFill/>
              <a:miter lim="800000"/>
              <a:headEnd/>
              <a:tailEnd/>
            </a:ln>
            <a:effectLst/>
          </p:spPr>
          <p:txBody>
            <a:bodyPr wrap="none" anchor="ctr"/>
            <a:lstStyle/>
            <a:p>
              <a:pPr algn="ctr"/>
              <a:r>
                <a:rPr lang="en-US" sz="1600" u="none" dirty="0">
                  <a:latin typeface="Tahoma" pitchFamily="34" charset="0"/>
                </a:rPr>
                <a:t>Sahel</a:t>
              </a:r>
            </a:p>
          </p:txBody>
        </p:sp>
        <p:sp>
          <p:nvSpPr>
            <p:cNvPr id="538654" name="AutoShape 30"/>
            <p:cNvSpPr>
              <a:spLocks noChangeArrowheads="1"/>
            </p:cNvSpPr>
            <p:nvPr/>
          </p:nvSpPr>
          <p:spPr bwMode="auto">
            <a:xfrm>
              <a:off x="4211638" y="3644900"/>
              <a:ext cx="739775" cy="254000"/>
            </a:xfrm>
            <a:prstGeom prst="wedgeRectCallout">
              <a:avLst>
                <a:gd name="adj1" fmla="val -115023"/>
                <a:gd name="adj2" fmla="val -133125"/>
              </a:avLst>
            </a:prstGeom>
            <a:solidFill>
              <a:schemeClr val="accent1"/>
            </a:solidFill>
            <a:ln w="9525">
              <a:noFill/>
              <a:miter lim="800000"/>
              <a:headEnd/>
              <a:tailEnd/>
            </a:ln>
            <a:effectLst/>
          </p:spPr>
          <p:txBody>
            <a:bodyPr wrap="none" anchor="ctr"/>
            <a:lstStyle/>
            <a:p>
              <a:pPr algn="ctr"/>
              <a:r>
                <a:rPr lang="en-US" sz="1600" u="none">
                  <a:latin typeface="Tahoma" pitchFamily="34" charset="0"/>
                </a:rPr>
                <a:t>Guinea</a:t>
              </a:r>
            </a:p>
          </p:txBody>
        </p:sp>
      </p:grpSp>
      <p:sp>
        <p:nvSpPr>
          <p:cNvPr id="538641" name="Text Box 17"/>
          <p:cNvSpPr txBox="1">
            <a:spLocks noChangeArrowheads="1"/>
          </p:cNvSpPr>
          <p:nvPr/>
        </p:nvSpPr>
        <p:spPr bwMode="auto">
          <a:xfrm>
            <a:off x="5220072" y="5085184"/>
            <a:ext cx="3744416" cy="338554"/>
          </a:xfrm>
          <a:prstGeom prst="rect">
            <a:avLst/>
          </a:prstGeom>
          <a:noFill/>
          <a:ln w="9525">
            <a:noFill/>
            <a:miter lim="800000"/>
            <a:headEnd/>
            <a:tailEnd/>
          </a:ln>
        </p:spPr>
        <p:txBody>
          <a:bodyPr wrap="square">
            <a:spAutoFit/>
          </a:bodyPr>
          <a:lstStyle/>
          <a:p>
            <a:pPr algn="ctr">
              <a:spcBef>
                <a:spcPct val="50000"/>
              </a:spcBef>
            </a:pPr>
            <a:r>
              <a:rPr lang="en-US" sz="1600" b="1" u="none" dirty="0">
                <a:solidFill>
                  <a:schemeClr val="hlink"/>
                </a:solidFill>
                <a:latin typeface="Abadi MT Condensed Extra Bold" pitchFamily="-65" charset="0"/>
                <a:ea typeface="ＭＳ Ｐゴシック" pitchFamily="-65" charset="-128"/>
              </a:rPr>
              <a:t>Guinea rainfall climatology</a:t>
            </a:r>
            <a:endParaRPr lang="en-US" sz="1600" b="1" i="1" u="none" dirty="0">
              <a:solidFill>
                <a:schemeClr val="hlink"/>
              </a:solidFill>
              <a:latin typeface="Helvetica" pitchFamily="34" charset="0"/>
              <a:ea typeface="ＭＳ Ｐゴシック" pitchFamily="-65" charset="-128"/>
            </a:endParaRPr>
          </a:p>
        </p:txBody>
      </p:sp>
      <p:sp>
        <p:nvSpPr>
          <p:cNvPr id="23" name="Titel 22"/>
          <p:cNvSpPr>
            <a:spLocks noGrp="1"/>
          </p:cNvSpPr>
          <p:nvPr>
            <p:ph type="title"/>
          </p:nvPr>
        </p:nvSpPr>
        <p:spPr>
          <a:xfrm>
            <a:off x="1763713" y="-27384"/>
            <a:ext cx="7056437" cy="1247775"/>
          </a:xfrm>
        </p:spPr>
        <p:txBody>
          <a:bodyPr/>
          <a:lstStyle/>
          <a:p>
            <a:r>
              <a:rPr lang="en-US" dirty="0" smtClean="0"/>
              <a:t>Atlantic Marine ITCZ Complex</a:t>
            </a:r>
            <a:endParaRPr lang="en-US" dirty="0"/>
          </a:p>
        </p:txBody>
      </p:sp>
      <p:sp>
        <p:nvSpPr>
          <p:cNvPr id="24" name="Inhaltsplatzhalter 23"/>
          <p:cNvSpPr>
            <a:spLocks noGrp="1"/>
          </p:cNvSpPr>
          <p:nvPr>
            <p:ph idx="1"/>
          </p:nvPr>
        </p:nvSpPr>
        <p:spPr>
          <a:xfrm>
            <a:off x="323528" y="1340768"/>
            <a:ext cx="3169047" cy="4824412"/>
          </a:xfrm>
        </p:spPr>
        <p:txBody>
          <a:bodyPr/>
          <a:lstStyle/>
          <a:p>
            <a:r>
              <a:rPr lang="en-US" sz="2400" dirty="0" smtClean="0">
                <a:latin typeface="Tahoma" pitchFamily="34" charset="0"/>
                <a:ea typeface="ＭＳ Ｐゴシック" pitchFamily="-65" charset="-128"/>
              </a:rPr>
              <a:t>ITCZ position and rainfall intensity affect densely populated regions in West Africa </a:t>
            </a:r>
            <a:endParaRPr lang="en-US" sz="2400" i="1" dirty="0" smtClean="0">
              <a:latin typeface="Tahoma" pitchFamily="34" charset="0"/>
              <a:ea typeface="ＭＳ Ｐゴシック" pitchFamily="-65" charset="-128"/>
            </a:endParaRPr>
          </a:p>
          <a:p>
            <a:endParaRPr lang="en-US" dirty="0"/>
          </a:p>
        </p:txBody>
      </p:sp>
    </p:spTree>
    <p:extLst>
      <p:ext uri="{BB962C8B-B14F-4D97-AF65-F5344CB8AC3E}">
        <p14:creationId xmlns:p14="http://schemas.microsoft.com/office/powerpoint/2010/main" val="61354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el 1"/>
          <p:cNvSpPr>
            <a:spLocks noGrp="1"/>
          </p:cNvSpPr>
          <p:nvPr>
            <p:ph type="title"/>
          </p:nvPr>
        </p:nvSpPr>
        <p:spPr/>
        <p:txBody>
          <a:bodyPr/>
          <a:lstStyle/>
          <a:p>
            <a:r>
              <a:rPr lang="de-DE" dirty="0" err="1" smtClean="0">
                <a:latin typeface="Microsoft Sans Serif" charset="0"/>
              </a:rPr>
              <a:t>Role</a:t>
            </a:r>
            <a:r>
              <a:rPr lang="de-DE" dirty="0" smtClean="0">
                <a:latin typeface="Microsoft Sans Serif" charset="0"/>
              </a:rPr>
              <a:t> </a:t>
            </a:r>
            <a:r>
              <a:rPr lang="de-DE" dirty="0" err="1" smtClean="0">
                <a:latin typeface="Microsoft Sans Serif" charset="0"/>
              </a:rPr>
              <a:t>of</a:t>
            </a:r>
            <a:r>
              <a:rPr lang="de-DE" dirty="0" smtClean="0">
                <a:latin typeface="Microsoft Sans Serif" charset="0"/>
              </a:rPr>
              <a:t> </a:t>
            </a:r>
            <a:r>
              <a:rPr lang="de-DE" dirty="0" err="1" smtClean="0">
                <a:latin typeface="Microsoft Sans Serif" charset="0"/>
              </a:rPr>
              <a:t>Equatorial</a:t>
            </a:r>
            <a:r>
              <a:rPr lang="de-DE" dirty="0" smtClean="0">
                <a:latin typeface="Microsoft Sans Serif" charset="0"/>
              </a:rPr>
              <a:t> </a:t>
            </a:r>
            <a:r>
              <a:rPr lang="de-DE" dirty="0" err="1" smtClean="0">
                <a:latin typeface="Microsoft Sans Serif" charset="0"/>
              </a:rPr>
              <a:t>Circulation</a:t>
            </a:r>
            <a:r>
              <a:rPr lang="de-DE" dirty="0" smtClean="0">
                <a:latin typeface="Microsoft Sans Serif" charset="0"/>
              </a:rPr>
              <a:t> on </a:t>
            </a:r>
            <a:r>
              <a:rPr lang="de-DE" dirty="0" err="1" smtClean="0">
                <a:latin typeface="Microsoft Sans Serif" charset="0"/>
              </a:rPr>
              <a:t>the</a:t>
            </a:r>
            <a:r>
              <a:rPr lang="de-DE" dirty="0" smtClean="0">
                <a:latin typeface="Microsoft Sans Serif" charset="0"/>
              </a:rPr>
              <a:t> Oxygen Distribution</a:t>
            </a:r>
            <a:endParaRPr lang="en-US" dirty="0">
              <a:latin typeface="Microsoft Sans Serif" charset="0"/>
            </a:endParaRPr>
          </a:p>
        </p:txBody>
      </p:sp>
      <p:sp>
        <p:nvSpPr>
          <p:cNvPr id="20484" name="Inhaltsplatzhalter 2"/>
          <p:cNvSpPr>
            <a:spLocks noGrp="1"/>
          </p:cNvSpPr>
          <p:nvPr>
            <p:ph idx="1"/>
          </p:nvPr>
        </p:nvSpPr>
        <p:spPr>
          <a:xfrm>
            <a:off x="250825" y="1341438"/>
            <a:ext cx="3385071" cy="4824412"/>
          </a:xfrm>
        </p:spPr>
        <p:txBody>
          <a:bodyPr/>
          <a:lstStyle/>
          <a:p>
            <a:r>
              <a:rPr lang="en-US" dirty="0">
                <a:latin typeface="Microsoft Sans Serif" charset="0"/>
              </a:rPr>
              <a:t>V</a:t>
            </a:r>
            <a:r>
              <a:rPr lang="en-US" dirty="0" smtClean="0">
                <a:latin typeface="Microsoft Sans Serif" charset="0"/>
              </a:rPr>
              <a:t>elocity field of</a:t>
            </a:r>
            <a:r>
              <a:rPr lang="en-US" dirty="0">
                <a:latin typeface="Microsoft Sans Serif" charset="0"/>
              </a:rPr>
              <a:t> </a:t>
            </a:r>
            <a:r>
              <a:rPr lang="en-US" dirty="0" smtClean="0">
                <a:latin typeface="Microsoft Sans Serif" charset="0"/>
              </a:rPr>
              <a:t>basin mode oscillations representing EDJs can be used to study their effect on the oxygen distribution</a:t>
            </a:r>
            <a:endParaRPr lang="en-US" dirty="0">
              <a:latin typeface="Microsoft Sans Serif" charset="0"/>
            </a:endParaRPr>
          </a:p>
        </p:txBody>
      </p:sp>
      <p:pic>
        <p:nvPicPr>
          <p:cNvPr id="6" name="bm_nopsi_300.mp4" descr="/Users/pbrandt/Documents/vorträge/2013/2013_03_14_SFB_retreat/bm_nopsi_300.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780121" y="1484784"/>
            <a:ext cx="5280586" cy="39604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78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6"/>
          <p:cNvSpPr>
            <a:spLocks noGrp="1"/>
          </p:cNvSpPr>
          <p:nvPr>
            <p:ph type="title"/>
          </p:nvPr>
        </p:nvSpPr>
        <p:spPr/>
        <p:txBody>
          <a:bodyPr/>
          <a:lstStyle/>
          <a:p>
            <a:r>
              <a:rPr lang="de-DE">
                <a:latin typeface="Microsoft Sans Serif" charset="0"/>
              </a:rPr>
              <a:t>Advection-Diffusion Model</a:t>
            </a:r>
            <a:endParaRPr lang="en-US">
              <a:latin typeface="Microsoft Sans Serif" charset="0"/>
            </a:endParaRPr>
          </a:p>
        </p:txBody>
      </p:sp>
      <p:sp>
        <p:nvSpPr>
          <p:cNvPr id="21507" name="Inhaltsplatzhalter 17"/>
          <p:cNvSpPr>
            <a:spLocks noGrp="1"/>
          </p:cNvSpPr>
          <p:nvPr>
            <p:ph idx="1"/>
          </p:nvPr>
        </p:nvSpPr>
        <p:spPr>
          <a:xfrm>
            <a:off x="250825" y="1341438"/>
            <a:ext cx="8569325" cy="5516562"/>
          </a:xfrm>
          <a:noFill/>
        </p:spPr>
        <p:txBody>
          <a:bodyPr/>
          <a:lstStyle/>
          <a:p>
            <a:r>
              <a:rPr lang="en-US" sz="2200" dirty="0">
                <a:latin typeface="Microsoft Sans Serif" charset="0"/>
              </a:rPr>
              <a:t>Model is forced by the velocity field of the equatorial basin mode</a:t>
            </a:r>
          </a:p>
          <a:p>
            <a:r>
              <a:rPr lang="en-US" sz="2200" dirty="0">
                <a:latin typeface="Microsoft Sans Serif" charset="0"/>
              </a:rPr>
              <a:t>It includes a restoring to western boundary oxygen concentrations within a boundary layer and oxygen consumption (</a:t>
            </a:r>
            <a:r>
              <a:rPr lang="nl-NL" sz="2200" dirty="0">
                <a:latin typeface="Microsoft Sans Serif" charset="0"/>
              </a:rPr>
              <a:t>van Geen et al. </a:t>
            </a:r>
            <a:r>
              <a:rPr lang="nl-NL" sz="2200" dirty="0" smtClean="0">
                <a:latin typeface="Microsoft Sans Serif" charset="0"/>
              </a:rPr>
              <a:t>2006 </a:t>
            </a:r>
            <a:r>
              <a:rPr lang="nl-NL" sz="2200" dirty="0" err="1" smtClean="0">
                <a:latin typeface="Microsoft Sans Serif" charset="0"/>
              </a:rPr>
              <a:t>and</a:t>
            </a:r>
            <a:r>
              <a:rPr lang="nl-NL" sz="2200" dirty="0" smtClean="0">
                <a:latin typeface="Microsoft Sans Serif" charset="0"/>
              </a:rPr>
              <a:t> factor 5 </a:t>
            </a:r>
            <a:r>
              <a:rPr lang="nl-NL" sz="2200" dirty="0" err="1" smtClean="0">
                <a:latin typeface="Microsoft Sans Serif" charset="0"/>
              </a:rPr>
              <a:t>larger</a:t>
            </a:r>
            <a:r>
              <a:rPr lang="nl-NL" sz="2200" dirty="0" smtClean="0">
                <a:latin typeface="Microsoft Sans Serif" charset="0"/>
              </a:rPr>
              <a:t>, </a:t>
            </a:r>
            <a:r>
              <a:rPr lang="nl-NL" sz="2200" dirty="0" err="1" smtClean="0">
                <a:latin typeface="Microsoft Sans Serif" charset="0"/>
              </a:rPr>
              <a:t>dashed</a:t>
            </a:r>
            <a:r>
              <a:rPr lang="nl-NL" sz="2200" dirty="0" smtClean="0">
                <a:latin typeface="Microsoft Sans Serif" charset="0"/>
              </a:rPr>
              <a:t> or smaller, </a:t>
            </a:r>
            <a:r>
              <a:rPr lang="nl-NL" sz="2200" dirty="0" err="1" smtClean="0">
                <a:latin typeface="Microsoft Sans Serif" charset="0"/>
              </a:rPr>
              <a:t>dotted</a:t>
            </a:r>
            <a:r>
              <a:rPr lang="nl-NL" sz="2200" dirty="0" smtClean="0">
                <a:latin typeface="Microsoft Sans Serif" charset="0"/>
              </a:rPr>
              <a:t>)</a:t>
            </a:r>
            <a:endParaRPr lang="nl-NL" sz="2200" dirty="0">
              <a:latin typeface="Microsoft Sans Serif" charset="0"/>
            </a:endParaRPr>
          </a:p>
          <a:p>
            <a:r>
              <a:rPr lang="en-US" sz="2200" dirty="0">
                <a:latin typeface="Microsoft Sans Serif" charset="0"/>
              </a:rPr>
              <a:t>Simulation are performed until a constantly oscillating state is reached </a:t>
            </a:r>
            <a:r>
              <a:rPr lang="en-US" sz="2200" dirty="0" smtClean="0">
                <a:latin typeface="Microsoft Sans Serif" charset="0"/>
              </a:rPr>
              <a:t>(about 160 </a:t>
            </a:r>
            <a:r>
              <a:rPr lang="en-US" sz="2200" dirty="0" err="1">
                <a:latin typeface="Microsoft Sans Serif" charset="0"/>
              </a:rPr>
              <a:t>yr</a:t>
            </a:r>
            <a:r>
              <a:rPr lang="en-US" sz="2200" dirty="0">
                <a:latin typeface="Microsoft Sans Serif" charset="0"/>
              </a:rPr>
              <a:t>)</a:t>
            </a:r>
          </a:p>
          <a:p>
            <a:r>
              <a:rPr lang="en-US" sz="2200" dirty="0">
                <a:latin typeface="Microsoft Sans Serif" charset="0"/>
              </a:rPr>
              <a:t>Mean relative </a:t>
            </a:r>
            <a:r>
              <a:rPr lang="en-US" sz="2200" dirty="0" smtClean="0">
                <a:latin typeface="Microsoft Sans Serif" charset="0"/>
              </a:rPr>
              <a:t/>
            </a:r>
            <a:br>
              <a:rPr lang="en-US" sz="2200" dirty="0" smtClean="0">
                <a:latin typeface="Microsoft Sans Serif" charset="0"/>
              </a:rPr>
            </a:br>
            <a:r>
              <a:rPr lang="en-US" sz="2200" dirty="0" smtClean="0">
                <a:latin typeface="Microsoft Sans Serif" charset="0"/>
              </a:rPr>
              <a:t>oxygen shows </a:t>
            </a:r>
            <a:br>
              <a:rPr lang="en-US" sz="2200" dirty="0" smtClean="0">
                <a:latin typeface="Microsoft Sans Serif" charset="0"/>
              </a:rPr>
            </a:br>
            <a:r>
              <a:rPr lang="en-US" sz="2200" dirty="0" smtClean="0">
                <a:latin typeface="Microsoft Sans Serif" charset="0"/>
              </a:rPr>
              <a:t>ventilation </a:t>
            </a:r>
            <a:r>
              <a:rPr lang="en-US" sz="2200" dirty="0">
                <a:latin typeface="Microsoft Sans Serif" charset="0"/>
              </a:rPr>
              <a:t>of the </a:t>
            </a:r>
            <a:r>
              <a:rPr lang="en-US" sz="2200" dirty="0" smtClean="0">
                <a:latin typeface="Microsoft Sans Serif" charset="0"/>
              </a:rPr>
              <a:t/>
            </a:r>
            <a:br>
              <a:rPr lang="en-US" sz="2200" dirty="0" smtClean="0">
                <a:latin typeface="Microsoft Sans Serif" charset="0"/>
              </a:rPr>
            </a:br>
            <a:r>
              <a:rPr lang="en-US" sz="2200" dirty="0" smtClean="0">
                <a:latin typeface="Microsoft Sans Serif" charset="0"/>
              </a:rPr>
              <a:t>equatorial </a:t>
            </a:r>
            <a:r>
              <a:rPr lang="en-US" sz="2200" dirty="0">
                <a:latin typeface="Microsoft Sans Serif" charset="0"/>
              </a:rPr>
              <a:t>band </a:t>
            </a:r>
            <a:r>
              <a:rPr lang="en-US" sz="2200" dirty="0" smtClean="0">
                <a:latin typeface="Microsoft Sans Serif" charset="0"/>
              </a:rPr>
              <a:t/>
            </a:r>
            <a:br>
              <a:rPr lang="en-US" sz="2200" dirty="0" smtClean="0">
                <a:latin typeface="Microsoft Sans Serif" charset="0"/>
              </a:rPr>
            </a:br>
            <a:r>
              <a:rPr lang="en-US" sz="2200" dirty="0" smtClean="0">
                <a:latin typeface="Microsoft Sans Serif" charset="0"/>
              </a:rPr>
              <a:t>due </a:t>
            </a:r>
            <a:r>
              <a:rPr lang="en-US" sz="2200" dirty="0">
                <a:latin typeface="Microsoft Sans Serif" charset="0"/>
              </a:rPr>
              <a:t>to basin </a:t>
            </a:r>
            <a:r>
              <a:rPr lang="en-US" sz="2200" dirty="0" smtClean="0">
                <a:latin typeface="Microsoft Sans Serif" charset="0"/>
              </a:rPr>
              <a:t>mode</a:t>
            </a:r>
            <a:br>
              <a:rPr lang="en-US" sz="2200" dirty="0" smtClean="0">
                <a:latin typeface="Microsoft Sans Serif" charset="0"/>
              </a:rPr>
            </a:br>
            <a:r>
              <a:rPr lang="en-US" sz="2200" dirty="0" smtClean="0">
                <a:latin typeface="Microsoft Sans Serif" charset="0"/>
              </a:rPr>
              <a:t>oscillations</a:t>
            </a:r>
            <a:endParaRPr lang="en-US" sz="2200" dirty="0">
              <a:latin typeface="Microsoft Sans Serif" charset="0"/>
            </a:endParaRPr>
          </a:p>
        </p:txBody>
      </p:sp>
      <p:sp>
        <p:nvSpPr>
          <p:cNvPr id="21511" name="Rechteck 18"/>
          <p:cNvSpPr>
            <a:spLocks noChangeArrowheads="1"/>
          </p:cNvSpPr>
          <p:nvPr/>
        </p:nvSpPr>
        <p:spPr bwMode="auto">
          <a:xfrm>
            <a:off x="7308850" y="4076700"/>
            <a:ext cx="99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Equator</a:t>
            </a:r>
          </a:p>
        </p:txBody>
      </p:sp>
      <p:pic>
        <p:nvPicPr>
          <p:cNvPr id="2" name="Bild 1"/>
          <p:cNvPicPr>
            <a:picLocks noChangeAspect="1"/>
          </p:cNvPicPr>
          <p:nvPr/>
        </p:nvPicPr>
        <p:blipFill>
          <a:blip r:embed="rId3"/>
          <a:stretch>
            <a:fillRect/>
          </a:stretch>
        </p:blipFill>
        <p:spPr>
          <a:xfrm>
            <a:off x="2915816" y="3627450"/>
            <a:ext cx="6228184" cy="2787011"/>
          </a:xfrm>
          <a:prstGeom prst="rect">
            <a:avLst/>
          </a:prstGeom>
        </p:spPr>
      </p:pic>
      <p:sp>
        <p:nvSpPr>
          <p:cNvPr id="10" name="Rectangle 6"/>
          <p:cNvSpPr>
            <a:spLocks noChangeArrowheads="1"/>
          </p:cNvSpPr>
          <p:nvPr/>
        </p:nvSpPr>
        <p:spPr bwMode="auto">
          <a:xfrm>
            <a:off x="2915816" y="6400397"/>
            <a:ext cx="6228184" cy="381323"/>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dirty="0" smtClean="0">
                <a:solidFill>
                  <a:schemeClr val="bg1"/>
                </a:solidFill>
              </a:rPr>
              <a:t>Brandt et al. 2012</a:t>
            </a:r>
            <a:endParaRPr lang="en-US" dirty="0">
              <a:solidFill>
                <a:schemeClr val="bg1"/>
              </a:solidFill>
            </a:endParaRPr>
          </a:p>
        </p:txBody>
      </p:sp>
    </p:spTree>
    <p:extLst>
      <p:ext uri="{BB962C8B-B14F-4D97-AF65-F5344CB8AC3E}">
        <p14:creationId xmlns:p14="http://schemas.microsoft.com/office/powerpoint/2010/main" val="3931719768"/>
      </p:ext>
    </p:extLst>
  </p:cSld>
  <p:clrMapOvr>
    <a:masterClrMapping/>
  </p:clrMapOvr>
  <p:transition spd="med">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stretch>
            <a:fillRect/>
          </a:stretch>
        </p:blipFill>
        <p:spPr>
          <a:xfrm>
            <a:off x="971600" y="3327207"/>
            <a:ext cx="8028384" cy="3517835"/>
          </a:xfrm>
          <a:prstGeom prst="rect">
            <a:avLst/>
          </a:prstGeom>
        </p:spPr>
      </p:pic>
      <p:sp>
        <p:nvSpPr>
          <p:cNvPr id="22530" name="Titel 16"/>
          <p:cNvSpPr>
            <a:spLocks noGrp="1"/>
          </p:cNvSpPr>
          <p:nvPr>
            <p:ph type="title"/>
          </p:nvPr>
        </p:nvSpPr>
        <p:spPr/>
        <p:txBody>
          <a:bodyPr/>
          <a:lstStyle/>
          <a:p>
            <a:r>
              <a:rPr lang="de-DE" dirty="0" err="1">
                <a:latin typeface="Microsoft Sans Serif" charset="0"/>
              </a:rPr>
              <a:t>Simulated</a:t>
            </a:r>
            <a:r>
              <a:rPr lang="de-DE" dirty="0">
                <a:latin typeface="Microsoft Sans Serif" charset="0"/>
              </a:rPr>
              <a:t> </a:t>
            </a:r>
            <a:r>
              <a:rPr lang="de-DE" dirty="0" err="1" smtClean="0">
                <a:latin typeface="Microsoft Sans Serif" charset="0"/>
              </a:rPr>
              <a:t>Variability</a:t>
            </a:r>
            <a:r>
              <a:rPr lang="de-DE" dirty="0" smtClean="0">
                <a:latin typeface="Microsoft Sans Serif" charset="0"/>
              </a:rPr>
              <a:t> </a:t>
            </a:r>
            <a:r>
              <a:rPr lang="de-DE" dirty="0" err="1" smtClean="0">
                <a:latin typeface="Microsoft Sans Serif" charset="0"/>
              </a:rPr>
              <a:t>of</a:t>
            </a:r>
            <a:r>
              <a:rPr lang="de-DE" dirty="0" smtClean="0">
                <a:latin typeface="Microsoft Sans Serif" charset="0"/>
              </a:rPr>
              <a:t> Relative </a:t>
            </a:r>
            <a:r>
              <a:rPr lang="de-DE" dirty="0">
                <a:latin typeface="Microsoft Sans Serif" charset="0"/>
              </a:rPr>
              <a:t>Oxygen </a:t>
            </a:r>
            <a:r>
              <a:rPr lang="de-DE" dirty="0" err="1">
                <a:latin typeface="Microsoft Sans Serif" charset="0"/>
              </a:rPr>
              <a:t>Concentration</a:t>
            </a:r>
            <a:r>
              <a:rPr lang="de-DE" dirty="0">
                <a:latin typeface="Microsoft Sans Serif" charset="0"/>
              </a:rPr>
              <a:t> </a:t>
            </a:r>
            <a:r>
              <a:rPr lang="de-DE" dirty="0" err="1">
                <a:latin typeface="Microsoft Sans Serif" charset="0"/>
              </a:rPr>
              <a:t>at</a:t>
            </a:r>
            <a:r>
              <a:rPr lang="de-DE" dirty="0">
                <a:latin typeface="Microsoft Sans Serif" charset="0"/>
              </a:rPr>
              <a:t> 23°W</a:t>
            </a:r>
            <a:endParaRPr lang="en-US" dirty="0">
              <a:latin typeface="Microsoft Sans Serif" charset="0"/>
            </a:endParaRPr>
          </a:p>
        </p:txBody>
      </p:sp>
      <p:sp>
        <p:nvSpPr>
          <p:cNvPr id="22531" name="Inhaltsplatzhalter 17"/>
          <p:cNvSpPr>
            <a:spLocks noGrp="1"/>
          </p:cNvSpPr>
          <p:nvPr>
            <p:ph idx="1"/>
          </p:nvPr>
        </p:nvSpPr>
        <p:spPr/>
        <p:txBody>
          <a:bodyPr/>
          <a:lstStyle/>
          <a:p>
            <a:r>
              <a:rPr lang="en-US" sz="2400">
                <a:latin typeface="Microsoft Sans Serif" charset="0"/>
              </a:rPr>
              <a:t>Oxygen oscillates with the basin mode period (T</a:t>
            </a:r>
            <a:r>
              <a:rPr lang="en-US" sz="2400" baseline="-25000">
                <a:latin typeface="Microsoft Sans Serif" charset="0"/>
              </a:rPr>
              <a:t>0 </a:t>
            </a:r>
            <a:r>
              <a:rPr lang="en-US" sz="2400">
                <a:latin typeface="Microsoft Sans Serif" charset="0"/>
              </a:rPr>
              <a:t>= 4.5 yr) cycle having amplitudes of about 25% of western boundary values</a:t>
            </a:r>
          </a:p>
          <a:p>
            <a:r>
              <a:rPr lang="en-US" sz="2400">
                <a:latin typeface="Microsoft Sans Serif" charset="0"/>
              </a:rPr>
              <a:t>Maximum oxygen concentration occurs after maximum eastward velocity (not in quadrature </a:t>
            </a:r>
            <a:r>
              <a:rPr lang="en-US" sz="2400">
                <a:latin typeface="Microsoft Sans Serif" charset="0"/>
                <a:sym typeface="Symbol" charset="0"/>
              </a:rPr>
              <a:t></a:t>
            </a:r>
            <a:r>
              <a:rPr lang="en-US" sz="2400">
                <a:latin typeface="Microsoft Sans Serif" charset="0"/>
              </a:rPr>
              <a:t> mean flux)</a:t>
            </a:r>
          </a:p>
        </p:txBody>
      </p:sp>
    </p:spTree>
    <p:extLst>
      <p:ext uri="{BB962C8B-B14F-4D97-AF65-F5344CB8AC3E}">
        <p14:creationId xmlns:p14="http://schemas.microsoft.com/office/powerpoint/2010/main" val="2330480613"/>
      </p:ext>
    </p:extLst>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lat00_vel_u_O2_depth_all_2004_2012.jpg"/>
          <p:cNvPicPr>
            <a:picLocks noChangeAspect="1"/>
          </p:cNvPicPr>
          <p:nvPr/>
        </p:nvPicPr>
        <p:blipFill rotWithShape="1">
          <a:blip r:embed="rId3" cstate="print">
            <a:extLst>
              <a:ext uri="{28A0092B-C50C-407E-A947-70E740481C1C}">
                <a14:useLocalDpi xmlns:a14="http://schemas.microsoft.com/office/drawing/2010/main" val="0"/>
              </a:ext>
            </a:extLst>
          </a:blip>
          <a:srcRect l="2587" t="663" r="555" b="4087"/>
          <a:stretch/>
        </p:blipFill>
        <p:spPr>
          <a:xfrm>
            <a:off x="2417675" y="1398936"/>
            <a:ext cx="6678000" cy="5054400"/>
          </a:xfrm>
          <a:prstGeom prst="rect">
            <a:avLst/>
          </a:prstGeom>
        </p:spPr>
      </p:pic>
      <p:sp>
        <p:nvSpPr>
          <p:cNvPr id="13315" name="Titel 1"/>
          <p:cNvSpPr>
            <a:spLocks noGrp="1"/>
          </p:cNvSpPr>
          <p:nvPr>
            <p:ph type="title"/>
          </p:nvPr>
        </p:nvSpPr>
        <p:spPr/>
        <p:txBody>
          <a:bodyPr/>
          <a:lstStyle/>
          <a:p>
            <a:r>
              <a:rPr lang="en-US" smtClean="0"/>
              <a:t>4.5-yr Deep Jet Cycle in Moored Observations at Equator, 23°W</a:t>
            </a:r>
          </a:p>
        </p:txBody>
      </p:sp>
      <p:sp>
        <p:nvSpPr>
          <p:cNvPr id="13316" name="Inhaltsplatzhalter 2"/>
          <p:cNvSpPr>
            <a:spLocks noGrp="1"/>
          </p:cNvSpPr>
          <p:nvPr>
            <p:ph idx="1"/>
          </p:nvPr>
        </p:nvSpPr>
        <p:spPr>
          <a:xfrm>
            <a:off x="250825" y="1341438"/>
            <a:ext cx="2160935" cy="4824412"/>
          </a:xfrm>
        </p:spPr>
        <p:txBody>
          <a:bodyPr/>
          <a:lstStyle/>
          <a:p>
            <a:r>
              <a:rPr lang="en-US" sz="2400" smtClean="0"/>
              <a:t>Max O</a:t>
            </a:r>
            <a:r>
              <a:rPr lang="en-US" sz="2400" baseline="-25000" smtClean="0"/>
              <a:t>2</a:t>
            </a:r>
            <a:r>
              <a:rPr lang="en-US" sz="2400" smtClean="0"/>
              <a:t> slightly after max zonal velocity</a:t>
            </a:r>
          </a:p>
          <a:p>
            <a:r>
              <a:rPr lang="en-US" sz="2400" smtClean="0"/>
              <a:t>Larger O</a:t>
            </a:r>
            <a:r>
              <a:rPr lang="en-US" sz="2400" baseline="-25000" smtClean="0"/>
              <a:t>2</a:t>
            </a:r>
            <a:r>
              <a:rPr lang="en-US" sz="2400" smtClean="0"/>
              <a:t> amplitude at 300 m than at 500 m</a:t>
            </a:r>
          </a:p>
          <a:p>
            <a:r>
              <a:rPr lang="en-US" sz="2400" smtClean="0"/>
              <a:t>Ventilation of equatorial Atlantic by Deep Jets </a:t>
            </a:r>
          </a:p>
        </p:txBody>
      </p:sp>
      <p:sp>
        <p:nvSpPr>
          <p:cNvPr id="13317" name="Foliennummernplatzhalt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icrosoft Sans Serif" pitchFamily="34" charset="0"/>
              </a:defRPr>
            </a:lvl1pPr>
            <a:lvl2pPr marL="742950" indent="-285750" eaLnBrk="0" hangingPunct="0">
              <a:defRPr>
                <a:solidFill>
                  <a:schemeClr val="tx1"/>
                </a:solidFill>
                <a:latin typeface="Microsoft Sans Serif" pitchFamily="34" charset="0"/>
              </a:defRPr>
            </a:lvl2pPr>
            <a:lvl3pPr marL="1143000" indent="-228600" eaLnBrk="0" hangingPunct="0">
              <a:defRPr>
                <a:solidFill>
                  <a:schemeClr val="tx1"/>
                </a:solidFill>
                <a:latin typeface="Microsoft Sans Serif" pitchFamily="34" charset="0"/>
              </a:defRPr>
            </a:lvl3pPr>
            <a:lvl4pPr marL="1600200" indent="-228600" eaLnBrk="0" hangingPunct="0">
              <a:defRPr>
                <a:solidFill>
                  <a:schemeClr val="tx1"/>
                </a:solidFill>
                <a:latin typeface="Microsoft Sans Serif" pitchFamily="34" charset="0"/>
              </a:defRPr>
            </a:lvl4pPr>
            <a:lvl5pPr marL="2057400" indent="-228600" eaLnBrk="0" hangingPunct="0">
              <a:defRPr>
                <a:solidFill>
                  <a:schemeClr val="tx1"/>
                </a:solidFill>
                <a:latin typeface="Microsoft Sans Serif" pitchFamily="34" charset="0"/>
              </a:defRPr>
            </a:lvl5pPr>
            <a:lvl6pPr marL="2514600" indent="-228600" eaLnBrk="0" fontAlgn="base" hangingPunct="0">
              <a:spcBef>
                <a:spcPct val="0"/>
              </a:spcBef>
              <a:spcAft>
                <a:spcPct val="0"/>
              </a:spcAft>
              <a:defRPr>
                <a:solidFill>
                  <a:schemeClr val="tx1"/>
                </a:solidFill>
                <a:latin typeface="Microsoft Sans Serif" pitchFamily="34" charset="0"/>
              </a:defRPr>
            </a:lvl6pPr>
            <a:lvl7pPr marL="2971800" indent="-228600" eaLnBrk="0" fontAlgn="base" hangingPunct="0">
              <a:spcBef>
                <a:spcPct val="0"/>
              </a:spcBef>
              <a:spcAft>
                <a:spcPct val="0"/>
              </a:spcAft>
              <a:defRPr>
                <a:solidFill>
                  <a:schemeClr val="tx1"/>
                </a:solidFill>
                <a:latin typeface="Microsoft Sans Serif" pitchFamily="34" charset="0"/>
              </a:defRPr>
            </a:lvl7pPr>
            <a:lvl8pPr marL="3429000" indent="-228600" eaLnBrk="0" fontAlgn="base" hangingPunct="0">
              <a:spcBef>
                <a:spcPct val="0"/>
              </a:spcBef>
              <a:spcAft>
                <a:spcPct val="0"/>
              </a:spcAft>
              <a:defRPr>
                <a:solidFill>
                  <a:schemeClr val="tx1"/>
                </a:solidFill>
                <a:latin typeface="Microsoft Sans Serif" pitchFamily="34" charset="0"/>
              </a:defRPr>
            </a:lvl8pPr>
            <a:lvl9pPr marL="3886200" indent="-228600" eaLnBrk="0" fontAlgn="base" hangingPunct="0">
              <a:spcBef>
                <a:spcPct val="0"/>
              </a:spcBef>
              <a:spcAft>
                <a:spcPct val="0"/>
              </a:spcAft>
              <a:defRPr>
                <a:solidFill>
                  <a:schemeClr val="tx1"/>
                </a:solidFill>
                <a:latin typeface="Microsoft Sans Serif" pitchFamily="34" charset="0"/>
              </a:defRPr>
            </a:lvl9pPr>
          </a:lstStyle>
          <a:p>
            <a:pPr eaLnBrk="1" hangingPunct="1"/>
            <a:fld id="{B0C61E9A-51C3-4F94-854B-4766EA86F9DB}" type="slidenum">
              <a:rPr lang="de-DE" smtClean="0">
                <a:solidFill>
                  <a:schemeClr val="hlink"/>
                </a:solidFill>
              </a:rPr>
              <a:pPr eaLnBrk="1" hangingPunct="1"/>
              <a:t>43</a:t>
            </a:fld>
            <a:endParaRPr lang="de-DE" smtClean="0">
              <a:solidFill>
                <a:schemeClr val="hlink"/>
              </a:solidFill>
            </a:endParaRPr>
          </a:p>
        </p:txBody>
      </p:sp>
      <p:sp>
        <p:nvSpPr>
          <p:cNvPr id="11" name="Rectangle 6"/>
          <p:cNvSpPr>
            <a:spLocks noChangeArrowheads="1"/>
          </p:cNvSpPr>
          <p:nvPr/>
        </p:nvSpPr>
        <p:spPr bwMode="auto">
          <a:xfrm>
            <a:off x="2411760" y="6453336"/>
            <a:ext cx="6732240" cy="381323"/>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mtClean="0">
                <a:solidFill>
                  <a:schemeClr val="bg1"/>
                </a:solidFill>
              </a:rPr>
              <a:t>Update of Brandt et al. 2012</a:t>
            </a:r>
            <a:endParaRPr lang="en-US">
              <a:solidFill>
                <a:schemeClr val="bg1"/>
              </a:solidFill>
            </a:endParaRPr>
          </a:p>
        </p:txBody>
      </p:sp>
    </p:spTree>
    <p:extLst>
      <p:ext uri="{BB962C8B-B14F-4D97-AF65-F5344CB8AC3E}">
        <p14:creationId xmlns:p14="http://schemas.microsoft.com/office/powerpoint/2010/main" val="4051919926"/>
      </p:ext>
    </p:extLst>
  </p:cSld>
  <p:clrMapOvr>
    <a:masterClrMapping/>
  </p:clrMapOvr>
  <p:transition spd="med">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p:txBody>
          <a:bodyPr/>
          <a:lstStyle/>
          <a:p>
            <a:r>
              <a:rPr lang="en-US" dirty="0" smtClean="0">
                <a:latin typeface="Microsoft Sans Serif" charset="0"/>
              </a:rPr>
              <a:t>Advection-Diffusion </a:t>
            </a:r>
            <a:r>
              <a:rPr lang="en-US" dirty="0">
                <a:latin typeface="Microsoft Sans Serif" charset="0"/>
              </a:rPr>
              <a:t>Model with </a:t>
            </a:r>
            <a:r>
              <a:rPr lang="en-US" dirty="0" smtClean="0">
                <a:latin typeface="Microsoft Sans Serif" charset="0"/>
              </a:rPr>
              <a:t>EDJs </a:t>
            </a:r>
            <a:r>
              <a:rPr lang="en-US" dirty="0">
                <a:latin typeface="Microsoft Sans Serif" charset="0"/>
              </a:rPr>
              <a:t>&amp;</a:t>
            </a:r>
            <a:r>
              <a:rPr lang="en-US" dirty="0" smtClean="0">
                <a:latin typeface="Microsoft Sans Serif" charset="0"/>
              </a:rPr>
              <a:t> </a:t>
            </a:r>
            <a:r>
              <a:rPr lang="en-US" dirty="0" err="1" smtClean="0">
                <a:latin typeface="Microsoft Sans Serif" charset="0"/>
              </a:rPr>
              <a:t>Latitudinally</a:t>
            </a:r>
            <a:r>
              <a:rPr lang="en-US" dirty="0" smtClean="0">
                <a:latin typeface="Microsoft Sans Serif" charset="0"/>
              </a:rPr>
              <a:t> Stacked Jets</a:t>
            </a:r>
            <a:endParaRPr lang="en-US" dirty="0">
              <a:latin typeface="Microsoft Sans Serif" charset="0"/>
            </a:endParaRPr>
          </a:p>
        </p:txBody>
      </p:sp>
      <p:sp>
        <p:nvSpPr>
          <p:cNvPr id="24579" name="Inhaltsplatzhalter 2"/>
          <p:cNvSpPr>
            <a:spLocks noGrp="1"/>
          </p:cNvSpPr>
          <p:nvPr>
            <p:ph idx="1"/>
          </p:nvPr>
        </p:nvSpPr>
        <p:spPr>
          <a:xfrm>
            <a:off x="250825" y="1341438"/>
            <a:ext cx="2744788" cy="5516562"/>
          </a:xfrm>
          <a:solidFill>
            <a:srgbClr val="DEE7EF"/>
          </a:solidFill>
        </p:spPr>
        <p:txBody>
          <a:bodyPr/>
          <a:lstStyle/>
          <a:p>
            <a:pPr marL="334800" indent="-334800">
              <a:buFont typeface="Microsoft Sans Serif" charset="0"/>
              <a:buAutoNum type="alphaLcParenR"/>
            </a:pPr>
            <a:r>
              <a:rPr lang="en-US" sz="2000" dirty="0">
                <a:latin typeface="Microsoft Sans Serif" charset="0"/>
              </a:rPr>
              <a:t>Mean zonal flow field</a:t>
            </a:r>
          </a:p>
          <a:p>
            <a:pPr marL="334800" indent="-334800">
              <a:buFont typeface="Microsoft Sans Serif" charset="0"/>
              <a:buAutoNum type="alphaLcParenR"/>
            </a:pPr>
            <a:r>
              <a:rPr lang="en-US" sz="2000" dirty="0">
                <a:latin typeface="Microsoft Sans Serif" charset="0"/>
              </a:rPr>
              <a:t>Mean oxygen distribution</a:t>
            </a:r>
          </a:p>
          <a:p>
            <a:pPr marL="334800" indent="-334800">
              <a:buFont typeface="Microsoft Sans Serif" charset="0"/>
              <a:buAutoNum type="alphaLcParenR"/>
            </a:pPr>
            <a:r>
              <a:rPr lang="en-US" sz="2000" dirty="0">
                <a:latin typeface="Microsoft Sans Serif" charset="0"/>
              </a:rPr>
              <a:t>Oxygen anomaly along 23°W</a:t>
            </a:r>
          </a:p>
          <a:p>
            <a:pPr marL="334800" indent="-334800">
              <a:buFont typeface="Microsoft Sans Serif" charset="0"/>
              <a:buAutoNum type="alphaLcParenR"/>
            </a:pPr>
            <a:r>
              <a:rPr lang="en-US" sz="2000" dirty="0">
                <a:latin typeface="Microsoft Sans Serif" charset="0"/>
              </a:rPr>
              <a:t>Mean Oxygen along the equator</a:t>
            </a:r>
          </a:p>
        </p:txBody>
      </p:sp>
      <p:pic>
        <p:nvPicPr>
          <p:cNvPr id="245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613" y="1341438"/>
            <a:ext cx="6122987" cy="551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83751777"/>
      </p:ext>
    </p:extLst>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a:defRPr/>
            </a:pPr>
            <a:fld id="{3EF1E805-E3CF-4D19-B9D3-C33966A11983}" type="slidenum">
              <a:rPr lang="de-DE" smtClean="0"/>
              <a:pPr>
                <a:defRPr/>
              </a:pPr>
              <a:t>45</a:t>
            </a:fld>
            <a:endParaRPr lang="de-DE"/>
          </a:p>
        </p:txBody>
      </p:sp>
      <p:pic>
        <p:nvPicPr>
          <p:cNvPr id="8" name="Bild 7" descr="TNEAOMZ.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783"/>
            <a:ext cx="9144000" cy="6390561"/>
          </a:xfrm>
          <a:prstGeom prst="rect">
            <a:avLst/>
          </a:prstGeom>
        </p:spPr>
      </p:pic>
    </p:spTree>
    <p:extLst>
      <p:ext uri="{BB962C8B-B14F-4D97-AF65-F5344CB8AC3E}">
        <p14:creationId xmlns:p14="http://schemas.microsoft.com/office/powerpoint/2010/main" val="2422299177"/>
      </p:ext>
    </p:extLst>
  </p:cSld>
  <p:clrMapOvr>
    <a:masterClrMapping/>
  </p:clrMapOvr>
  <p:transition spd="med">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1763713" y="20638"/>
            <a:ext cx="7128767" cy="1247775"/>
          </a:xfrm>
        </p:spPr>
        <p:txBody>
          <a:bodyPr/>
          <a:lstStyle/>
          <a:p>
            <a:pPr eaLnBrk="1" hangingPunct="1"/>
            <a:r>
              <a:rPr lang="en-US" dirty="0" smtClean="0">
                <a:latin typeface="Microsoft Sans Serif" charset="0"/>
              </a:rPr>
              <a:t>Oxygen Budget of the ETNA OMZ</a:t>
            </a:r>
            <a:endParaRPr lang="en-US" dirty="0">
              <a:latin typeface="Microsoft Sans Serif" charset="0"/>
            </a:endParaRPr>
          </a:p>
        </p:txBody>
      </p:sp>
      <p:sp>
        <p:nvSpPr>
          <p:cNvPr id="3" name="Inhaltsplatzhalter 2"/>
          <p:cNvSpPr>
            <a:spLocks noGrp="1"/>
          </p:cNvSpPr>
          <p:nvPr>
            <p:ph idx="1"/>
          </p:nvPr>
        </p:nvSpPr>
        <p:spPr/>
        <p:txBody>
          <a:bodyPr/>
          <a:lstStyle/>
          <a:p>
            <a:r>
              <a:rPr lang="en-GB" dirty="0" smtClean="0"/>
              <a:t>Oxygen sink </a:t>
            </a:r>
          </a:p>
          <a:p>
            <a:pPr lvl="1"/>
            <a:r>
              <a:rPr lang="en-GB" dirty="0" smtClean="0"/>
              <a:t>Heterotrophic respiration</a:t>
            </a:r>
          </a:p>
          <a:p>
            <a:r>
              <a:rPr lang="en-GB" dirty="0" smtClean="0"/>
              <a:t>Oxygen source or sink:</a:t>
            </a:r>
          </a:p>
          <a:p>
            <a:pPr lvl="1"/>
            <a:r>
              <a:rPr lang="en-GB" dirty="0" smtClean="0"/>
              <a:t>Diapycnal mixing</a:t>
            </a:r>
          </a:p>
          <a:p>
            <a:pPr lvl="1"/>
            <a:r>
              <a:rPr lang="en-GB" dirty="0" smtClean="0"/>
              <a:t>Meridional eddy </a:t>
            </a:r>
            <a:br>
              <a:rPr lang="en-GB" dirty="0" smtClean="0"/>
            </a:br>
            <a:r>
              <a:rPr lang="en-GB" dirty="0" smtClean="0"/>
              <a:t>fluxes</a:t>
            </a:r>
          </a:p>
          <a:p>
            <a:pPr lvl="1"/>
            <a:r>
              <a:rPr lang="en-GB" dirty="0" smtClean="0"/>
              <a:t>Advection by </a:t>
            </a:r>
            <a:br>
              <a:rPr lang="en-GB" dirty="0" smtClean="0"/>
            </a:br>
            <a:r>
              <a:rPr lang="en-GB" dirty="0" err="1" smtClean="0"/>
              <a:t>latitudinally</a:t>
            </a:r>
            <a:r>
              <a:rPr lang="en-GB" dirty="0" smtClean="0"/>
              <a:t> </a:t>
            </a:r>
            <a:br>
              <a:rPr lang="en-GB" dirty="0" smtClean="0"/>
            </a:br>
            <a:r>
              <a:rPr lang="en-GB" dirty="0" smtClean="0"/>
              <a:t>alternating zonal jets</a:t>
            </a:r>
          </a:p>
          <a:p>
            <a:r>
              <a:rPr lang="en-GB" dirty="0" smtClean="0"/>
              <a:t>Oxygen tendency</a:t>
            </a:r>
          </a:p>
          <a:p>
            <a:pPr lvl="1"/>
            <a:r>
              <a:rPr lang="en-GB" sz="2200" dirty="0" smtClean="0"/>
              <a:t>1972-85 to 1999-2008</a:t>
            </a:r>
          </a:p>
          <a:p>
            <a:endParaRPr lang="en-GB" dirty="0"/>
          </a:p>
        </p:txBody>
      </p:sp>
      <p:sp>
        <p:nvSpPr>
          <p:cNvPr id="5" name="Rectangle 6"/>
          <p:cNvSpPr>
            <a:spLocks noChangeArrowheads="1"/>
          </p:cNvSpPr>
          <p:nvPr/>
        </p:nvSpPr>
        <p:spPr bwMode="auto">
          <a:xfrm>
            <a:off x="1763688" y="6486600"/>
            <a:ext cx="7380312" cy="360362"/>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dirty="0" smtClean="0">
                <a:solidFill>
                  <a:schemeClr val="bg1"/>
                </a:solidFill>
              </a:rPr>
              <a:t>Hahn et al. 2014</a:t>
            </a:r>
            <a:endParaRPr lang="de-DE" dirty="0">
              <a:solidFill>
                <a:schemeClr val="bg1"/>
              </a:solidFill>
            </a:endParaRPr>
          </a:p>
        </p:txBody>
      </p:sp>
      <p:pic>
        <p:nvPicPr>
          <p:cNvPr id="6" name="Bild 5"/>
          <p:cNvPicPr>
            <a:picLocks noChangeAspect="1"/>
          </p:cNvPicPr>
          <p:nvPr/>
        </p:nvPicPr>
        <p:blipFill>
          <a:blip r:embed="rId3"/>
          <a:stretch>
            <a:fillRect/>
          </a:stretch>
        </p:blipFill>
        <p:spPr>
          <a:xfrm>
            <a:off x="3662011" y="2840108"/>
            <a:ext cx="5446493" cy="4032448"/>
          </a:xfrm>
          <a:prstGeom prst="rect">
            <a:avLst/>
          </a:prstGeom>
        </p:spPr>
      </p:pic>
    </p:spTree>
    <p:extLst>
      <p:ext uri="{BB962C8B-B14F-4D97-AF65-F5344CB8AC3E}">
        <p14:creationId xmlns:p14="http://schemas.microsoft.com/office/powerpoint/2010/main" val="1195383806"/>
      </p:ext>
    </p:extLst>
  </p:cSld>
  <p:clrMapOvr>
    <a:masterClrMapping/>
  </p:clrMapOvr>
  <p:transition spd="med">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Ke_TA.png"/>
          <p:cNvPicPr>
            <a:picLocks noChangeAspect="1"/>
          </p:cNvPicPr>
          <p:nvPr/>
        </p:nvPicPr>
        <p:blipFill>
          <a:blip r:embed="rId2" cstate="print"/>
          <a:stretch>
            <a:fillRect/>
          </a:stretch>
        </p:blipFill>
        <p:spPr>
          <a:xfrm>
            <a:off x="-180000" y="1342856"/>
            <a:ext cx="6328969" cy="4752000"/>
          </a:xfrm>
          <a:prstGeom prst="rect">
            <a:avLst/>
          </a:prstGeom>
        </p:spPr>
      </p:pic>
      <p:pic>
        <p:nvPicPr>
          <p:cNvPr id="17" name="Grafik 16" descr="Ke_TA_GUTRE.png"/>
          <p:cNvPicPr>
            <a:picLocks noChangeAspect="1"/>
          </p:cNvPicPr>
          <p:nvPr/>
        </p:nvPicPr>
        <p:blipFill>
          <a:blip r:embed="rId3" cstate="print"/>
          <a:stretch>
            <a:fillRect/>
          </a:stretch>
        </p:blipFill>
        <p:spPr>
          <a:xfrm>
            <a:off x="-180000" y="1340768"/>
            <a:ext cx="6328963" cy="4752000"/>
          </a:xfrm>
          <a:prstGeom prst="rect">
            <a:avLst/>
          </a:prstGeom>
        </p:spPr>
      </p:pic>
      <p:pic>
        <p:nvPicPr>
          <p:cNvPr id="4" name="Grafik 3" descr="5N_Ke_chosen_gray.png"/>
          <p:cNvPicPr>
            <a:picLocks noChangeAspect="1"/>
          </p:cNvPicPr>
          <p:nvPr/>
        </p:nvPicPr>
        <p:blipFill>
          <a:blip r:embed="rId4" cstate="print"/>
          <a:stretch>
            <a:fillRect/>
          </a:stretch>
        </p:blipFill>
        <p:spPr>
          <a:xfrm>
            <a:off x="-180000" y="1340929"/>
            <a:ext cx="6328968" cy="4752000"/>
          </a:xfrm>
          <a:prstGeom prst="rect">
            <a:avLst/>
          </a:prstGeom>
        </p:spPr>
      </p:pic>
      <p:sp>
        <p:nvSpPr>
          <p:cNvPr id="10" name="Titel 9"/>
          <p:cNvSpPr>
            <a:spLocks noGrp="1"/>
          </p:cNvSpPr>
          <p:nvPr>
            <p:ph type="title"/>
          </p:nvPr>
        </p:nvSpPr>
        <p:spPr/>
        <p:txBody>
          <a:bodyPr/>
          <a:lstStyle/>
          <a:p>
            <a:r>
              <a:rPr lang="en-US" dirty="0"/>
              <a:t>Mean Eddy Diffusivity Profile K</a:t>
            </a:r>
            <a:r>
              <a:rPr lang="en-US" baseline="-25000" dirty="0"/>
              <a:t>e</a:t>
            </a:r>
            <a:endParaRPr lang="de-DE" dirty="0"/>
          </a:p>
        </p:txBody>
      </p:sp>
      <p:sp>
        <p:nvSpPr>
          <p:cNvPr id="2" name="Foliennummernplatzhalter 1"/>
          <p:cNvSpPr>
            <a:spLocks noGrp="1"/>
          </p:cNvSpPr>
          <p:nvPr>
            <p:ph type="sldNum" sz="quarter" idx="10"/>
          </p:nvPr>
        </p:nvSpPr>
        <p:spPr/>
        <p:txBody>
          <a:bodyPr/>
          <a:lstStyle/>
          <a:p>
            <a:fld id="{95CFC98A-3504-416A-AF48-570FD0C923BB}" type="slidenum">
              <a:rPr lang="de-DE" smtClean="0"/>
              <a:pPr/>
              <a:t>47</a:t>
            </a:fld>
            <a:endParaRPr lang="de-DE"/>
          </a:p>
        </p:txBody>
      </p:sp>
      <p:grpSp>
        <p:nvGrpSpPr>
          <p:cNvPr id="8" name="Gruppieren 18"/>
          <p:cNvGrpSpPr/>
          <p:nvPr/>
        </p:nvGrpSpPr>
        <p:grpSpPr>
          <a:xfrm>
            <a:off x="5950181" y="1607396"/>
            <a:ext cx="3086315" cy="1677588"/>
            <a:chOff x="5950181" y="1607396"/>
            <a:chExt cx="3086315" cy="1677588"/>
          </a:xfrm>
        </p:grpSpPr>
        <p:pic>
          <p:nvPicPr>
            <p:cNvPr id="13" name="Inhaltsplatzhalter 3" descr="Brandt_et_al_2010__OMZ_TNEAO.png"/>
            <p:cNvPicPr>
              <a:picLocks noChangeAspect="1"/>
            </p:cNvPicPr>
            <p:nvPr/>
          </p:nvPicPr>
          <p:blipFill>
            <a:blip r:embed="rId5" cstate="print"/>
            <a:stretch>
              <a:fillRect/>
            </a:stretch>
          </p:blipFill>
          <p:spPr>
            <a:xfrm>
              <a:off x="5950181" y="1607396"/>
              <a:ext cx="3024273" cy="1461564"/>
            </a:xfrm>
            <a:prstGeom prst="rect">
              <a:avLst/>
            </a:prstGeom>
          </p:spPr>
        </p:pic>
        <p:sp>
          <p:nvSpPr>
            <p:cNvPr id="18" name="Textfeld 17"/>
            <p:cNvSpPr txBox="1"/>
            <p:nvPr/>
          </p:nvSpPr>
          <p:spPr>
            <a:xfrm>
              <a:off x="7631832" y="3100318"/>
              <a:ext cx="1404664" cy="184666"/>
            </a:xfrm>
            <a:prstGeom prst="rect">
              <a:avLst/>
            </a:prstGeom>
            <a:noFill/>
            <a:ln>
              <a:noFill/>
            </a:ln>
          </p:spPr>
          <p:txBody>
            <a:bodyPr wrap="square" lIns="0" tIns="0" rIns="0" bIns="0" rtlCol="0">
              <a:spAutoFit/>
            </a:bodyPr>
            <a:lstStyle/>
            <a:p>
              <a:pPr algn="ctr"/>
              <a:r>
                <a:rPr lang="en-US" sz="1200" i="1" dirty="0" smtClean="0"/>
                <a:t>Brandt et al. (2010)</a:t>
              </a:r>
              <a:endParaRPr lang="de-DE" sz="1200" i="1" dirty="0"/>
            </a:p>
          </p:txBody>
        </p:sp>
      </p:grpSp>
      <p:sp>
        <p:nvSpPr>
          <p:cNvPr id="5" name="Textfeld 4"/>
          <p:cNvSpPr txBox="1"/>
          <p:nvPr/>
        </p:nvSpPr>
        <p:spPr>
          <a:xfrm>
            <a:off x="5612106" y="5879013"/>
            <a:ext cx="3531893" cy="646331"/>
          </a:xfrm>
          <a:prstGeom prst="rect">
            <a:avLst/>
          </a:prstGeom>
          <a:noFill/>
          <a:ln>
            <a:noFill/>
          </a:ln>
        </p:spPr>
        <p:txBody>
          <a:bodyPr wrap="square" rtlCol="0">
            <a:spAutoFit/>
          </a:bodyPr>
          <a:lstStyle/>
          <a:p>
            <a:r>
              <a:rPr lang="en-US" dirty="0" smtClean="0">
                <a:solidFill>
                  <a:srgbClr val="FF0000"/>
                </a:solidFill>
              </a:rPr>
              <a:t>NATRE: </a:t>
            </a:r>
            <a:r>
              <a:rPr lang="en-US" i="1" dirty="0" smtClean="0">
                <a:solidFill>
                  <a:srgbClr val="FF0000"/>
                </a:solidFill>
              </a:rPr>
              <a:t>Ferrari and </a:t>
            </a:r>
            <a:r>
              <a:rPr lang="en-US" i="1" dirty="0" err="1" smtClean="0">
                <a:solidFill>
                  <a:srgbClr val="FF0000"/>
                </a:solidFill>
              </a:rPr>
              <a:t>Polzin</a:t>
            </a:r>
            <a:r>
              <a:rPr lang="en-US" i="1" dirty="0" smtClean="0">
                <a:solidFill>
                  <a:srgbClr val="FF0000"/>
                </a:solidFill>
              </a:rPr>
              <a:t> (2005)</a:t>
            </a:r>
            <a:endParaRPr lang="de-DE" i="1" dirty="0">
              <a:solidFill>
                <a:srgbClr val="FF0000"/>
              </a:solidFill>
            </a:endParaRPr>
          </a:p>
        </p:txBody>
      </p:sp>
      <p:sp>
        <p:nvSpPr>
          <p:cNvPr id="6" name="Textfeld 5"/>
          <p:cNvSpPr txBox="1"/>
          <p:nvPr/>
        </p:nvSpPr>
        <p:spPr>
          <a:xfrm>
            <a:off x="5605483" y="5397081"/>
            <a:ext cx="3449046" cy="369332"/>
          </a:xfrm>
          <a:prstGeom prst="rect">
            <a:avLst/>
          </a:prstGeom>
          <a:noFill/>
          <a:ln>
            <a:noFill/>
          </a:ln>
        </p:spPr>
        <p:txBody>
          <a:bodyPr wrap="square" rtlCol="0">
            <a:spAutoFit/>
          </a:bodyPr>
          <a:lstStyle/>
          <a:p>
            <a:r>
              <a:rPr lang="en-US" dirty="0" smtClean="0"/>
              <a:t>GUTRE: </a:t>
            </a:r>
            <a:r>
              <a:rPr lang="en-US" i="1" dirty="0" err="1" smtClean="0"/>
              <a:t>Banyte</a:t>
            </a:r>
            <a:r>
              <a:rPr lang="en-US" i="1" dirty="0" smtClean="0"/>
              <a:t> et al. (2013)</a:t>
            </a:r>
            <a:endParaRPr lang="de-DE" i="1" dirty="0"/>
          </a:p>
        </p:txBody>
      </p:sp>
      <p:sp>
        <p:nvSpPr>
          <p:cNvPr id="7" name="Textfeld 6"/>
          <p:cNvSpPr txBox="1"/>
          <p:nvPr/>
        </p:nvSpPr>
        <p:spPr>
          <a:xfrm>
            <a:off x="5621985" y="4828374"/>
            <a:ext cx="3646192" cy="369332"/>
          </a:xfrm>
          <a:prstGeom prst="rect">
            <a:avLst/>
          </a:prstGeom>
          <a:noFill/>
          <a:ln>
            <a:noFill/>
          </a:ln>
        </p:spPr>
        <p:txBody>
          <a:bodyPr wrap="square" rtlCol="0">
            <a:spAutoFit/>
          </a:bodyPr>
          <a:lstStyle/>
          <a:p>
            <a:r>
              <a:rPr lang="en-US" dirty="0" smtClean="0">
                <a:solidFill>
                  <a:srgbClr val="1722FD"/>
                </a:solidFill>
              </a:rPr>
              <a:t>TNEA: </a:t>
            </a:r>
            <a:r>
              <a:rPr lang="en-US" i="1" dirty="0" smtClean="0">
                <a:solidFill>
                  <a:srgbClr val="1722FD"/>
                </a:solidFill>
              </a:rPr>
              <a:t>Hahn et al. (2014)</a:t>
            </a:r>
            <a:endParaRPr lang="de-DE" i="1" dirty="0">
              <a:solidFill>
                <a:srgbClr val="1722FD"/>
              </a:solidFill>
            </a:endParaRPr>
          </a:p>
        </p:txBody>
      </p:sp>
      <p:sp>
        <p:nvSpPr>
          <p:cNvPr id="14" name="Raute 13"/>
          <p:cNvSpPr>
            <a:spLocks noChangeAspect="1"/>
          </p:cNvSpPr>
          <p:nvPr/>
        </p:nvSpPr>
        <p:spPr>
          <a:xfrm>
            <a:off x="7344190" y="1412776"/>
            <a:ext cx="180138" cy="180000"/>
          </a:xfrm>
          <a:prstGeom prst="diamond">
            <a:avLst/>
          </a:prstGeom>
          <a:solidFill>
            <a:schemeClr val="bg1"/>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p:cNvSpPr/>
          <p:nvPr/>
        </p:nvSpPr>
        <p:spPr>
          <a:xfrm>
            <a:off x="7621200" y="2124000"/>
            <a:ext cx="76200" cy="280800"/>
          </a:xfrm>
          <a:prstGeom prst="rect">
            <a:avLst/>
          </a:prstGeom>
          <a:noFill/>
          <a:ln w="25400">
            <a:solidFill>
              <a:srgbClr val="1722FD"/>
            </a:solidFill>
            <a:prstDash val="sysDash"/>
          </a:ln>
          <a:effectLst/>
          <a:scene3d>
            <a:camera prst="orthographicFront"/>
            <a:lightRig rig="threePt" dir="t"/>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Raute 15"/>
          <p:cNvSpPr>
            <a:spLocks noChangeAspect="1"/>
          </p:cNvSpPr>
          <p:nvPr/>
        </p:nvSpPr>
        <p:spPr>
          <a:xfrm>
            <a:off x="7560214" y="2132856"/>
            <a:ext cx="180138" cy="180000"/>
          </a:xfrm>
          <a:prstGeom prst="diamond">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7253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4b_Ke_T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7" y="4371328"/>
            <a:ext cx="3312368" cy="2487036"/>
          </a:xfrm>
          <a:prstGeom prst="rect">
            <a:avLst/>
          </a:prstGeom>
        </p:spPr>
      </p:pic>
      <p:sp>
        <p:nvSpPr>
          <p:cNvPr id="2" name="Titel 1"/>
          <p:cNvSpPr>
            <a:spLocks noGrp="1"/>
          </p:cNvSpPr>
          <p:nvPr>
            <p:ph type="title"/>
          </p:nvPr>
        </p:nvSpPr>
        <p:spPr/>
        <p:txBody>
          <a:bodyPr/>
          <a:lstStyle/>
          <a:p>
            <a:r>
              <a:rPr lang="de-DE" dirty="0" smtClean="0"/>
              <a:t>Eddy </a:t>
            </a:r>
            <a:r>
              <a:rPr lang="de-DE" dirty="0" err="1" smtClean="0"/>
              <a:t>Flux</a:t>
            </a:r>
            <a:r>
              <a:rPr lang="de-DE" dirty="0" smtClean="0"/>
              <a:t> </a:t>
            </a:r>
            <a:r>
              <a:rPr lang="de-DE" dirty="0" err="1" smtClean="0"/>
              <a:t>Divergence</a:t>
            </a:r>
            <a:endParaRPr lang="de-DE" dirty="0"/>
          </a:p>
        </p:txBody>
      </p:sp>
      <p:sp>
        <p:nvSpPr>
          <p:cNvPr id="4" name="Inhaltsplatzhalter 3"/>
          <p:cNvSpPr>
            <a:spLocks noGrp="1"/>
          </p:cNvSpPr>
          <p:nvPr>
            <p:ph idx="1"/>
          </p:nvPr>
        </p:nvSpPr>
        <p:spPr>
          <a:xfrm>
            <a:off x="250825" y="1341438"/>
            <a:ext cx="2304951" cy="4824412"/>
          </a:xfrm>
        </p:spPr>
        <p:txBody>
          <a:bodyPr/>
          <a:lstStyle/>
          <a:p>
            <a:pPr marL="0" indent="0">
              <a:buNone/>
            </a:pPr>
            <a:r>
              <a:rPr lang="de-DE" sz="2400" dirty="0"/>
              <a:t>O</a:t>
            </a:r>
            <a:r>
              <a:rPr lang="de-DE" sz="2400" dirty="0" smtClean="0"/>
              <a:t>xygen </a:t>
            </a:r>
            <a:r>
              <a:rPr lang="de-DE" sz="2400" dirty="0" err="1" smtClean="0"/>
              <a:t>supply</a:t>
            </a:r>
            <a:r>
              <a:rPr lang="de-DE" sz="2400" dirty="0" smtClean="0"/>
              <a:t> due </a:t>
            </a:r>
            <a:r>
              <a:rPr lang="de-DE" sz="2400" dirty="0" err="1" smtClean="0"/>
              <a:t>to</a:t>
            </a:r>
            <a:r>
              <a:rPr lang="de-DE" sz="2400" dirty="0" smtClean="0"/>
              <a:t> meridional </a:t>
            </a:r>
            <a:r>
              <a:rPr lang="de-DE" sz="2400" dirty="0" err="1" smtClean="0"/>
              <a:t>eddy</a:t>
            </a:r>
            <a:r>
              <a:rPr lang="de-DE" sz="2400" dirty="0" smtClean="0"/>
              <a:t> </a:t>
            </a:r>
            <a:r>
              <a:rPr lang="de-DE" sz="2400" dirty="0" err="1" smtClean="0"/>
              <a:t>flux</a:t>
            </a:r>
            <a:endParaRPr lang="de-DE" sz="2400" dirty="0"/>
          </a:p>
        </p:txBody>
      </p:sp>
      <p:pic>
        <p:nvPicPr>
          <p:cNvPr id="3" name="Bild 2" descr="5_lateral_O2_flux_div_depth_mean.png"/>
          <p:cNvPicPr>
            <a:picLocks noChangeAspect="1"/>
          </p:cNvPicPr>
          <p:nvPr/>
        </p:nvPicPr>
        <p:blipFill rotWithShape="1">
          <a:blip r:embed="rId4">
            <a:extLst>
              <a:ext uri="{28A0092B-C50C-407E-A947-70E740481C1C}">
                <a14:useLocalDpi xmlns:a14="http://schemas.microsoft.com/office/drawing/2010/main" val="0"/>
              </a:ext>
            </a:extLst>
          </a:blip>
          <a:srcRect l="2952" r="6887"/>
          <a:stretch/>
        </p:blipFill>
        <p:spPr>
          <a:xfrm>
            <a:off x="2555776" y="1328724"/>
            <a:ext cx="6523192" cy="5432166"/>
          </a:xfrm>
          <a:prstGeom prst="rect">
            <a:avLst/>
          </a:prstGeom>
        </p:spPr>
      </p:pic>
      <p:sp>
        <p:nvSpPr>
          <p:cNvPr id="6" name="Rectangle 6"/>
          <p:cNvSpPr>
            <a:spLocks noChangeArrowheads="1"/>
          </p:cNvSpPr>
          <p:nvPr/>
        </p:nvSpPr>
        <p:spPr bwMode="auto">
          <a:xfrm>
            <a:off x="2555776" y="6513620"/>
            <a:ext cx="6588224" cy="360362"/>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dirty="0" smtClean="0">
                <a:solidFill>
                  <a:schemeClr val="bg1"/>
                </a:solidFill>
              </a:rPr>
              <a:t>Hahn et al. 2014</a:t>
            </a:r>
            <a:endParaRPr lang="de-DE" dirty="0">
              <a:solidFill>
                <a:schemeClr val="bg1"/>
              </a:solidFill>
            </a:endParaRPr>
          </a:p>
        </p:txBody>
      </p:sp>
      <p:sp>
        <p:nvSpPr>
          <p:cNvPr id="9" name="Textfeld 8"/>
          <p:cNvSpPr txBox="1"/>
          <p:nvPr/>
        </p:nvSpPr>
        <p:spPr>
          <a:xfrm>
            <a:off x="71584" y="4053570"/>
            <a:ext cx="2536171" cy="338554"/>
          </a:xfrm>
          <a:prstGeom prst="rect">
            <a:avLst/>
          </a:prstGeom>
          <a:noFill/>
        </p:spPr>
        <p:txBody>
          <a:bodyPr wrap="none" rtlCol="0">
            <a:spAutoFit/>
          </a:bodyPr>
          <a:lstStyle/>
          <a:p>
            <a:r>
              <a:rPr lang="de-DE" sz="1600" dirty="0" smtClean="0"/>
              <a:t>Meridional </a:t>
            </a:r>
            <a:r>
              <a:rPr lang="de-DE" sz="1600" dirty="0" err="1" smtClean="0"/>
              <a:t>eddy</a:t>
            </a:r>
            <a:r>
              <a:rPr lang="de-DE" sz="1600" dirty="0" smtClean="0"/>
              <a:t> </a:t>
            </a:r>
            <a:r>
              <a:rPr lang="de-DE" sz="1600" dirty="0" err="1" smtClean="0"/>
              <a:t>diffusivity</a:t>
            </a:r>
            <a:endParaRPr lang="de-DE" sz="1600" dirty="0"/>
          </a:p>
        </p:txBody>
      </p:sp>
    </p:spTree>
    <p:extLst>
      <p:ext uri="{BB962C8B-B14F-4D97-AF65-F5344CB8AC3E}">
        <p14:creationId xmlns:p14="http://schemas.microsoft.com/office/powerpoint/2010/main" val="2905225339"/>
      </p:ext>
    </p:extLst>
  </p:cSld>
  <p:clrMapOvr>
    <a:masterClrMapping/>
  </p:clrMapOvr>
  <p:transition spd="med">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971600" y="6513620"/>
            <a:ext cx="8172400" cy="360362"/>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dirty="0" err="1" smtClean="0">
                <a:solidFill>
                  <a:schemeClr val="bg1"/>
                </a:solidFill>
              </a:rPr>
              <a:t>Duteil</a:t>
            </a:r>
            <a:r>
              <a:rPr lang="de-DE" dirty="0" smtClean="0">
                <a:solidFill>
                  <a:schemeClr val="bg1"/>
                </a:solidFill>
              </a:rPr>
              <a:t> et al. 2014</a:t>
            </a:r>
            <a:endParaRPr lang="de-DE" dirty="0">
              <a:solidFill>
                <a:schemeClr val="bg1"/>
              </a:solidFill>
            </a:endParaRPr>
          </a:p>
        </p:txBody>
      </p:sp>
      <p:sp>
        <p:nvSpPr>
          <p:cNvPr id="6" name="Titel 5"/>
          <p:cNvSpPr>
            <a:spLocks noGrp="1"/>
          </p:cNvSpPr>
          <p:nvPr>
            <p:ph type="title"/>
          </p:nvPr>
        </p:nvSpPr>
        <p:spPr/>
        <p:txBody>
          <a:bodyPr/>
          <a:lstStyle/>
          <a:p>
            <a:r>
              <a:rPr lang="de-DE" dirty="0" smtClean="0"/>
              <a:t>High-Resolution </a:t>
            </a:r>
            <a:r>
              <a:rPr lang="de-DE" dirty="0" err="1" smtClean="0"/>
              <a:t>Simulations</a:t>
            </a:r>
            <a:r>
              <a:rPr lang="de-DE" dirty="0" smtClean="0"/>
              <a:t> </a:t>
            </a:r>
            <a:endParaRPr lang="de-DE" dirty="0"/>
          </a:p>
        </p:txBody>
      </p:sp>
      <p:sp>
        <p:nvSpPr>
          <p:cNvPr id="7" name="Inhaltsplatzhalter 6"/>
          <p:cNvSpPr>
            <a:spLocks noGrp="1"/>
          </p:cNvSpPr>
          <p:nvPr>
            <p:ph idx="1"/>
          </p:nvPr>
        </p:nvSpPr>
        <p:spPr>
          <a:xfrm>
            <a:off x="250825" y="1341438"/>
            <a:ext cx="2664991" cy="4824412"/>
          </a:xfrm>
        </p:spPr>
        <p:txBody>
          <a:bodyPr/>
          <a:lstStyle/>
          <a:p>
            <a:r>
              <a:rPr lang="de-DE" sz="2400" dirty="0" smtClean="0"/>
              <a:t>High-resolution </a:t>
            </a:r>
            <a:r>
              <a:rPr lang="de-DE" sz="2400" dirty="0" err="1" smtClean="0"/>
              <a:t>simulations</a:t>
            </a:r>
            <a:r>
              <a:rPr lang="de-DE" sz="2400" dirty="0" smtClean="0"/>
              <a:t> </a:t>
            </a:r>
            <a:r>
              <a:rPr lang="de-DE" sz="2400" dirty="0" err="1" smtClean="0"/>
              <a:t>confirm</a:t>
            </a:r>
            <a:r>
              <a:rPr lang="de-DE" sz="2400" dirty="0" smtClean="0"/>
              <a:t> </a:t>
            </a:r>
            <a:r>
              <a:rPr lang="de-DE" sz="2400" dirty="0" err="1" smtClean="0"/>
              <a:t>the</a:t>
            </a:r>
            <a:r>
              <a:rPr lang="de-DE" sz="2400" dirty="0" smtClean="0"/>
              <a:t> </a:t>
            </a:r>
            <a:r>
              <a:rPr lang="de-DE" sz="2400" dirty="0" err="1" smtClean="0"/>
              <a:t>major</a:t>
            </a:r>
            <a:r>
              <a:rPr lang="de-DE" sz="2400" dirty="0" smtClean="0"/>
              <a:t> </a:t>
            </a:r>
            <a:r>
              <a:rPr lang="de-DE" sz="2400" dirty="0" err="1"/>
              <a:t>role</a:t>
            </a:r>
            <a:r>
              <a:rPr lang="de-DE" sz="2400" dirty="0"/>
              <a:t> </a:t>
            </a:r>
            <a:r>
              <a:rPr lang="de-DE" sz="2400" dirty="0" err="1"/>
              <a:t>of</a:t>
            </a:r>
            <a:r>
              <a:rPr lang="de-DE" sz="2400" dirty="0"/>
              <a:t> </a:t>
            </a:r>
            <a:r>
              <a:rPr lang="de-DE" sz="2400" dirty="0" err="1"/>
              <a:t>the</a:t>
            </a:r>
            <a:r>
              <a:rPr lang="de-DE" sz="2400" dirty="0"/>
              <a:t> </a:t>
            </a:r>
            <a:r>
              <a:rPr lang="de-DE" sz="2400" dirty="0" err="1"/>
              <a:t>equatorial</a:t>
            </a:r>
            <a:r>
              <a:rPr lang="de-DE" sz="2400" dirty="0"/>
              <a:t> </a:t>
            </a:r>
            <a:r>
              <a:rPr lang="de-DE" sz="2400" dirty="0" err="1"/>
              <a:t>current</a:t>
            </a:r>
            <a:r>
              <a:rPr lang="de-DE" sz="2400" dirty="0"/>
              <a:t> </a:t>
            </a:r>
            <a:r>
              <a:rPr lang="de-DE" sz="2400" dirty="0" err="1"/>
              <a:t>system</a:t>
            </a:r>
            <a:r>
              <a:rPr lang="de-DE" sz="2400" dirty="0"/>
              <a:t> in </a:t>
            </a:r>
            <a:r>
              <a:rPr lang="de-DE" sz="2400" dirty="0" err="1" smtClean="0"/>
              <a:t>setting</a:t>
            </a:r>
            <a:r>
              <a:rPr lang="de-DE" sz="2400" dirty="0" smtClean="0"/>
              <a:t> </a:t>
            </a:r>
            <a:r>
              <a:rPr lang="de-DE" sz="2400" dirty="0" err="1" smtClean="0"/>
              <a:t>oxygen</a:t>
            </a:r>
            <a:r>
              <a:rPr lang="de-DE" sz="2400" dirty="0" smtClean="0"/>
              <a:t> </a:t>
            </a:r>
            <a:r>
              <a:rPr lang="de-DE" sz="2400" dirty="0" err="1"/>
              <a:t>levels</a:t>
            </a:r>
            <a:r>
              <a:rPr lang="de-DE" sz="2400" dirty="0"/>
              <a:t> in </a:t>
            </a:r>
            <a:r>
              <a:rPr lang="de-DE" sz="2400" dirty="0" err="1"/>
              <a:t>the</a:t>
            </a:r>
            <a:r>
              <a:rPr lang="de-DE" sz="2400" dirty="0"/>
              <a:t> </a:t>
            </a:r>
            <a:r>
              <a:rPr lang="de-DE" sz="2400" dirty="0" err="1"/>
              <a:t>eastern</a:t>
            </a:r>
            <a:r>
              <a:rPr lang="de-DE" sz="2400" dirty="0"/>
              <a:t> </a:t>
            </a:r>
            <a:r>
              <a:rPr lang="de-DE" sz="2400" dirty="0" err="1"/>
              <a:t>tropical</a:t>
            </a:r>
            <a:r>
              <a:rPr lang="de-DE" sz="2400" dirty="0"/>
              <a:t> </a:t>
            </a:r>
            <a:r>
              <a:rPr lang="de-DE" sz="2400" dirty="0" err="1" smtClean="0"/>
              <a:t>Atlantic</a:t>
            </a:r>
            <a:r>
              <a:rPr lang="de-DE" sz="2400" dirty="0" smtClean="0"/>
              <a:t> </a:t>
            </a:r>
            <a:r>
              <a:rPr lang="de-DE" sz="2400" dirty="0" err="1" smtClean="0"/>
              <a:t>identified</a:t>
            </a:r>
            <a:r>
              <a:rPr lang="de-DE" sz="2400" dirty="0" smtClean="0"/>
              <a:t> in </a:t>
            </a:r>
            <a:r>
              <a:rPr lang="de-DE" sz="2400" dirty="0" err="1" smtClean="0"/>
              <a:t>observations</a:t>
            </a:r>
            <a:endParaRPr lang="de-DE" sz="2400" dirty="0"/>
          </a:p>
        </p:txBody>
      </p:sp>
      <p:pic>
        <p:nvPicPr>
          <p:cNvPr id="5" name="Bild 4"/>
          <p:cNvPicPr>
            <a:picLocks noChangeAspect="1"/>
          </p:cNvPicPr>
          <p:nvPr/>
        </p:nvPicPr>
        <p:blipFill>
          <a:blip r:embed="rId3"/>
          <a:stretch>
            <a:fillRect/>
          </a:stretch>
        </p:blipFill>
        <p:spPr>
          <a:xfrm>
            <a:off x="2904033" y="1340768"/>
            <a:ext cx="6204471" cy="5445224"/>
          </a:xfrm>
          <a:prstGeom prst="rect">
            <a:avLst/>
          </a:prstGeom>
        </p:spPr>
      </p:pic>
    </p:spTree>
    <p:extLst>
      <p:ext uri="{BB962C8B-B14F-4D97-AF65-F5344CB8AC3E}">
        <p14:creationId xmlns:p14="http://schemas.microsoft.com/office/powerpoint/2010/main" val="2306546207"/>
      </p:ext>
    </p:extLst>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2" name="Picture 4" descr="TAV"/>
          <p:cNvPicPr>
            <a:picLocks noChangeAspect="1" noChangeArrowheads="1"/>
          </p:cNvPicPr>
          <p:nvPr/>
        </p:nvPicPr>
        <p:blipFill>
          <a:blip r:embed="rId3" cstate="print"/>
          <a:srcRect/>
          <a:stretch>
            <a:fillRect/>
          </a:stretch>
        </p:blipFill>
        <p:spPr bwMode="auto">
          <a:xfrm>
            <a:off x="3419872" y="1321722"/>
            <a:ext cx="5184576" cy="5131614"/>
          </a:xfrm>
          <a:prstGeom prst="rect">
            <a:avLst/>
          </a:prstGeom>
          <a:noFill/>
          <a:ln w="9525">
            <a:noFill/>
            <a:miter lim="800000"/>
            <a:headEnd/>
            <a:tailEnd/>
          </a:ln>
        </p:spPr>
      </p:pic>
      <p:sp>
        <p:nvSpPr>
          <p:cNvPr id="5" name="Titel 4"/>
          <p:cNvSpPr>
            <a:spLocks noGrp="1"/>
          </p:cNvSpPr>
          <p:nvPr>
            <p:ph type="title"/>
          </p:nvPr>
        </p:nvSpPr>
        <p:spPr/>
        <p:txBody>
          <a:bodyPr>
            <a:normAutofit/>
          </a:bodyPr>
          <a:lstStyle/>
          <a:p>
            <a:r>
              <a:rPr lang="en-US" dirty="0" smtClean="0"/>
              <a:t>Mechanisms of Tropical Atlantic Variability</a:t>
            </a:r>
            <a:endParaRPr lang="en-US" dirty="0"/>
          </a:p>
        </p:txBody>
      </p:sp>
      <p:sp>
        <p:nvSpPr>
          <p:cNvPr id="6" name="Inhaltsplatzhalter 5"/>
          <p:cNvSpPr>
            <a:spLocks noGrp="1"/>
          </p:cNvSpPr>
          <p:nvPr>
            <p:ph idx="1"/>
          </p:nvPr>
        </p:nvSpPr>
        <p:spPr>
          <a:xfrm>
            <a:off x="250825" y="1341438"/>
            <a:ext cx="2520975" cy="4824412"/>
          </a:xfrm>
        </p:spPr>
        <p:txBody>
          <a:bodyPr/>
          <a:lstStyle/>
          <a:p>
            <a:r>
              <a:rPr lang="en-US" dirty="0" smtClean="0"/>
              <a:t>Mechanisms influencing Variability of Tropical Atlantic SST </a:t>
            </a:r>
            <a:endParaRPr lang="en-US" dirty="0"/>
          </a:p>
        </p:txBody>
      </p:sp>
      <p:sp>
        <p:nvSpPr>
          <p:cNvPr id="7" name="Rectangle 6"/>
          <p:cNvSpPr>
            <a:spLocks noChangeArrowheads="1"/>
          </p:cNvSpPr>
          <p:nvPr/>
        </p:nvSpPr>
        <p:spPr bwMode="auto">
          <a:xfrm>
            <a:off x="3419872" y="6467475"/>
            <a:ext cx="5724128" cy="390525"/>
          </a:xfrm>
          <a:prstGeom prst="rect">
            <a:avLst/>
          </a:prstGeom>
          <a:solidFill>
            <a:srgbClr val="1964AE">
              <a:alpha val="70195"/>
            </a:srgbClr>
          </a:solidFill>
          <a:ln w="9525">
            <a:noFill/>
            <a:miter lim="800000"/>
            <a:headEnd/>
            <a:tailEnd/>
          </a:ln>
        </p:spPr>
        <p:txBody>
          <a:bodyPr wrap="none" anchor="ctr"/>
          <a:lstStyle/>
          <a:p>
            <a:r>
              <a:rPr lang="en-US" dirty="0" smtClean="0">
                <a:solidFill>
                  <a:schemeClr val="bg1"/>
                </a:solidFill>
              </a:rPr>
              <a:t>Chang et al., 2006</a:t>
            </a:r>
            <a:endParaRPr lang="de-DE" dirty="0">
              <a:solidFill>
                <a:schemeClr val="bg1"/>
              </a:solidFill>
            </a:endParaRPr>
          </a:p>
        </p:txBody>
      </p:sp>
    </p:spTree>
    <p:extLst>
      <p:ext uri="{BB962C8B-B14F-4D97-AF65-F5344CB8AC3E}">
        <p14:creationId xmlns:p14="http://schemas.microsoft.com/office/powerpoint/2010/main" val="1423278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a:p>
        </p:txBody>
      </p:sp>
      <p:pic>
        <p:nvPicPr>
          <p:cNvPr id="6" name="Bild 5"/>
          <p:cNvPicPr>
            <a:picLocks noChangeAspect="1"/>
          </p:cNvPicPr>
          <p:nvPr/>
        </p:nvPicPr>
        <p:blipFill>
          <a:blip r:embed="rId2"/>
          <a:stretch>
            <a:fillRect/>
          </a:stretch>
        </p:blipFill>
        <p:spPr>
          <a:xfrm>
            <a:off x="76200" y="0"/>
            <a:ext cx="8981353" cy="6858000"/>
          </a:xfrm>
          <a:prstGeom prst="rect">
            <a:avLst/>
          </a:prstGeom>
        </p:spPr>
      </p:pic>
      <p:pic>
        <p:nvPicPr>
          <p:cNvPr id="7" name="Bild 6"/>
          <p:cNvPicPr>
            <a:picLocks noChangeAspect="1"/>
          </p:cNvPicPr>
          <p:nvPr/>
        </p:nvPicPr>
        <p:blipFill>
          <a:blip r:embed="rId3"/>
          <a:stretch>
            <a:fillRect/>
          </a:stretch>
        </p:blipFill>
        <p:spPr>
          <a:xfrm>
            <a:off x="0" y="2420888"/>
            <a:ext cx="5925165" cy="1869775"/>
          </a:xfrm>
          <a:prstGeom prst="rect">
            <a:avLst/>
          </a:prstGeom>
        </p:spPr>
      </p:pic>
      <p:sp>
        <p:nvSpPr>
          <p:cNvPr id="8" name="Rechteck 7"/>
          <p:cNvSpPr/>
          <p:nvPr/>
        </p:nvSpPr>
        <p:spPr>
          <a:xfrm>
            <a:off x="3796804" y="2713202"/>
            <a:ext cx="1296000" cy="252000"/>
          </a:xfrm>
          <a:prstGeom prst="rect">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Rechteck 8"/>
          <p:cNvSpPr/>
          <p:nvPr/>
        </p:nvSpPr>
        <p:spPr>
          <a:xfrm>
            <a:off x="3793629" y="3061683"/>
            <a:ext cx="1296000" cy="504000"/>
          </a:xfrm>
          <a:prstGeom prst="rect">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extfeld 9"/>
          <p:cNvSpPr txBox="1"/>
          <p:nvPr/>
        </p:nvSpPr>
        <p:spPr>
          <a:xfrm>
            <a:off x="1187624" y="260648"/>
            <a:ext cx="3096558" cy="369332"/>
          </a:xfrm>
          <a:prstGeom prst="rect">
            <a:avLst/>
          </a:prstGeom>
          <a:solidFill>
            <a:schemeClr val="bg1"/>
          </a:solidFill>
        </p:spPr>
        <p:txBody>
          <a:bodyPr wrap="none" rtlCol="0">
            <a:spAutoFit/>
          </a:bodyPr>
          <a:lstStyle/>
          <a:p>
            <a:r>
              <a:rPr lang="de-DE" dirty="0" smtClean="0"/>
              <a:t>150-300m, 9-15°N, 20-26°W</a:t>
            </a:r>
            <a:endParaRPr lang="de-DE" dirty="0"/>
          </a:p>
        </p:txBody>
      </p:sp>
      <p:sp>
        <p:nvSpPr>
          <p:cNvPr id="11" name="Textfeld 10"/>
          <p:cNvSpPr txBox="1"/>
          <p:nvPr/>
        </p:nvSpPr>
        <p:spPr>
          <a:xfrm>
            <a:off x="1187624" y="5867980"/>
            <a:ext cx="3096558" cy="369332"/>
          </a:xfrm>
          <a:prstGeom prst="rect">
            <a:avLst/>
          </a:prstGeom>
          <a:solidFill>
            <a:schemeClr val="bg1"/>
          </a:solidFill>
        </p:spPr>
        <p:txBody>
          <a:bodyPr wrap="none" rtlCol="0">
            <a:spAutoFit/>
          </a:bodyPr>
          <a:lstStyle/>
          <a:p>
            <a:r>
              <a:rPr lang="de-DE" dirty="0"/>
              <a:t>3</a:t>
            </a:r>
            <a:r>
              <a:rPr lang="de-DE" dirty="0" smtClean="0"/>
              <a:t>50-700m, 9-15°N, 20-26°W</a:t>
            </a:r>
            <a:endParaRPr lang="de-DE" dirty="0"/>
          </a:p>
        </p:txBody>
      </p:sp>
    </p:spTree>
    <p:extLst>
      <p:ext uri="{BB962C8B-B14F-4D97-AF65-F5344CB8AC3E}">
        <p14:creationId xmlns:p14="http://schemas.microsoft.com/office/powerpoint/2010/main" val="2071901021"/>
      </p:ext>
    </p:extLst>
  </p:cSld>
  <p:clrMapOvr>
    <a:masterClrMapping/>
  </p:clrMapOvr>
  <p:transition spd="med">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3"/>
          <p:cNvSpPr>
            <a:spLocks noGrp="1" noChangeArrowheads="1"/>
          </p:cNvSpPr>
          <p:nvPr>
            <p:ph type="title"/>
          </p:nvPr>
        </p:nvSpPr>
        <p:spPr/>
        <p:txBody>
          <a:bodyPr/>
          <a:lstStyle/>
          <a:p>
            <a:pPr eaLnBrk="1" hangingPunct="1"/>
            <a:r>
              <a:rPr lang="de-DE" dirty="0" smtClean="0"/>
              <a:t>Summary (3)</a:t>
            </a:r>
            <a:endParaRPr lang="en-US" dirty="0" smtClean="0"/>
          </a:p>
        </p:txBody>
      </p:sp>
      <p:sp>
        <p:nvSpPr>
          <p:cNvPr id="23556" name="Rectangle 14"/>
          <p:cNvSpPr>
            <a:spLocks noGrp="1" noChangeArrowheads="1"/>
          </p:cNvSpPr>
          <p:nvPr>
            <p:ph idx="1"/>
          </p:nvPr>
        </p:nvSpPr>
        <p:spPr>
          <a:xfrm>
            <a:off x="250825" y="1341438"/>
            <a:ext cx="8750300" cy="5516562"/>
          </a:xfrm>
          <a:noFill/>
        </p:spPr>
        <p:txBody>
          <a:bodyPr/>
          <a:lstStyle/>
          <a:p>
            <a:pPr marL="0" indent="0" eaLnBrk="1" hangingPunct="1">
              <a:defRPr/>
            </a:pPr>
            <a:r>
              <a:rPr lang="en-US" dirty="0" smtClean="0"/>
              <a:t>Zonal jets at 2°N/S and EDJs produce </a:t>
            </a:r>
            <a:r>
              <a:rPr lang="en-US" dirty="0"/>
              <a:t>a broad oxygen maximum </a:t>
            </a:r>
            <a:r>
              <a:rPr lang="en-US" dirty="0" smtClean="0"/>
              <a:t>at the equator</a:t>
            </a:r>
          </a:p>
          <a:p>
            <a:pPr marL="0" indent="0" eaLnBrk="1" hangingPunct="1">
              <a:defRPr/>
            </a:pPr>
            <a:r>
              <a:rPr lang="en-US" dirty="0" smtClean="0"/>
              <a:t>Oxygen consumption in the deep OMZ balanced by </a:t>
            </a:r>
            <a:r>
              <a:rPr lang="en-US" dirty="0"/>
              <a:t>oxygen supply due to meridional eddy fluxes </a:t>
            </a:r>
            <a:r>
              <a:rPr lang="en-US" dirty="0" smtClean="0"/>
              <a:t>(60 </a:t>
            </a:r>
            <a:r>
              <a:rPr lang="en-US" dirty="0"/>
              <a:t>%</a:t>
            </a:r>
            <a:r>
              <a:rPr lang="en-US" dirty="0" smtClean="0"/>
              <a:t>), </a:t>
            </a:r>
            <a:r>
              <a:rPr lang="en-US" dirty="0"/>
              <a:t>vertical mixing </a:t>
            </a:r>
            <a:r>
              <a:rPr lang="en-US" dirty="0" smtClean="0"/>
              <a:t>(20 </a:t>
            </a:r>
            <a:r>
              <a:rPr lang="en-US" dirty="0"/>
              <a:t>%, locally up to 30 %</a:t>
            </a:r>
            <a:r>
              <a:rPr lang="en-US" dirty="0" smtClean="0"/>
              <a:t>)</a:t>
            </a:r>
          </a:p>
          <a:p>
            <a:pPr marL="0" indent="0" eaLnBrk="1" hangingPunct="1">
              <a:defRPr/>
            </a:pPr>
            <a:r>
              <a:rPr lang="de-DE" dirty="0"/>
              <a:t>In </a:t>
            </a:r>
            <a:r>
              <a:rPr lang="de-DE" dirty="0" err="1"/>
              <a:t>the</a:t>
            </a:r>
            <a:r>
              <a:rPr lang="de-DE" dirty="0"/>
              <a:t> </a:t>
            </a:r>
            <a:r>
              <a:rPr lang="de-DE" dirty="0" err="1" smtClean="0"/>
              <a:t>upper</a:t>
            </a:r>
            <a:r>
              <a:rPr lang="de-DE" dirty="0" smtClean="0"/>
              <a:t> 300 </a:t>
            </a:r>
            <a:r>
              <a:rPr lang="de-DE" dirty="0" err="1" smtClean="0"/>
              <a:t>to</a:t>
            </a:r>
            <a:r>
              <a:rPr lang="de-DE" dirty="0" smtClean="0"/>
              <a:t> 400m </a:t>
            </a:r>
            <a:r>
              <a:rPr lang="de-DE" dirty="0" err="1" smtClean="0"/>
              <a:t>of</a:t>
            </a:r>
            <a:r>
              <a:rPr lang="de-DE" dirty="0" smtClean="0"/>
              <a:t> </a:t>
            </a:r>
            <a:r>
              <a:rPr lang="de-DE" dirty="0" err="1" smtClean="0"/>
              <a:t>the</a:t>
            </a:r>
            <a:r>
              <a:rPr lang="de-DE" dirty="0" smtClean="0"/>
              <a:t> OMZ, zonal </a:t>
            </a:r>
            <a:r>
              <a:rPr lang="de-DE" dirty="0" err="1" smtClean="0"/>
              <a:t>jets</a:t>
            </a:r>
            <a:r>
              <a:rPr lang="de-DE" dirty="0" smtClean="0"/>
              <a:t> </a:t>
            </a:r>
            <a:r>
              <a:rPr lang="de-DE" dirty="0" err="1" smtClean="0"/>
              <a:t>dominate</a:t>
            </a:r>
            <a:r>
              <a:rPr lang="de-DE" dirty="0" smtClean="0"/>
              <a:t> </a:t>
            </a:r>
            <a:r>
              <a:rPr lang="de-DE" dirty="0" err="1"/>
              <a:t>the</a:t>
            </a:r>
            <a:r>
              <a:rPr lang="de-DE" dirty="0"/>
              <a:t> </a:t>
            </a:r>
            <a:r>
              <a:rPr lang="de-DE" dirty="0" err="1"/>
              <a:t>oxygen</a:t>
            </a:r>
            <a:r>
              <a:rPr lang="de-DE" dirty="0"/>
              <a:t> </a:t>
            </a:r>
            <a:r>
              <a:rPr lang="de-DE" dirty="0" err="1" smtClean="0"/>
              <a:t>supply</a:t>
            </a:r>
            <a:r>
              <a:rPr lang="de-DE" dirty="0" smtClean="0"/>
              <a:t> </a:t>
            </a:r>
            <a:r>
              <a:rPr lang="de-DE" dirty="0" err="1"/>
              <a:t>and</a:t>
            </a:r>
            <a:r>
              <a:rPr lang="de-DE" dirty="0"/>
              <a:t> </a:t>
            </a:r>
            <a:r>
              <a:rPr lang="de-DE" dirty="0" err="1" smtClean="0"/>
              <a:t>generate</a:t>
            </a:r>
            <a:r>
              <a:rPr lang="de-DE" dirty="0" smtClean="0"/>
              <a:t> </a:t>
            </a:r>
            <a:r>
              <a:rPr lang="de-DE" dirty="0" err="1" smtClean="0"/>
              <a:t>the</a:t>
            </a:r>
            <a:r>
              <a:rPr lang="de-DE" dirty="0" smtClean="0"/>
              <a:t> </a:t>
            </a:r>
            <a:r>
              <a:rPr lang="de-DE" dirty="0"/>
              <a:t>intermediate </a:t>
            </a:r>
            <a:r>
              <a:rPr lang="de-DE" dirty="0" err="1" smtClean="0"/>
              <a:t>oxygen</a:t>
            </a:r>
            <a:r>
              <a:rPr lang="de-DE" dirty="0" smtClean="0"/>
              <a:t> </a:t>
            </a:r>
            <a:r>
              <a:rPr lang="de-DE" dirty="0" err="1" smtClean="0"/>
              <a:t>maximum</a:t>
            </a:r>
            <a:endParaRPr lang="de-DE" dirty="0" smtClean="0"/>
          </a:p>
          <a:p>
            <a:pPr marL="0" indent="0" eaLnBrk="1" hangingPunct="1">
              <a:defRPr/>
            </a:pPr>
            <a:r>
              <a:rPr lang="de-DE" dirty="0" smtClean="0"/>
              <a:t>Long-term </a:t>
            </a:r>
            <a:r>
              <a:rPr lang="de-DE" dirty="0" err="1" smtClean="0"/>
              <a:t>oxygen</a:t>
            </a:r>
            <a:r>
              <a:rPr lang="de-DE" dirty="0" smtClean="0"/>
              <a:t> </a:t>
            </a:r>
            <a:r>
              <a:rPr lang="de-DE" dirty="0" err="1" smtClean="0"/>
              <a:t>changes</a:t>
            </a:r>
            <a:r>
              <a:rPr lang="de-DE" dirty="0" smtClean="0"/>
              <a:t> on different time </a:t>
            </a:r>
            <a:r>
              <a:rPr lang="de-DE" dirty="0" err="1" smtClean="0"/>
              <a:t>scales</a:t>
            </a:r>
            <a:r>
              <a:rPr lang="de-DE" dirty="0" smtClean="0"/>
              <a:t> also due </a:t>
            </a:r>
            <a:r>
              <a:rPr lang="de-DE" dirty="0" err="1" smtClean="0"/>
              <a:t>to</a:t>
            </a:r>
            <a:r>
              <a:rPr lang="de-DE" dirty="0" smtClean="0"/>
              <a:t> </a:t>
            </a:r>
            <a:r>
              <a:rPr lang="de-DE" dirty="0" err="1" smtClean="0"/>
              <a:t>circulation</a:t>
            </a:r>
            <a:r>
              <a:rPr lang="de-DE" dirty="0" smtClean="0"/>
              <a:t> </a:t>
            </a:r>
            <a:r>
              <a:rPr lang="de-DE" dirty="0" err="1" smtClean="0"/>
              <a:t>changes</a:t>
            </a:r>
            <a:endParaRPr lang="de-DE" dirty="0" smtClean="0"/>
          </a:p>
        </p:txBody>
      </p:sp>
      <p:sp>
        <p:nvSpPr>
          <p:cNvPr id="17410" name="Foliennummernplatzhalter 3"/>
          <p:cNvSpPr>
            <a:spLocks noGrp="1"/>
          </p:cNvSpPr>
          <p:nvPr>
            <p:ph type="sldNum" sz="quarter" idx="4294967295"/>
          </p:nvPr>
        </p:nvSpPr>
        <p:spPr>
          <a:xfrm>
            <a:off x="6553200" y="6356350"/>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icrosoft Sans Serif" pitchFamily="34" charset="0"/>
              </a:defRPr>
            </a:lvl1pPr>
            <a:lvl2pPr marL="742950" indent="-285750" eaLnBrk="0" hangingPunct="0">
              <a:defRPr>
                <a:solidFill>
                  <a:schemeClr val="tx1"/>
                </a:solidFill>
                <a:latin typeface="Microsoft Sans Serif" pitchFamily="34" charset="0"/>
              </a:defRPr>
            </a:lvl2pPr>
            <a:lvl3pPr marL="1143000" indent="-228600" eaLnBrk="0" hangingPunct="0">
              <a:defRPr>
                <a:solidFill>
                  <a:schemeClr val="tx1"/>
                </a:solidFill>
                <a:latin typeface="Microsoft Sans Serif" pitchFamily="34" charset="0"/>
              </a:defRPr>
            </a:lvl3pPr>
            <a:lvl4pPr marL="1600200" indent="-228600" eaLnBrk="0" hangingPunct="0">
              <a:defRPr>
                <a:solidFill>
                  <a:schemeClr val="tx1"/>
                </a:solidFill>
                <a:latin typeface="Microsoft Sans Serif" pitchFamily="34" charset="0"/>
              </a:defRPr>
            </a:lvl4pPr>
            <a:lvl5pPr marL="2057400" indent="-228600" eaLnBrk="0" hangingPunct="0">
              <a:defRPr>
                <a:solidFill>
                  <a:schemeClr val="tx1"/>
                </a:solidFill>
                <a:latin typeface="Microsoft Sans Serif" pitchFamily="34" charset="0"/>
              </a:defRPr>
            </a:lvl5pPr>
            <a:lvl6pPr marL="2514600" indent="-228600" eaLnBrk="0" fontAlgn="base" hangingPunct="0">
              <a:spcBef>
                <a:spcPct val="0"/>
              </a:spcBef>
              <a:spcAft>
                <a:spcPct val="0"/>
              </a:spcAft>
              <a:defRPr>
                <a:solidFill>
                  <a:schemeClr val="tx1"/>
                </a:solidFill>
                <a:latin typeface="Microsoft Sans Serif" pitchFamily="34" charset="0"/>
              </a:defRPr>
            </a:lvl6pPr>
            <a:lvl7pPr marL="2971800" indent="-228600" eaLnBrk="0" fontAlgn="base" hangingPunct="0">
              <a:spcBef>
                <a:spcPct val="0"/>
              </a:spcBef>
              <a:spcAft>
                <a:spcPct val="0"/>
              </a:spcAft>
              <a:defRPr>
                <a:solidFill>
                  <a:schemeClr val="tx1"/>
                </a:solidFill>
                <a:latin typeface="Microsoft Sans Serif" pitchFamily="34" charset="0"/>
              </a:defRPr>
            </a:lvl7pPr>
            <a:lvl8pPr marL="3429000" indent="-228600" eaLnBrk="0" fontAlgn="base" hangingPunct="0">
              <a:spcBef>
                <a:spcPct val="0"/>
              </a:spcBef>
              <a:spcAft>
                <a:spcPct val="0"/>
              </a:spcAft>
              <a:defRPr>
                <a:solidFill>
                  <a:schemeClr val="tx1"/>
                </a:solidFill>
                <a:latin typeface="Microsoft Sans Serif" pitchFamily="34" charset="0"/>
              </a:defRPr>
            </a:lvl8pPr>
            <a:lvl9pPr marL="3886200" indent="-228600" eaLnBrk="0" fontAlgn="base" hangingPunct="0">
              <a:spcBef>
                <a:spcPct val="0"/>
              </a:spcBef>
              <a:spcAft>
                <a:spcPct val="0"/>
              </a:spcAft>
              <a:defRPr>
                <a:solidFill>
                  <a:schemeClr val="tx1"/>
                </a:solidFill>
                <a:latin typeface="Microsoft Sans Serif" pitchFamily="34" charset="0"/>
              </a:defRPr>
            </a:lvl9pPr>
          </a:lstStyle>
          <a:p>
            <a:pPr eaLnBrk="1" hangingPunct="1"/>
            <a:fld id="{60448650-BAD3-484C-A58B-87550E3B9244}" type="slidenum">
              <a:rPr lang="de-DE" smtClean="0">
                <a:solidFill>
                  <a:schemeClr val="hlink"/>
                </a:solidFill>
              </a:rPr>
              <a:pPr eaLnBrk="1" hangingPunct="1"/>
              <a:t>51</a:t>
            </a:fld>
            <a:endParaRPr lang="de-DE" smtClean="0">
              <a:solidFill>
                <a:schemeClr val="hlink"/>
              </a:solidFill>
            </a:endParaRPr>
          </a:p>
        </p:txBody>
      </p:sp>
    </p:spTree>
    <p:extLst>
      <p:ext uri="{BB962C8B-B14F-4D97-AF65-F5344CB8AC3E}">
        <p14:creationId xmlns:p14="http://schemas.microsoft.com/office/powerpoint/2010/main" val="2713116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Outlook</a:t>
            </a:r>
            <a:endParaRPr lang="de-DE" dirty="0"/>
          </a:p>
        </p:txBody>
      </p:sp>
      <p:sp>
        <p:nvSpPr>
          <p:cNvPr id="3" name="Inhaltsplatzhalter 2"/>
          <p:cNvSpPr>
            <a:spLocks noGrp="1"/>
          </p:cNvSpPr>
          <p:nvPr>
            <p:ph idx="1"/>
          </p:nvPr>
        </p:nvSpPr>
        <p:spPr/>
        <p:txBody>
          <a:bodyPr/>
          <a:lstStyle/>
          <a:p>
            <a:r>
              <a:rPr lang="en-US" sz="2400" dirty="0"/>
              <a:t>Kiel Collaborative Research Centre SFB 754: first two phases from 2008-2011 and 2012-2015, third and last </a:t>
            </a:r>
            <a:r>
              <a:rPr lang="en-US" sz="2400" dirty="0" smtClean="0"/>
              <a:t>phase (2016-2019) </a:t>
            </a:r>
            <a:r>
              <a:rPr lang="en-US" sz="2400" dirty="0"/>
              <a:t>is in the stage of proposal </a:t>
            </a:r>
            <a:r>
              <a:rPr lang="en-US" sz="2400" dirty="0" smtClean="0"/>
              <a:t>submission: continuation of 23°W </a:t>
            </a:r>
            <a:br>
              <a:rPr lang="en-US" sz="2400" dirty="0" smtClean="0"/>
            </a:br>
            <a:r>
              <a:rPr lang="en-US" sz="2400" dirty="0" smtClean="0"/>
              <a:t>measurements</a:t>
            </a:r>
          </a:p>
          <a:p>
            <a:r>
              <a:rPr lang="en-US" sz="2400" dirty="0" smtClean="0"/>
              <a:t>New programs: </a:t>
            </a:r>
          </a:p>
          <a:p>
            <a:pPr lvl="1"/>
            <a:r>
              <a:rPr lang="en-US" sz="2000" dirty="0" smtClean="0"/>
              <a:t>EU PREFACE</a:t>
            </a:r>
          </a:p>
          <a:p>
            <a:pPr lvl="1"/>
            <a:r>
              <a:rPr lang="en-US" sz="2000" dirty="0" smtClean="0"/>
              <a:t>BMBF SACUS/RACE</a:t>
            </a:r>
          </a:p>
          <a:p>
            <a:r>
              <a:rPr lang="en-US" sz="2400" dirty="0" smtClean="0"/>
              <a:t>Stronger focus on</a:t>
            </a:r>
            <a:br>
              <a:rPr lang="en-US" sz="2400" dirty="0" smtClean="0"/>
            </a:br>
            <a:r>
              <a:rPr lang="en-US" sz="2400" dirty="0" smtClean="0"/>
              <a:t>South Atlantic</a:t>
            </a:r>
            <a:br>
              <a:rPr lang="en-US" sz="2400" dirty="0" smtClean="0"/>
            </a:br>
            <a:r>
              <a:rPr lang="en-US" sz="2400" dirty="0" smtClean="0"/>
              <a:t>climate studies</a:t>
            </a:r>
            <a:endParaRPr lang="en-US" sz="2400" dirty="0"/>
          </a:p>
        </p:txBody>
      </p:sp>
      <p:pic>
        <p:nvPicPr>
          <p:cNvPr id="4" name="Picture 6" descr="tace_layer_2013-12.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2571601"/>
            <a:ext cx="5436096" cy="42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682317"/>
      </p:ext>
    </p:extLst>
  </p:cSld>
  <p:clrMapOvr>
    <a:masterClrMapping/>
  </p:clrMapOvr>
  <p:transition spd="med">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r>
              <a:rPr lang="en-US" smtClean="0"/>
              <a:t>Acknowledgements</a:t>
            </a:r>
          </a:p>
        </p:txBody>
      </p:sp>
      <p:sp>
        <p:nvSpPr>
          <p:cNvPr id="20483" name="Inhaltsplatzhalter 2"/>
          <p:cNvSpPr>
            <a:spLocks noGrp="1"/>
          </p:cNvSpPr>
          <p:nvPr>
            <p:ph idx="1"/>
          </p:nvPr>
        </p:nvSpPr>
        <p:spPr/>
        <p:txBody>
          <a:bodyPr/>
          <a:lstStyle/>
          <a:p>
            <a:r>
              <a:rPr lang="en-US" dirty="0" smtClean="0"/>
              <a:t>This study was supported </a:t>
            </a:r>
            <a:r>
              <a:rPr lang="en-US" dirty="0"/>
              <a:t>by the German Federal Ministry of Education and Research as part of the co-operative projects “NORDATLANTIK” and “RACE</a:t>
            </a:r>
            <a:r>
              <a:rPr lang="en-US" dirty="0" smtClean="0"/>
              <a:t>” and by the German Science Foundation (DFG) as part of the </a:t>
            </a:r>
            <a:r>
              <a:rPr lang="en-US" dirty="0" err="1" smtClean="0"/>
              <a:t>Sonderforschungsbereich</a:t>
            </a:r>
            <a:r>
              <a:rPr lang="en-US" dirty="0" smtClean="0"/>
              <a:t> 754 “Climate-Biogeochemistry Interactions in the Tropical Ocean”. </a:t>
            </a:r>
          </a:p>
          <a:p>
            <a:r>
              <a:rPr lang="en-US" dirty="0" smtClean="0"/>
              <a:t>Moored velocity observations were acquired in cooperation with the PIRATA project.</a:t>
            </a:r>
          </a:p>
        </p:txBody>
      </p:sp>
      <p:sp>
        <p:nvSpPr>
          <p:cNvPr id="20484" name="Foliennummernplatzhalt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icrosoft Sans Serif" pitchFamily="34" charset="0"/>
              </a:defRPr>
            </a:lvl1pPr>
            <a:lvl2pPr marL="742950" indent="-285750" eaLnBrk="0" hangingPunct="0">
              <a:defRPr>
                <a:solidFill>
                  <a:schemeClr val="tx1"/>
                </a:solidFill>
                <a:latin typeface="Microsoft Sans Serif" pitchFamily="34" charset="0"/>
              </a:defRPr>
            </a:lvl2pPr>
            <a:lvl3pPr marL="1143000" indent="-228600" eaLnBrk="0" hangingPunct="0">
              <a:defRPr>
                <a:solidFill>
                  <a:schemeClr val="tx1"/>
                </a:solidFill>
                <a:latin typeface="Microsoft Sans Serif" pitchFamily="34" charset="0"/>
              </a:defRPr>
            </a:lvl3pPr>
            <a:lvl4pPr marL="1600200" indent="-228600" eaLnBrk="0" hangingPunct="0">
              <a:defRPr>
                <a:solidFill>
                  <a:schemeClr val="tx1"/>
                </a:solidFill>
                <a:latin typeface="Microsoft Sans Serif" pitchFamily="34" charset="0"/>
              </a:defRPr>
            </a:lvl4pPr>
            <a:lvl5pPr marL="2057400" indent="-228600" eaLnBrk="0" hangingPunct="0">
              <a:defRPr>
                <a:solidFill>
                  <a:schemeClr val="tx1"/>
                </a:solidFill>
                <a:latin typeface="Microsoft Sans Serif" pitchFamily="34" charset="0"/>
              </a:defRPr>
            </a:lvl5pPr>
            <a:lvl6pPr marL="2514600" indent="-228600" eaLnBrk="0" fontAlgn="base" hangingPunct="0">
              <a:spcBef>
                <a:spcPct val="0"/>
              </a:spcBef>
              <a:spcAft>
                <a:spcPct val="0"/>
              </a:spcAft>
              <a:defRPr>
                <a:solidFill>
                  <a:schemeClr val="tx1"/>
                </a:solidFill>
                <a:latin typeface="Microsoft Sans Serif" pitchFamily="34" charset="0"/>
              </a:defRPr>
            </a:lvl6pPr>
            <a:lvl7pPr marL="2971800" indent="-228600" eaLnBrk="0" fontAlgn="base" hangingPunct="0">
              <a:spcBef>
                <a:spcPct val="0"/>
              </a:spcBef>
              <a:spcAft>
                <a:spcPct val="0"/>
              </a:spcAft>
              <a:defRPr>
                <a:solidFill>
                  <a:schemeClr val="tx1"/>
                </a:solidFill>
                <a:latin typeface="Microsoft Sans Serif" pitchFamily="34" charset="0"/>
              </a:defRPr>
            </a:lvl7pPr>
            <a:lvl8pPr marL="3429000" indent="-228600" eaLnBrk="0" fontAlgn="base" hangingPunct="0">
              <a:spcBef>
                <a:spcPct val="0"/>
              </a:spcBef>
              <a:spcAft>
                <a:spcPct val="0"/>
              </a:spcAft>
              <a:defRPr>
                <a:solidFill>
                  <a:schemeClr val="tx1"/>
                </a:solidFill>
                <a:latin typeface="Microsoft Sans Serif" pitchFamily="34" charset="0"/>
              </a:defRPr>
            </a:lvl8pPr>
            <a:lvl9pPr marL="3886200" indent="-228600" eaLnBrk="0" fontAlgn="base" hangingPunct="0">
              <a:spcBef>
                <a:spcPct val="0"/>
              </a:spcBef>
              <a:spcAft>
                <a:spcPct val="0"/>
              </a:spcAft>
              <a:defRPr>
                <a:solidFill>
                  <a:schemeClr val="tx1"/>
                </a:solidFill>
                <a:latin typeface="Microsoft Sans Serif" pitchFamily="34" charset="0"/>
              </a:defRPr>
            </a:lvl9pPr>
          </a:lstStyle>
          <a:p>
            <a:pPr eaLnBrk="1" hangingPunct="1"/>
            <a:fld id="{14C8280A-6B27-4843-A1A3-5BBBF8CA3B5A}" type="slidenum">
              <a:rPr lang="de-DE" smtClean="0">
                <a:solidFill>
                  <a:schemeClr val="hlink"/>
                </a:solidFill>
              </a:rPr>
              <a:pPr eaLnBrk="1" hangingPunct="1"/>
              <a:t>53</a:t>
            </a:fld>
            <a:endParaRPr lang="de-DE" smtClean="0">
              <a:solidFill>
                <a:schemeClr val="hlink"/>
              </a:solidFill>
            </a:endParaRPr>
          </a:p>
        </p:txBody>
      </p:sp>
      <p:pic>
        <p:nvPicPr>
          <p:cNvPr id="5" name="Picture 8" descr="C:\Users\pbrandt\AppData\Local\Microsoft\Windows\Temporary Internet Files\Content.IE5\BTQAT2JX\SFB754, 19.03.2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3" y="6270"/>
            <a:ext cx="1022937" cy="12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039483"/>
      </p:ext>
    </p:extLst>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TAV-JJA_pattern_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9952" y="1368064"/>
            <a:ext cx="6012160" cy="508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el 8"/>
          <p:cNvSpPr>
            <a:spLocks noGrp="1"/>
          </p:cNvSpPr>
          <p:nvPr>
            <p:ph type="title"/>
          </p:nvPr>
        </p:nvSpPr>
        <p:spPr/>
        <p:txBody>
          <a:bodyPr/>
          <a:lstStyle/>
          <a:p>
            <a:r>
              <a:rPr lang="de-DE" smtClean="0"/>
              <a:t>Zonal Mode (June-August)</a:t>
            </a:r>
            <a:endParaRPr lang="en-US" smtClean="0"/>
          </a:p>
        </p:txBody>
      </p:sp>
      <p:sp>
        <p:nvSpPr>
          <p:cNvPr id="24580" name="Inhaltsplatzhalter 7"/>
          <p:cNvSpPr>
            <a:spLocks noGrp="1"/>
          </p:cNvSpPr>
          <p:nvPr>
            <p:ph idx="1"/>
          </p:nvPr>
        </p:nvSpPr>
        <p:spPr>
          <a:xfrm>
            <a:off x="250825" y="1341438"/>
            <a:ext cx="2808288" cy="4824412"/>
          </a:xfrm>
        </p:spPr>
        <p:txBody>
          <a:bodyPr/>
          <a:lstStyle/>
          <a:p>
            <a:r>
              <a:rPr lang="en-US" sz="2000" dirty="0" smtClean="0"/>
              <a:t>Zonal Mode is associated with rainfall variability, onset and strength of African Monsoon (Caniaux et al. 2011, Brandt et al. 2011)</a:t>
            </a:r>
          </a:p>
          <a:p>
            <a:r>
              <a:rPr lang="en-US" sz="2000" dirty="0" smtClean="0"/>
              <a:t>Underlying mechanism is the </a:t>
            </a:r>
            <a:r>
              <a:rPr lang="en-US" sz="2000" dirty="0" err="1" smtClean="0"/>
              <a:t>Bjerknes</a:t>
            </a:r>
            <a:r>
              <a:rPr lang="en-US" sz="2000" dirty="0" smtClean="0"/>
              <a:t> feedback that is strong during boreal spring/summer (</a:t>
            </a:r>
            <a:r>
              <a:rPr lang="en-US" sz="2000" dirty="0" err="1" smtClean="0"/>
              <a:t>Keenlyside</a:t>
            </a:r>
            <a:r>
              <a:rPr lang="en-US" sz="2000" dirty="0" smtClean="0"/>
              <a:t> and Latif 2007)</a:t>
            </a:r>
            <a:endParaRPr lang="en-US" sz="2000" dirty="0"/>
          </a:p>
        </p:txBody>
      </p:sp>
      <p:sp>
        <p:nvSpPr>
          <p:cNvPr id="24581" name="Rectangle 6"/>
          <p:cNvSpPr>
            <a:spLocks noChangeArrowheads="1"/>
          </p:cNvSpPr>
          <p:nvPr/>
        </p:nvSpPr>
        <p:spPr bwMode="auto">
          <a:xfrm>
            <a:off x="3049952" y="6467475"/>
            <a:ext cx="6094048" cy="390525"/>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dirty="0" err="1">
                <a:solidFill>
                  <a:schemeClr val="bg1"/>
                </a:solidFill>
              </a:rPr>
              <a:t>Kushnir</a:t>
            </a:r>
            <a:r>
              <a:rPr lang="en-US" dirty="0">
                <a:solidFill>
                  <a:schemeClr val="bg1"/>
                </a:solidFill>
              </a:rPr>
              <a:t> et al. </a:t>
            </a:r>
            <a:r>
              <a:rPr lang="en-US" dirty="0" smtClean="0">
                <a:solidFill>
                  <a:schemeClr val="bg1"/>
                </a:solidFill>
              </a:rPr>
              <a:t>2006</a:t>
            </a:r>
            <a:endParaRPr lang="de-DE" dirty="0">
              <a:solidFill>
                <a:schemeClr val="bg1"/>
              </a:solidFill>
            </a:endParaRPr>
          </a:p>
        </p:txBody>
      </p:sp>
    </p:spTree>
    <p:extLst>
      <p:ext uri="{BB962C8B-B14F-4D97-AF65-F5344CB8AC3E}">
        <p14:creationId xmlns:p14="http://schemas.microsoft.com/office/powerpoint/2010/main" val="989244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smtClean="0"/>
              <a:t>Equatorial Atlantic Cold Tongue</a:t>
            </a:r>
          </a:p>
        </p:txBody>
      </p:sp>
      <p:sp>
        <p:nvSpPr>
          <p:cNvPr id="9219" name="Inhaltsplatzhalter 2"/>
          <p:cNvSpPr>
            <a:spLocks noGrp="1"/>
          </p:cNvSpPr>
          <p:nvPr>
            <p:ph idx="1"/>
          </p:nvPr>
        </p:nvSpPr>
        <p:spPr>
          <a:xfrm>
            <a:off x="250825" y="1341438"/>
            <a:ext cx="2736850" cy="4824412"/>
          </a:xfrm>
        </p:spPr>
        <p:txBody>
          <a:bodyPr/>
          <a:lstStyle/>
          <a:p>
            <a:r>
              <a:rPr lang="en-US" sz="2400" dirty="0" smtClean="0"/>
              <a:t>Cold tongue develops during boreal summer</a:t>
            </a:r>
          </a:p>
          <a:p>
            <a:r>
              <a:rPr lang="en-US" sz="2400" dirty="0"/>
              <a:t>I</a:t>
            </a:r>
            <a:r>
              <a:rPr lang="en-US" sz="2400" dirty="0" smtClean="0"/>
              <a:t>nterannual variability of </a:t>
            </a:r>
            <a:br>
              <a:rPr lang="en-US" sz="2400" dirty="0" smtClean="0"/>
            </a:br>
            <a:r>
              <a:rPr lang="en-US" sz="2400" dirty="0" smtClean="0"/>
              <a:t>ATL3 SST index (3°S–3°N, </a:t>
            </a:r>
            <a:br>
              <a:rPr lang="en-US" sz="2400" dirty="0" smtClean="0"/>
            </a:br>
            <a:r>
              <a:rPr lang="en-US" sz="2400" dirty="0" smtClean="0"/>
              <a:t>20°W–0°) much smaller than seasonal cycle</a:t>
            </a:r>
          </a:p>
        </p:txBody>
      </p:sp>
      <p:sp>
        <p:nvSpPr>
          <p:cNvPr id="9220" name="Foliennummernplatzhalter 3"/>
          <p:cNvSpPr>
            <a:spLocks noGrp="1"/>
          </p:cNvSpPr>
          <p:nvPr>
            <p:ph type="sldNum" sz="quarter" idx="4294967295"/>
          </p:nvPr>
        </p:nvSpPr>
        <p:spPr>
          <a:xfrm>
            <a:off x="6553200" y="6356350"/>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icrosoft Sans Serif" pitchFamily="34" charset="0"/>
              </a:defRPr>
            </a:lvl1pPr>
            <a:lvl2pPr marL="742950" indent="-285750" eaLnBrk="0" hangingPunct="0">
              <a:defRPr>
                <a:solidFill>
                  <a:schemeClr val="tx1"/>
                </a:solidFill>
                <a:latin typeface="Microsoft Sans Serif" pitchFamily="34" charset="0"/>
              </a:defRPr>
            </a:lvl2pPr>
            <a:lvl3pPr marL="1143000" indent="-228600" eaLnBrk="0" hangingPunct="0">
              <a:defRPr>
                <a:solidFill>
                  <a:schemeClr val="tx1"/>
                </a:solidFill>
                <a:latin typeface="Microsoft Sans Serif" pitchFamily="34" charset="0"/>
              </a:defRPr>
            </a:lvl3pPr>
            <a:lvl4pPr marL="1600200" indent="-228600" eaLnBrk="0" hangingPunct="0">
              <a:defRPr>
                <a:solidFill>
                  <a:schemeClr val="tx1"/>
                </a:solidFill>
                <a:latin typeface="Microsoft Sans Serif" pitchFamily="34" charset="0"/>
              </a:defRPr>
            </a:lvl4pPr>
            <a:lvl5pPr marL="2057400" indent="-228600" eaLnBrk="0" hangingPunct="0">
              <a:defRPr>
                <a:solidFill>
                  <a:schemeClr val="tx1"/>
                </a:solidFill>
                <a:latin typeface="Microsoft Sans Serif" pitchFamily="34" charset="0"/>
              </a:defRPr>
            </a:lvl5pPr>
            <a:lvl6pPr marL="2514600" indent="-228600" eaLnBrk="0" fontAlgn="base" hangingPunct="0">
              <a:spcBef>
                <a:spcPct val="0"/>
              </a:spcBef>
              <a:spcAft>
                <a:spcPct val="0"/>
              </a:spcAft>
              <a:defRPr>
                <a:solidFill>
                  <a:schemeClr val="tx1"/>
                </a:solidFill>
                <a:latin typeface="Microsoft Sans Serif" pitchFamily="34" charset="0"/>
              </a:defRPr>
            </a:lvl6pPr>
            <a:lvl7pPr marL="2971800" indent="-228600" eaLnBrk="0" fontAlgn="base" hangingPunct="0">
              <a:spcBef>
                <a:spcPct val="0"/>
              </a:spcBef>
              <a:spcAft>
                <a:spcPct val="0"/>
              </a:spcAft>
              <a:defRPr>
                <a:solidFill>
                  <a:schemeClr val="tx1"/>
                </a:solidFill>
                <a:latin typeface="Microsoft Sans Serif" pitchFamily="34" charset="0"/>
              </a:defRPr>
            </a:lvl7pPr>
            <a:lvl8pPr marL="3429000" indent="-228600" eaLnBrk="0" fontAlgn="base" hangingPunct="0">
              <a:spcBef>
                <a:spcPct val="0"/>
              </a:spcBef>
              <a:spcAft>
                <a:spcPct val="0"/>
              </a:spcAft>
              <a:defRPr>
                <a:solidFill>
                  <a:schemeClr val="tx1"/>
                </a:solidFill>
                <a:latin typeface="Microsoft Sans Serif" pitchFamily="34" charset="0"/>
              </a:defRPr>
            </a:lvl8pPr>
            <a:lvl9pPr marL="3886200" indent="-228600" eaLnBrk="0" fontAlgn="base" hangingPunct="0">
              <a:spcBef>
                <a:spcPct val="0"/>
              </a:spcBef>
              <a:spcAft>
                <a:spcPct val="0"/>
              </a:spcAft>
              <a:defRPr>
                <a:solidFill>
                  <a:schemeClr val="tx1"/>
                </a:solidFill>
                <a:latin typeface="Microsoft Sans Serif" pitchFamily="34" charset="0"/>
              </a:defRPr>
            </a:lvl9pPr>
          </a:lstStyle>
          <a:p>
            <a:pPr eaLnBrk="1" hangingPunct="1"/>
            <a:fld id="{8C5F813B-F43A-42A9-BCD8-85AE7E6D51BA}" type="slidenum">
              <a:rPr lang="de-DE" smtClean="0">
                <a:solidFill>
                  <a:schemeClr val="hlink"/>
                </a:solidFill>
              </a:rPr>
              <a:pPr eaLnBrk="1" hangingPunct="1"/>
              <a:t>7</a:t>
            </a:fld>
            <a:endParaRPr lang="de-DE" smtClean="0">
              <a:solidFill>
                <a:schemeClr val="hlink"/>
              </a:solidFill>
            </a:endParaRPr>
          </a:p>
        </p:txBody>
      </p:sp>
      <p:pic>
        <p:nvPicPr>
          <p:cNvPr id="9221" name="Grafik 6" descr="TAsst_as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366838"/>
            <a:ext cx="6024563"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6"/>
          <p:cNvSpPr>
            <a:spLocks noChangeArrowheads="1"/>
          </p:cNvSpPr>
          <p:nvPr/>
        </p:nvSpPr>
        <p:spPr bwMode="auto">
          <a:xfrm>
            <a:off x="2987675" y="4657725"/>
            <a:ext cx="6156325" cy="333375"/>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solidFill>
                  <a:schemeClr val="bg1"/>
                </a:solidFill>
              </a:rPr>
              <a:t>Brandt et al. 2011</a:t>
            </a:r>
            <a:endParaRPr lang="de-DE">
              <a:solidFill>
                <a:schemeClr val="bg1"/>
              </a:solidFill>
            </a:endParaRPr>
          </a:p>
        </p:txBody>
      </p:sp>
    </p:spTree>
    <p:extLst>
      <p:ext uri="{BB962C8B-B14F-4D97-AF65-F5344CB8AC3E}">
        <p14:creationId xmlns:p14="http://schemas.microsoft.com/office/powerpoint/2010/main" val="1534843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r>
              <a:rPr lang="en-US" smtClean="0"/>
              <a:t>Onset of Atlantic Cold Tongue  and West African Monsoon </a:t>
            </a:r>
            <a:endParaRPr lang="de-DE" smtClean="0"/>
          </a:p>
        </p:txBody>
      </p:sp>
      <p:sp>
        <p:nvSpPr>
          <p:cNvPr id="10243" name="Inhaltsplatzhalter 2"/>
          <p:cNvSpPr>
            <a:spLocks noGrp="1"/>
          </p:cNvSpPr>
          <p:nvPr>
            <p:ph idx="1"/>
          </p:nvPr>
        </p:nvSpPr>
        <p:spPr/>
        <p:txBody>
          <a:bodyPr/>
          <a:lstStyle/>
          <a:p>
            <a:r>
              <a:rPr lang="en-US" smtClean="0"/>
              <a:t>WAM onset follows the ACT onset by some weeks.</a:t>
            </a:r>
            <a:endParaRPr lang="en-US" smtClean="0">
              <a:latin typeface="Tahoma" pitchFamily="34" charset="0"/>
              <a:cs typeface="Tahoma" pitchFamily="34" charset="0"/>
            </a:endParaRPr>
          </a:p>
          <a:p>
            <a:r>
              <a:rPr lang="en-US" smtClean="0">
                <a:latin typeface="Tahoma" pitchFamily="34" charset="0"/>
                <a:cs typeface="Tahoma" pitchFamily="34" charset="0"/>
              </a:rPr>
              <a:t>Significant </a:t>
            </a:r>
            <a:br>
              <a:rPr lang="en-US" smtClean="0">
                <a:latin typeface="Tahoma" pitchFamily="34" charset="0"/>
                <a:cs typeface="Tahoma" pitchFamily="34" charset="0"/>
              </a:rPr>
            </a:br>
            <a:r>
              <a:rPr lang="en-US" smtClean="0">
                <a:latin typeface="Tahoma" pitchFamily="34" charset="0"/>
                <a:cs typeface="Tahoma" pitchFamily="34" charset="0"/>
              </a:rPr>
              <a:t>correlation of </a:t>
            </a:r>
            <a:br>
              <a:rPr lang="en-US" smtClean="0">
                <a:latin typeface="Tahoma" pitchFamily="34" charset="0"/>
                <a:cs typeface="Tahoma" pitchFamily="34" charset="0"/>
              </a:rPr>
            </a:br>
            <a:r>
              <a:rPr lang="en-US" smtClean="0">
                <a:latin typeface="Tahoma" pitchFamily="34" charset="0"/>
                <a:cs typeface="Tahoma" pitchFamily="34" charset="0"/>
              </a:rPr>
              <a:t>ACT and WAM </a:t>
            </a:r>
            <a:br>
              <a:rPr lang="en-US" smtClean="0">
                <a:latin typeface="Tahoma" pitchFamily="34" charset="0"/>
                <a:cs typeface="Tahoma" pitchFamily="34" charset="0"/>
              </a:rPr>
            </a:br>
            <a:r>
              <a:rPr lang="en-US" smtClean="0">
                <a:latin typeface="Tahoma" pitchFamily="34" charset="0"/>
                <a:cs typeface="Tahoma" pitchFamily="34" charset="0"/>
              </a:rPr>
              <a:t>onsets</a:t>
            </a:r>
          </a:p>
          <a:p>
            <a:pPr>
              <a:buFont typeface="Webdings" pitchFamily="18" charset="2"/>
              <a:buNone/>
            </a:pPr>
            <a:endParaRPr lang="de-DE" smtClean="0"/>
          </a:p>
        </p:txBody>
      </p:sp>
      <p:sp>
        <p:nvSpPr>
          <p:cNvPr id="10244" name="Foliennummernplatzhalter 3"/>
          <p:cNvSpPr>
            <a:spLocks noGrp="1"/>
          </p:cNvSpPr>
          <p:nvPr>
            <p:ph type="sldNum" sz="quarter" idx="4294967295"/>
          </p:nvPr>
        </p:nvSpPr>
        <p:spPr>
          <a:xfrm>
            <a:off x="6553200" y="6356350"/>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icrosoft Sans Serif" pitchFamily="34" charset="0"/>
              </a:defRPr>
            </a:lvl1pPr>
            <a:lvl2pPr marL="742950" indent="-285750" eaLnBrk="0" hangingPunct="0">
              <a:defRPr>
                <a:solidFill>
                  <a:schemeClr val="tx1"/>
                </a:solidFill>
                <a:latin typeface="Microsoft Sans Serif" pitchFamily="34" charset="0"/>
              </a:defRPr>
            </a:lvl2pPr>
            <a:lvl3pPr marL="1143000" indent="-228600" eaLnBrk="0" hangingPunct="0">
              <a:defRPr>
                <a:solidFill>
                  <a:schemeClr val="tx1"/>
                </a:solidFill>
                <a:latin typeface="Microsoft Sans Serif" pitchFamily="34" charset="0"/>
              </a:defRPr>
            </a:lvl3pPr>
            <a:lvl4pPr marL="1600200" indent="-228600" eaLnBrk="0" hangingPunct="0">
              <a:defRPr>
                <a:solidFill>
                  <a:schemeClr val="tx1"/>
                </a:solidFill>
                <a:latin typeface="Microsoft Sans Serif" pitchFamily="34" charset="0"/>
              </a:defRPr>
            </a:lvl4pPr>
            <a:lvl5pPr marL="2057400" indent="-228600" eaLnBrk="0" hangingPunct="0">
              <a:defRPr>
                <a:solidFill>
                  <a:schemeClr val="tx1"/>
                </a:solidFill>
                <a:latin typeface="Microsoft Sans Serif" pitchFamily="34" charset="0"/>
              </a:defRPr>
            </a:lvl5pPr>
            <a:lvl6pPr marL="2514600" indent="-228600" eaLnBrk="0" fontAlgn="base" hangingPunct="0">
              <a:spcBef>
                <a:spcPct val="0"/>
              </a:spcBef>
              <a:spcAft>
                <a:spcPct val="0"/>
              </a:spcAft>
              <a:defRPr>
                <a:solidFill>
                  <a:schemeClr val="tx1"/>
                </a:solidFill>
                <a:latin typeface="Microsoft Sans Serif" pitchFamily="34" charset="0"/>
              </a:defRPr>
            </a:lvl6pPr>
            <a:lvl7pPr marL="2971800" indent="-228600" eaLnBrk="0" fontAlgn="base" hangingPunct="0">
              <a:spcBef>
                <a:spcPct val="0"/>
              </a:spcBef>
              <a:spcAft>
                <a:spcPct val="0"/>
              </a:spcAft>
              <a:defRPr>
                <a:solidFill>
                  <a:schemeClr val="tx1"/>
                </a:solidFill>
                <a:latin typeface="Microsoft Sans Serif" pitchFamily="34" charset="0"/>
              </a:defRPr>
            </a:lvl7pPr>
            <a:lvl8pPr marL="3429000" indent="-228600" eaLnBrk="0" fontAlgn="base" hangingPunct="0">
              <a:spcBef>
                <a:spcPct val="0"/>
              </a:spcBef>
              <a:spcAft>
                <a:spcPct val="0"/>
              </a:spcAft>
              <a:defRPr>
                <a:solidFill>
                  <a:schemeClr val="tx1"/>
                </a:solidFill>
                <a:latin typeface="Microsoft Sans Serif" pitchFamily="34" charset="0"/>
              </a:defRPr>
            </a:lvl8pPr>
            <a:lvl9pPr marL="3886200" indent="-228600" eaLnBrk="0" fontAlgn="base" hangingPunct="0">
              <a:spcBef>
                <a:spcPct val="0"/>
              </a:spcBef>
              <a:spcAft>
                <a:spcPct val="0"/>
              </a:spcAft>
              <a:defRPr>
                <a:solidFill>
                  <a:schemeClr val="tx1"/>
                </a:solidFill>
                <a:latin typeface="Microsoft Sans Serif" pitchFamily="34" charset="0"/>
              </a:defRPr>
            </a:lvl9pPr>
          </a:lstStyle>
          <a:p>
            <a:pPr eaLnBrk="1" hangingPunct="1"/>
            <a:fld id="{78949318-893D-4B5C-AEC8-5FD1759BECEF}" type="slidenum">
              <a:rPr lang="de-DE" smtClean="0">
                <a:solidFill>
                  <a:schemeClr val="hlink"/>
                </a:solidFill>
              </a:rPr>
              <a:pPr eaLnBrk="1" hangingPunct="1"/>
              <a:t>8</a:t>
            </a:fld>
            <a:endParaRPr lang="de-DE" smtClean="0">
              <a:solidFill>
                <a:schemeClr val="hlink"/>
              </a:solidFill>
            </a:endParaRPr>
          </a:p>
        </p:txBody>
      </p:sp>
      <p:pic>
        <p:nvPicPr>
          <p:cNvPr id="10245" name="Grafik 7" descr="WAM_GPCP_CT_form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1916113"/>
            <a:ext cx="59039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8"/>
          <p:cNvSpPr>
            <a:spLocks noChangeArrowheads="1"/>
          </p:cNvSpPr>
          <p:nvPr/>
        </p:nvSpPr>
        <p:spPr bwMode="auto">
          <a:xfrm>
            <a:off x="250825" y="4411663"/>
            <a:ext cx="2881313" cy="1754187"/>
          </a:xfrm>
          <a:prstGeom prst="rect">
            <a:avLst/>
          </a:prstGeom>
          <a:noFill/>
          <a:ln w="9525">
            <a:noFill/>
            <a:miter lim="800000"/>
            <a:headEnd/>
            <a:tailEnd/>
          </a:ln>
        </p:spPr>
        <p:txBody>
          <a:bodyPr>
            <a:spAutoFit/>
          </a:bodyPr>
          <a:lstStyle/>
          <a:p>
            <a:pPr>
              <a:defRPr/>
            </a:pPr>
            <a:r>
              <a:rPr lang="en-US" dirty="0">
                <a:latin typeface="+mn-lt"/>
                <a:cs typeface="Tahoma" pitchFamily="34" charset="0"/>
              </a:rPr>
              <a:t>WAM onset – northward migration of rainfall (10°W-10°</a:t>
            </a:r>
            <a:r>
              <a:rPr lang="en-US" dirty="0" smtClean="0">
                <a:latin typeface="+mn-lt"/>
                <a:cs typeface="Tahoma" pitchFamily="34" charset="0"/>
              </a:rPr>
              <a:t>E) </a:t>
            </a:r>
            <a:r>
              <a:rPr lang="en-US" dirty="0">
                <a:latin typeface="+mn-lt"/>
                <a:cs typeface="Tahoma" pitchFamily="34" charset="0"/>
              </a:rPr>
              <a:t>(</a:t>
            </a:r>
            <a:r>
              <a:rPr lang="en-US" i="1" dirty="0">
                <a:latin typeface="+mn-lt"/>
                <a:cs typeface="Tahoma" pitchFamily="34" charset="0"/>
              </a:rPr>
              <a:t>Fontaine and </a:t>
            </a:r>
            <a:r>
              <a:rPr lang="en-US" i="1" dirty="0" err="1">
                <a:latin typeface="+mn-lt"/>
                <a:cs typeface="Tahoma" pitchFamily="34" charset="0"/>
              </a:rPr>
              <a:t>Louvet</a:t>
            </a:r>
            <a:r>
              <a:rPr lang="en-US" i="1" dirty="0">
                <a:latin typeface="+mn-lt"/>
                <a:cs typeface="Tahoma" pitchFamily="34" charset="0"/>
              </a:rPr>
              <a:t>, 2006</a:t>
            </a:r>
            <a:r>
              <a:rPr lang="en-US" dirty="0">
                <a:latin typeface="+mn-lt"/>
                <a:cs typeface="Tahoma" pitchFamily="34" charset="0"/>
              </a:rPr>
              <a:t>)</a:t>
            </a:r>
          </a:p>
          <a:p>
            <a:pPr>
              <a:defRPr/>
            </a:pPr>
            <a:r>
              <a:rPr lang="en-US" dirty="0">
                <a:latin typeface="+mn-lt"/>
                <a:cs typeface="Tahoma" pitchFamily="34" charset="0"/>
              </a:rPr>
              <a:t>ACT onset – surface area (with T&lt;25°C) threshold</a:t>
            </a:r>
            <a:endParaRPr lang="de-DE" dirty="0">
              <a:latin typeface="+mn-lt"/>
              <a:cs typeface="Tahoma" pitchFamily="34" charset="0"/>
            </a:endParaRPr>
          </a:p>
        </p:txBody>
      </p:sp>
      <p:sp>
        <p:nvSpPr>
          <p:cNvPr id="10247" name="Rectangle 6"/>
          <p:cNvSpPr>
            <a:spLocks noChangeArrowheads="1"/>
          </p:cNvSpPr>
          <p:nvPr/>
        </p:nvSpPr>
        <p:spPr bwMode="auto">
          <a:xfrm>
            <a:off x="3132138" y="6497638"/>
            <a:ext cx="6011862" cy="360362"/>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dirty="0" err="1">
                <a:solidFill>
                  <a:schemeClr val="bg1"/>
                </a:solidFill>
              </a:rPr>
              <a:t>Caniaux</a:t>
            </a:r>
            <a:r>
              <a:rPr lang="de-DE" dirty="0">
                <a:solidFill>
                  <a:schemeClr val="bg1"/>
                </a:solidFill>
              </a:rPr>
              <a:t> et al. </a:t>
            </a:r>
            <a:r>
              <a:rPr lang="de-DE" dirty="0" smtClean="0">
                <a:solidFill>
                  <a:schemeClr val="bg1"/>
                </a:solidFill>
              </a:rPr>
              <a:t>2011, Brandt </a:t>
            </a:r>
            <a:r>
              <a:rPr lang="de-DE" dirty="0">
                <a:solidFill>
                  <a:schemeClr val="bg1"/>
                </a:solidFill>
              </a:rPr>
              <a:t>et al. </a:t>
            </a:r>
            <a:r>
              <a:rPr lang="de-DE" dirty="0" smtClean="0">
                <a:solidFill>
                  <a:schemeClr val="bg1"/>
                </a:solidFill>
              </a:rPr>
              <a:t>2011 </a:t>
            </a:r>
            <a:endParaRPr lang="de-DE" dirty="0">
              <a:solidFill>
                <a:schemeClr val="bg1"/>
              </a:solidFill>
            </a:endParaRPr>
          </a:p>
        </p:txBody>
      </p:sp>
    </p:spTree>
    <p:extLst>
      <p:ext uri="{BB962C8B-B14F-4D97-AF65-F5344CB8AC3E}">
        <p14:creationId xmlns:p14="http://schemas.microsoft.com/office/powerpoint/2010/main" val="238624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4"/>
          <p:cNvSpPr>
            <a:spLocks noGrp="1"/>
          </p:cNvSpPr>
          <p:nvPr>
            <p:ph type="title"/>
          </p:nvPr>
        </p:nvSpPr>
        <p:spPr>
          <a:xfrm>
            <a:off x="1763713" y="20638"/>
            <a:ext cx="7380287" cy="1247775"/>
          </a:xfrm>
        </p:spPr>
        <p:txBody>
          <a:bodyPr/>
          <a:lstStyle/>
          <a:p>
            <a:r>
              <a:rPr lang="en-US" smtClean="0"/>
              <a:t>Regression of SST and Wind onto</a:t>
            </a:r>
            <a:endParaRPr lang="de-DE" smtClean="0"/>
          </a:p>
        </p:txBody>
      </p:sp>
      <p:sp>
        <p:nvSpPr>
          <p:cNvPr id="11267" name="Foliennummernplatzhalter 3"/>
          <p:cNvSpPr>
            <a:spLocks noGrp="1"/>
          </p:cNvSpPr>
          <p:nvPr>
            <p:ph type="sldNum" sz="quarter" idx="4294967295"/>
          </p:nvPr>
        </p:nvSpPr>
        <p:spPr>
          <a:xfrm>
            <a:off x="6553200" y="6356350"/>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icrosoft Sans Serif" pitchFamily="34" charset="0"/>
              </a:defRPr>
            </a:lvl1pPr>
            <a:lvl2pPr marL="742950" indent="-285750" eaLnBrk="0" hangingPunct="0">
              <a:defRPr>
                <a:solidFill>
                  <a:schemeClr val="tx1"/>
                </a:solidFill>
                <a:latin typeface="Microsoft Sans Serif" pitchFamily="34" charset="0"/>
              </a:defRPr>
            </a:lvl2pPr>
            <a:lvl3pPr marL="1143000" indent="-228600" eaLnBrk="0" hangingPunct="0">
              <a:defRPr>
                <a:solidFill>
                  <a:schemeClr val="tx1"/>
                </a:solidFill>
                <a:latin typeface="Microsoft Sans Serif" pitchFamily="34" charset="0"/>
              </a:defRPr>
            </a:lvl3pPr>
            <a:lvl4pPr marL="1600200" indent="-228600" eaLnBrk="0" hangingPunct="0">
              <a:defRPr>
                <a:solidFill>
                  <a:schemeClr val="tx1"/>
                </a:solidFill>
                <a:latin typeface="Microsoft Sans Serif" pitchFamily="34" charset="0"/>
              </a:defRPr>
            </a:lvl4pPr>
            <a:lvl5pPr marL="2057400" indent="-228600" eaLnBrk="0" hangingPunct="0">
              <a:defRPr>
                <a:solidFill>
                  <a:schemeClr val="tx1"/>
                </a:solidFill>
                <a:latin typeface="Microsoft Sans Serif" pitchFamily="34" charset="0"/>
              </a:defRPr>
            </a:lvl5pPr>
            <a:lvl6pPr marL="2514600" indent="-228600" eaLnBrk="0" fontAlgn="base" hangingPunct="0">
              <a:spcBef>
                <a:spcPct val="0"/>
              </a:spcBef>
              <a:spcAft>
                <a:spcPct val="0"/>
              </a:spcAft>
              <a:defRPr>
                <a:solidFill>
                  <a:schemeClr val="tx1"/>
                </a:solidFill>
                <a:latin typeface="Microsoft Sans Serif" pitchFamily="34" charset="0"/>
              </a:defRPr>
            </a:lvl6pPr>
            <a:lvl7pPr marL="2971800" indent="-228600" eaLnBrk="0" fontAlgn="base" hangingPunct="0">
              <a:spcBef>
                <a:spcPct val="0"/>
              </a:spcBef>
              <a:spcAft>
                <a:spcPct val="0"/>
              </a:spcAft>
              <a:defRPr>
                <a:solidFill>
                  <a:schemeClr val="tx1"/>
                </a:solidFill>
                <a:latin typeface="Microsoft Sans Serif" pitchFamily="34" charset="0"/>
              </a:defRPr>
            </a:lvl7pPr>
            <a:lvl8pPr marL="3429000" indent="-228600" eaLnBrk="0" fontAlgn="base" hangingPunct="0">
              <a:spcBef>
                <a:spcPct val="0"/>
              </a:spcBef>
              <a:spcAft>
                <a:spcPct val="0"/>
              </a:spcAft>
              <a:defRPr>
                <a:solidFill>
                  <a:schemeClr val="tx1"/>
                </a:solidFill>
                <a:latin typeface="Microsoft Sans Serif" pitchFamily="34" charset="0"/>
              </a:defRPr>
            </a:lvl8pPr>
            <a:lvl9pPr marL="3886200" indent="-228600" eaLnBrk="0" fontAlgn="base" hangingPunct="0">
              <a:spcBef>
                <a:spcPct val="0"/>
              </a:spcBef>
              <a:spcAft>
                <a:spcPct val="0"/>
              </a:spcAft>
              <a:defRPr>
                <a:solidFill>
                  <a:schemeClr val="tx1"/>
                </a:solidFill>
                <a:latin typeface="Microsoft Sans Serif" pitchFamily="34" charset="0"/>
              </a:defRPr>
            </a:lvl9pPr>
          </a:lstStyle>
          <a:p>
            <a:pPr eaLnBrk="1" hangingPunct="1"/>
            <a:fld id="{25C25CF1-D264-4B66-A686-CAEC9DE82F93}" type="slidenum">
              <a:rPr lang="de-DE" smtClean="0">
                <a:solidFill>
                  <a:schemeClr val="hlink"/>
                </a:solidFill>
              </a:rPr>
              <a:pPr eaLnBrk="1" hangingPunct="1"/>
              <a:t>9</a:t>
            </a:fld>
            <a:endParaRPr lang="de-DE" smtClean="0">
              <a:solidFill>
                <a:schemeClr val="hlink"/>
              </a:solidFill>
            </a:endParaRPr>
          </a:p>
        </p:txBody>
      </p:sp>
      <p:pic>
        <p:nvPicPr>
          <p:cNvPr id="11268" name="Grafik 9" descr="Date_WAM_GPCP_ACT.jpg"/>
          <p:cNvPicPr>
            <a:picLocks noChangeAspect="1"/>
          </p:cNvPicPr>
          <p:nvPr/>
        </p:nvPicPr>
        <p:blipFill>
          <a:blip r:embed="rId3">
            <a:extLst>
              <a:ext uri="{28A0092B-C50C-407E-A947-70E740481C1C}">
                <a14:useLocalDpi xmlns:a14="http://schemas.microsoft.com/office/drawing/2010/main" val="0"/>
              </a:ext>
            </a:extLst>
          </a:blip>
          <a:srcRect l="8347" t="2742" r="8347" b="685"/>
          <a:stretch>
            <a:fillRect/>
          </a:stretch>
        </p:blipFill>
        <p:spPr bwMode="auto">
          <a:xfrm>
            <a:off x="1474788" y="1358900"/>
            <a:ext cx="61214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12"/>
          <p:cNvSpPr>
            <a:spLocks noChangeArrowheads="1"/>
          </p:cNvSpPr>
          <p:nvPr/>
        </p:nvSpPr>
        <p:spPr bwMode="auto">
          <a:xfrm>
            <a:off x="7627938" y="1355725"/>
            <a:ext cx="1474787" cy="4648200"/>
          </a:xfrm>
          <a:prstGeom prst="rect">
            <a:avLst/>
          </a:prstGeom>
          <a:noFill/>
          <a:ln w="9525">
            <a:noFill/>
            <a:miter lim="800000"/>
            <a:headEnd/>
            <a:tailEnd/>
          </a:ln>
        </p:spPr>
        <p:txBody>
          <a:bodyPr>
            <a:spAutoFit/>
          </a:bodyPr>
          <a:lstStyle/>
          <a:p>
            <a:pPr>
              <a:defRPr/>
            </a:pPr>
            <a:r>
              <a:rPr lang="en-US" sz="2800" dirty="0">
                <a:latin typeface="+mn-lt"/>
                <a:cs typeface="Tahoma" pitchFamily="34" charset="0"/>
              </a:rPr>
              <a:t>WAM</a:t>
            </a:r>
          </a:p>
          <a:p>
            <a:pPr>
              <a:defRPr/>
            </a:pPr>
            <a:r>
              <a:rPr lang="en-US" sz="2800" dirty="0">
                <a:latin typeface="+mn-lt"/>
                <a:cs typeface="Tahoma" pitchFamily="34" charset="0"/>
              </a:rPr>
              <a:t>Onset</a:t>
            </a:r>
          </a:p>
          <a:p>
            <a:pPr>
              <a:defRPr/>
            </a:pPr>
            <a:endParaRPr lang="en-US" sz="2000" dirty="0">
              <a:latin typeface="+mn-lt"/>
              <a:cs typeface="Tahoma" pitchFamily="34" charset="0"/>
            </a:endParaRPr>
          </a:p>
          <a:p>
            <a:pPr>
              <a:defRPr/>
            </a:pPr>
            <a:r>
              <a:rPr lang="en-US" sz="2000" dirty="0" err="1">
                <a:latin typeface="+mn-lt"/>
                <a:cs typeface="Tahoma" pitchFamily="34" charset="0"/>
              </a:rPr>
              <a:t>Significantcorrelation</a:t>
            </a:r>
            <a:r>
              <a:rPr lang="en-US" sz="2000" dirty="0">
                <a:latin typeface="+mn-lt"/>
                <a:cs typeface="Tahoma" pitchFamily="34" charset="0"/>
              </a:rPr>
              <a:t> with cold tongue SST (zonal mode) and</a:t>
            </a:r>
          </a:p>
          <a:p>
            <a:pPr>
              <a:defRPr/>
            </a:pPr>
            <a:r>
              <a:rPr lang="en-US" sz="2000" dirty="0">
                <a:latin typeface="+mn-lt"/>
                <a:cs typeface="Tahoma" pitchFamily="34" charset="0"/>
              </a:rPr>
              <a:t>SST in the tropical </a:t>
            </a:r>
            <a:br>
              <a:rPr lang="en-US" sz="2000" dirty="0">
                <a:latin typeface="+mn-lt"/>
                <a:cs typeface="Tahoma" pitchFamily="34" charset="0"/>
              </a:rPr>
            </a:br>
            <a:r>
              <a:rPr lang="en-US" sz="2000" dirty="0">
                <a:latin typeface="+mn-lt"/>
                <a:cs typeface="Tahoma" pitchFamily="34" charset="0"/>
              </a:rPr>
              <a:t>NE Atlantic</a:t>
            </a:r>
          </a:p>
          <a:p>
            <a:pPr>
              <a:defRPr/>
            </a:pPr>
            <a:r>
              <a:rPr lang="en-US" sz="2000" dirty="0">
                <a:latin typeface="+mn-lt"/>
                <a:cs typeface="Tahoma" pitchFamily="34" charset="0"/>
              </a:rPr>
              <a:t>(meridional mode)</a:t>
            </a:r>
            <a:endParaRPr lang="de-DE" sz="2000" dirty="0">
              <a:latin typeface="+mn-lt"/>
              <a:cs typeface="Tahoma" pitchFamily="34" charset="0"/>
            </a:endParaRPr>
          </a:p>
        </p:txBody>
      </p:sp>
      <p:sp>
        <p:nvSpPr>
          <p:cNvPr id="9" name="Rechteck 13"/>
          <p:cNvSpPr>
            <a:spLocks noChangeArrowheads="1"/>
          </p:cNvSpPr>
          <p:nvPr/>
        </p:nvSpPr>
        <p:spPr bwMode="auto">
          <a:xfrm>
            <a:off x="47625" y="1354138"/>
            <a:ext cx="1428750" cy="5262562"/>
          </a:xfrm>
          <a:prstGeom prst="rect">
            <a:avLst/>
          </a:prstGeom>
          <a:noFill/>
          <a:ln w="9525">
            <a:noFill/>
            <a:miter lim="800000"/>
            <a:headEnd/>
            <a:tailEnd/>
          </a:ln>
        </p:spPr>
        <p:txBody>
          <a:bodyPr>
            <a:spAutoFit/>
          </a:bodyPr>
          <a:lstStyle/>
          <a:p>
            <a:pPr algn="r">
              <a:defRPr/>
            </a:pPr>
            <a:r>
              <a:rPr lang="en-US" sz="2800" dirty="0">
                <a:latin typeface="+mn-lt"/>
                <a:cs typeface="Tahoma" pitchFamily="34" charset="0"/>
              </a:rPr>
              <a:t>ACT</a:t>
            </a:r>
          </a:p>
          <a:p>
            <a:pPr algn="r">
              <a:defRPr/>
            </a:pPr>
            <a:r>
              <a:rPr lang="en-US" sz="2800" dirty="0">
                <a:latin typeface="+mn-lt"/>
                <a:cs typeface="Tahoma" pitchFamily="34" charset="0"/>
              </a:rPr>
              <a:t>Onset</a:t>
            </a:r>
          </a:p>
          <a:p>
            <a:pPr algn="r">
              <a:defRPr/>
            </a:pPr>
            <a:endParaRPr lang="en-US" sz="2000" dirty="0">
              <a:latin typeface="+mn-lt"/>
              <a:cs typeface="Tahoma" pitchFamily="34" charset="0"/>
            </a:endParaRPr>
          </a:p>
          <a:p>
            <a:pPr algn="r">
              <a:defRPr/>
            </a:pPr>
            <a:r>
              <a:rPr lang="en-US" sz="2000" dirty="0">
                <a:latin typeface="+mn-lt"/>
                <a:cs typeface="Tahoma" pitchFamily="34" charset="0"/>
              </a:rPr>
              <a:t>Cold tongue SST;</a:t>
            </a:r>
          </a:p>
          <a:p>
            <a:pPr algn="r">
              <a:defRPr/>
            </a:pPr>
            <a:r>
              <a:rPr lang="en-US" sz="2000" dirty="0">
                <a:latin typeface="+mn-lt"/>
                <a:cs typeface="Tahoma" pitchFamily="34" charset="0"/>
              </a:rPr>
              <a:t>Wind forcing in the western equatorial Atlantic</a:t>
            </a:r>
          </a:p>
          <a:p>
            <a:pPr algn="r">
              <a:defRPr/>
            </a:pPr>
            <a:r>
              <a:rPr lang="de-DE" sz="2000" dirty="0">
                <a:latin typeface="+mn-lt"/>
                <a:cs typeface="Tahoma" pitchFamily="34" charset="0"/>
              </a:rPr>
              <a:t>(zonal </a:t>
            </a:r>
            <a:r>
              <a:rPr lang="de-DE" sz="2000" dirty="0" err="1">
                <a:latin typeface="+mn-lt"/>
                <a:cs typeface="Tahoma" pitchFamily="34" charset="0"/>
              </a:rPr>
              <a:t>mode</a:t>
            </a:r>
            <a:r>
              <a:rPr lang="de-DE" sz="2000" dirty="0">
                <a:latin typeface="+mn-lt"/>
                <a:cs typeface="Tahoma" pitchFamily="34" charset="0"/>
              </a:rPr>
              <a:t>)</a:t>
            </a:r>
            <a:endParaRPr lang="en-US" sz="2000" dirty="0">
              <a:latin typeface="+mn-lt"/>
              <a:cs typeface="Tahoma" pitchFamily="34" charset="0"/>
            </a:endParaRPr>
          </a:p>
          <a:p>
            <a:pPr algn="r">
              <a:defRPr/>
            </a:pPr>
            <a:endParaRPr lang="en-US" sz="2000" dirty="0">
              <a:latin typeface="+mn-lt"/>
              <a:cs typeface="Tahoma" pitchFamily="34" charset="0"/>
            </a:endParaRPr>
          </a:p>
          <a:p>
            <a:pPr algn="r">
              <a:defRPr/>
            </a:pPr>
            <a:endParaRPr lang="de-DE" sz="2000" dirty="0">
              <a:latin typeface="+mn-lt"/>
              <a:cs typeface="Tahoma" pitchFamily="34" charset="0"/>
            </a:endParaRPr>
          </a:p>
        </p:txBody>
      </p:sp>
      <p:sp>
        <p:nvSpPr>
          <p:cNvPr id="11271" name="Rectangle 6"/>
          <p:cNvSpPr>
            <a:spLocks noChangeArrowheads="1"/>
          </p:cNvSpPr>
          <p:nvPr/>
        </p:nvSpPr>
        <p:spPr bwMode="auto">
          <a:xfrm>
            <a:off x="4572000" y="6497638"/>
            <a:ext cx="4572000" cy="360362"/>
          </a:xfrm>
          <a:prstGeom prst="rect">
            <a:avLst/>
          </a:prstGeom>
          <a:solidFill>
            <a:srgbClr val="1964AE">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a:solidFill>
                  <a:schemeClr val="bg1"/>
                </a:solidFill>
              </a:rPr>
              <a:t>Brandt et al. 2011</a:t>
            </a:r>
          </a:p>
        </p:txBody>
      </p:sp>
    </p:spTree>
    <p:extLst>
      <p:ext uri="{BB962C8B-B14F-4D97-AF65-F5344CB8AC3E}">
        <p14:creationId xmlns:p14="http://schemas.microsoft.com/office/powerpoint/2010/main" val="3294063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D0DFED"/>
      </a:accent1>
      <a:accent2>
        <a:srgbClr val="1964AE"/>
      </a:accent2>
      <a:accent3>
        <a:srgbClr val="FFFFFF"/>
      </a:accent3>
      <a:accent4>
        <a:srgbClr val="000000"/>
      </a:accent4>
      <a:accent5>
        <a:srgbClr val="E4ECF4"/>
      </a:accent5>
      <a:accent6>
        <a:srgbClr val="165A9D"/>
      </a:accent6>
      <a:hlink>
        <a:srgbClr val="003366"/>
      </a:hlink>
      <a:folHlink>
        <a:srgbClr val="8CB0D4"/>
      </a:folHlink>
    </a:clrScheme>
    <a:fontScheme name="Standarddesign">
      <a:majorFont>
        <a:latin typeface="Microsoft Sans Serif"/>
        <a:ea typeface=""/>
        <a:cs typeface=""/>
      </a:majorFont>
      <a:minorFont>
        <a:latin typeface="Microsoft Sans Serif"/>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D0DFED"/>
        </a:accent1>
        <a:accent2>
          <a:srgbClr val="1964AE"/>
        </a:accent2>
        <a:accent3>
          <a:srgbClr val="FFFFFF"/>
        </a:accent3>
        <a:accent4>
          <a:srgbClr val="000000"/>
        </a:accent4>
        <a:accent5>
          <a:srgbClr val="E4ECF4"/>
        </a:accent5>
        <a:accent6>
          <a:srgbClr val="165A9D"/>
        </a:accent6>
        <a:hlink>
          <a:srgbClr val="003366"/>
        </a:hlink>
        <a:folHlink>
          <a:srgbClr val="8CB0D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3593</Words>
  <Application>Microsoft Office PowerPoint</Application>
  <PresentationFormat>Bildschirmpräsentation (4:3)</PresentationFormat>
  <Paragraphs>436</Paragraphs>
  <Slides>53</Slides>
  <Notes>32</Notes>
  <HiddenSlides>0</HiddenSlides>
  <MMClips>2</MMClips>
  <ScaleCrop>false</ScaleCrop>
  <HeadingPairs>
    <vt:vector size="6" baseType="variant">
      <vt:variant>
        <vt:lpstr>Design</vt:lpstr>
      </vt:variant>
      <vt:variant>
        <vt:i4>1</vt:i4>
      </vt:variant>
      <vt:variant>
        <vt:lpstr>Eingebettete OLE-Server</vt:lpstr>
      </vt:variant>
      <vt:variant>
        <vt:i4>2</vt:i4>
      </vt:variant>
      <vt:variant>
        <vt:lpstr>Folientitel</vt:lpstr>
      </vt:variant>
      <vt:variant>
        <vt:i4>53</vt:i4>
      </vt:variant>
    </vt:vector>
  </HeadingPairs>
  <TitlesOfParts>
    <vt:vector size="56" baseType="lpstr">
      <vt:lpstr>Standarddesign</vt:lpstr>
      <vt:lpstr>Dokument</vt:lpstr>
      <vt:lpstr>Formel</vt:lpstr>
      <vt:lpstr>Tropical Atlantic Circulation and Variability: Equatorial Dynamics and Ventilation Physics</vt:lpstr>
      <vt:lpstr>Tropical Atlantic Circulation and Variability</vt:lpstr>
      <vt:lpstr>Outline</vt:lpstr>
      <vt:lpstr>Atlantic Marine ITCZ Complex</vt:lpstr>
      <vt:lpstr>Mechanisms of Tropical Atlantic Variability</vt:lpstr>
      <vt:lpstr>Zonal Mode (June-August)</vt:lpstr>
      <vt:lpstr>Equatorial Atlantic Cold Tongue</vt:lpstr>
      <vt:lpstr>Onset of Atlantic Cold Tongue  and West African Monsoon </vt:lpstr>
      <vt:lpstr>Regression of SST and Wind onto</vt:lpstr>
      <vt:lpstr>TACE Observational Network</vt:lpstr>
      <vt:lpstr>Observing the Equatorial Undercurrent at 23°W</vt:lpstr>
      <vt:lpstr>Eastward EUC Transport</vt:lpstr>
      <vt:lpstr>Pacific EUC Transport</vt:lpstr>
      <vt:lpstr>Interannual Variability: SST ATL3 and Wind Western Atlantic</vt:lpstr>
      <vt:lpstr>Interannual Variability: SST ATL3 and Wind Western Atlantic</vt:lpstr>
      <vt:lpstr>Interannual Variability: SST ATL3 and Wind Western Atlantic</vt:lpstr>
      <vt:lpstr>Interannual Variability: SST ATL3 and EUC Transport</vt:lpstr>
      <vt:lpstr>Anomalous Year 2009 </vt:lpstr>
      <vt:lpstr>Anomalous Year 2009 </vt:lpstr>
      <vt:lpstr>Anomalous Year 2009 </vt:lpstr>
      <vt:lpstr>Summary (1)</vt:lpstr>
      <vt:lpstr>Deep Equatorial Circulation</vt:lpstr>
      <vt:lpstr>Deep Equatorial Circulation</vt:lpstr>
      <vt:lpstr>Spectral Peaks of Zonal Velocity </vt:lpstr>
      <vt:lpstr>Equatorial Basin Modes</vt:lpstr>
      <vt:lpstr>Basin modes for the Description of Equatorial Deep Jets</vt:lpstr>
      <vt:lpstr>Equatorial Deep Jets</vt:lpstr>
      <vt:lpstr>4.5-year Climate Cycle</vt:lpstr>
      <vt:lpstr>Equatorial Deep Jets</vt:lpstr>
      <vt:lpstr>Simulations of EDJs</vt:lpstr>
      <vt:lpstr>Simulations of EDJs</vt:lpstr>
      <vt:lpstr>Simulations of EDJs</vt:lpstr>
      <vt:lpstr>Surface Expression of EDJs</vt:lpstr>
      <vt:lpstr>Summary (2)</vt:lpstr>
      <vt:lpstr>Circulation‘s Role in Ventilating the Oxygen Minimum Zone</vt:lpstr>
      <vt:lpstr>Deoxygenation in the tropical North Atlantic OMZ</vt:lpstr>
      <vt:lpstr>Mean 23°W Section</vt:lpstr>
      <vt:lpstr>Latitudinally Stacked Zonal Jets in the Tropical Atlantic</vt:lpstr>
      <vt:lpstr>Equatorial oxygen and velocity distribution</vt:lpstr>
      <vt:lpstr>Role of Equatorial Circulation on the Oxygen Distribution</vt:lpstr>
      <vt:lpstr>Advection-Diffusion Model</vt:lpstr>
      <vt:lpstr>Simulated Variability of Relative Oxygen Concentration at 23°W</vt:lpstr>
      <vt:lpstr>4.5-yr Deep Jet Cycle in Moored Observations at Equator, 23°W</vt:lpstr>
      <vt:lpstr>Advection-Diffusion Model with EDJs &amp; Latitudinally Stacked Jets</vt:lpstr>
      <vt:lpstr>PowerPoint-Präsentation</vt:lpstr>
      <vt:lpstr>Oxygen Budget of the ETNA OMZ</vt:lpstr>
      <vt:lpstr>Mean Eddy Diffusivity Profile Ke</vt:lpstr>
      <vt:lpstr>Eddy Flux Divergence</vt:lpstr>
      <vt:lpstr>High-Resolution Simulations </vt:lpstr>
      <vt:lpstr>PowerPoint-Präsentation</vt:lpstr>
      <vt:lpstr>Summary (3)</vt:lpstr>
      <vt:lpstr>Outlook</vt:lpstr>
      <vt:lpstr>Acknowledgements</vt:lpstr>
    </vt:vector>
  </TitlesOfParts>
  <Company>pep &amp; web GmbH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Martine Behrens-Krull</dc:creator>
  <cp:lastModifiedBy>Schmidt, Barbara</cp:lastModifiedBy>
  <cp:revision>688</cp:revision>
  <cp:lastPrinted>2013-01-16T15:59:52Z</cp:lastPrinted>
  <dcterms:created xsi:type="dcterms:W3CDTF">2009-10-13T09:03:21Z</dcterms:created>
  <dcterms:modified xsi:type="dcterms:W3CDTF">2015-03-10T09:54:37Z</dcterms:modified>
</cp:coreProperties>
</file>