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773" r:id="rId2"/>
    <p:sldId id="883" r:id="rId3"/>
    <p:sldId id="884" r:id="rId4"/>
    <p:sldId id="885" r:id="rId5"/>
    <p:sldId id="854" r:id="rId6"/>
    <p:sldId id="886" r:id="rId7"/>
    <p:sldId id="887" r:id="rId8"/>
    <p:sldId id="875" r:id="rId9"/>
    <p:sldId id="888" r:id="rId10"/>
    <p:sldId id="889" r:id="rId11"/>
    <p:sldId id="890" r:id="rId12"/>
    <p:sldId id="894" r:id="rId13"/>
    <p:sldId id="892" r:id="rId14"/>
    <p:sldId id="891" r:id="rId15"/>
    <p:sldId id="867" r:id="rId16"/>
    <p:sldId id="893" r:id="rId17"/>
    <p:sldId id="895" r:id="rId18"/>
  </p:sldIdLst>
  <p:sldSz cx="9144000" cy="6858000" type="screen4x3"/>
  <p:notesSz cx="6781800" cy="99187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01"/>
    <a:srgbClr val="6F1A74"/>
    <a:srgbClr val="563D6B"/>
    <a:srgbClr val="28466B"/>
    <a:srgbClr val="000000"/>
    <a:srgbClr val="F53AFF"/>
    <a:srgbClr val="DEE7EF"/>
    <a:srgbClr val="FFFFFF"/>
    <a:srgbClr val="CC0000"/>
    <a:srgbClr val="196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68" autoAdjust="0"/>
    <p:restoredTop sz="92949" autoAdjust="0"/>
  </p:normalViewPr>
  <p:slideViewPr>
    <p:cSldViewPr>
      <p:cViewPr>
        <p:scale>
          <a:sx n="103" d="100"/>
          <a:sy n="103" d="100"/>
        </p:scale>
        <p:origin x="-444" y="-42"/>
      </p:cViewPr>
      <p:guideLst>
        <p:guide orient="horz" pos="2160"/>
        <p:guide orient="horz" pos="4201"/>
        <p:guide orient="horz" pos="4059"/>
        <p:guide pos="5556"/>
        <p:guide pos="2880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64"/>
    </p:cViewPr>
  </p:sorterViewPr>
  <p:notesViewPr>
    <p:cSldViewPr>
      <p:cViewPr varScale="1">
        <p:scale>
          <a:sx n="64" d="100"/>
          <a:sy n="64" d="100"/>
        </p:scale>
        <p:origin x="-3336" y="-96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0" y="0"/>
            <a:ext cx="6781800" cy="773113"/>
          </a:xfrm>
          <a:prstGeom prst="rect">
            <a:avLst/>
          </a:prstGeom>
          <a:solidFill>
            <a:srgbClr val="DEE7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093" tIns="44047" rIns="88093" bIns="44047" anchor="ctr"/>
          <a:lstStyle/>
          <a:p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671638" y="276225"/>
            <a:ext cx="46767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Tropical Ocean Dynamics - Lecture 11</a:t>
            </a:r>
            <a:endParaRPr lang="de-DE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de-DE" smtClean="0"/>
              <a:t>January 25, 2013</a:t>
            </a:r>
            <a:endParaRPr lang="de-DE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Peter Brandt - GEOMAR</a:t>
            </a: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fld id="{B9DD9EBF-D0F2-49F0-B021-D758913195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38919" name="Picture 8" descr="ifm-geomar-logo-col_kur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44463"/>
            <a:ext cx="1031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74898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0" y="0"/>
            <a:ext cx="6781800" cy="563563"/>
          </a:xfrm>
          <a:prstGeom prst="rect">
            <a:avLst/>
          </a:prstGeom>
          <a:solidFill>
            <a:srgbClr val="DEE7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093" tIns="44047" rIns="88093" bIns="44047" anchor="ctr"/>
          <a:lstStyle/>
          <a:p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1" y="79739"/>
            <a:ext cx="1064518" cy="431055"/>
          </a:xfrm>
          <a:prstGeom prst="rect">
            <a:avLst/>
          </a:prstGeom>
        </p:spPr>
      </p:pic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14463" y="136525"/>
            <a:ext cx="51419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Tropical Ocean Dynamics - Lecture 11</a:t>
            </a:r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de-DE" smtClean="0"/>
              <a:t>January 25, 2013</a:t>
            </a:r>
            <a:endParaRPr lang="en-US"/>
          </a:p>
        </p:txBody>
      </p:sp>
      <p:sp>
        <p:nvSpPr>
          <p:cNvPr id="215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56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0113"/>
            <a:ext cx="54260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Peter Brandt - GEOMAR</a:t>
            </a:r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fld id="{8EF5C03D-6690-4E71-9D0B-E82F27399E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4147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" name="Datumsplatzhalt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11, 2012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TAV / PIRATA-17 Meeting, Kiel, Germany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Fu 2007: The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semiannual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SSH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variability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characterized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basin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mode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involving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Rossby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waves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Kelvin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waves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traveling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back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forth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in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equatorial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Indian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Ocean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between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10°S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10°N.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However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interference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these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waves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with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each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other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masks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appearance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individual Kelvin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Rossby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waves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leading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</a:t>
            </a: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nodal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point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amphidrome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phase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propagation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on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equator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center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basin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characteristics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mode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correspond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resonance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basin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according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theoretical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models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semiannual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period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size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basin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resonance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involves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second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baroclinic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vertical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mode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ocean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  <a:endParaRPr lang="de-DE" dirty="0"/>
          </a:p>
        </p:txBody>
      </p:sp>
      <p:sp>
        <p:nvSpPr>
          <p:cNvPr id="4" name="Überschrift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Tropical Ocean Dynamics - Lecture 11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January 25, 2013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48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" name="Datumsplatzhalt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11, 2012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TAV / PIRATA-17 Meeting, Kiel, Germany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324350"/>
            <a:ext cx="6119813" cy="1079500"/>
          </a:xfrm>
        </p:spPr>
        <p:txBody>
          <a:bodyPr/>
          <a:lstStyle>
            <a:lvl1pPr>
              <a:lnSpc>
                <a:spcPts val="4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373688"/>
            <a:ext cx="8496300" cy="982662"/>
          </a:xfrm>
        </p:spPr>
        <p:txBody>
          <a:bodyPr/>
          <a:lstStyle>
            <a:lvl1pPr marL="0" indent="0">
              <a:lnSpc>
                <a:spcPts val="2800"/>
              </a:lnSpc>
              <a:buFont typeface="Webdings" pitchFamily="18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Formatvorlage des Untertitelmasters durch Klicken bearbeiten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8718242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E805-E3CF-4D19-B9D3-C33966A119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253701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208463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1688" y="1341438"/>
            <a:ext cx="4208462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A3116-F733-496B-8423-94342D2BC2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607018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8D32-D70C-42AA-BBA3-B1086B65AF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739985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0" y="5226050"/>
            <a:ext cx="9001125" cy="1214438"/>
          </a:xfrm>
          <a:prstGeom prst="rect">
            <a:avLst/>
          </a:pr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9388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107950" y="6500813"/>
            <a:ext cx="9036050" cy="360362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A073-922F-4A4B-BBA0-CE53C99A3E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9239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A07B7-6644-4C60-8B3B-F8EFD6FC56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323074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8EE5E-9657-455B-9AB6-FD9C9C0CB8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779006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713" y="20638"/>
            <a:ext cx="7056437" cy="1247775"/>
          </a:xfrm>
        </p:spPr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341438"/>
            <a:ext cx="4208463" cy="4824412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11688" y="1341438"/>
            <a:ext cx="4208462" cy="2335212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11688" y="3829050"/>
            <a:ext cx="4208462" cy="2336800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FC705-E4A7-422A-99C0-5BC406B67C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382197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250825" y="1268413"/>
            <a:ext cx="8893175" cy="5589587"/>
          </a:xfrm>
          <a:prstGeom prst="rect">
            <a:avLst/>
          </a:prstGeom>
          <a:solidFill>
            <a:srgbClr val="DEE7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0638"/>
            <a:ext cx="70564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5450" y="648017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105AB4B6-0C4D-4B88-9528-773F80A70F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76200" y="1268413"/>
            <a:ext cx="358775" cy="55895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EE7E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5693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pic>
        <p:nvPicPr>
          <p:cNvPr id="1031" name="Picture 10" descr="cau_kl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97600"/>
            <a:ext cx="14478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Grafik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41313"/>
            <a:ext cx="143668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25" r:id="rId2"/>
    <p:sldLayoutId id="2147484626" r:id="rId3"/>
    <p:sldLayoutId id="2147484627" r:id="rId4"/>
    <p:sldLayoutId id="2147484632" r:id="rId5"/>
    <p:sldLayoutId id="2147484628" r:id="rId6"/>
    <p:sldLayoutId id="2147484629" r:id="rId7"/>
    <p:sldLayoutId id="2147484630" r:id="rId8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ebdings" pitchFamily="18" charset="2"/>
        <a:buChar char="4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477838" indent="-1666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Char char="•"/>
        <a:defRPr sz="2400">
          <a:solidFill>
            <a:schemeClr val="tx1"/>
          </a:solidFill>
          <a:latin typeface="+mn-lt"/>
        </a:defRPr>
      </a:lvl2pPr>
      <a:lvl3pPr marL="654050" indent="-1508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-"/>
        <a:defRPr sz="2000">
          <a:solidFill>
            <a:schemeClr val="tx1"/>
          </a:solidFill>
          <a:latin typeface="+mn-lt"/>
        </a:defRPr>
      </a:lvl3pPr>
      <a:lvl4pPr marL="814388" indent="-158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Char char="•"/>
        <a:defRPr>
          <a:solidFill>
            <a:schemeClr val="tx1"/>
          </a:solidFill>
          <a:latin typeface="+mn-lt"/>
        </a:defRPr>
      </a:lvl4pPr>
      <a:lvl5pPr marL="950913" indent="-1349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5pPr>
      <a:lvl6pPr marL="1408113" indent="-134938" algn="l" rtl="0" fontAlgn="base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6pPr>
      <a:lvl7pPr marL="1865313" indent="-134938" algn="l" rtl="0" fontAlgn="base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7pPr>
      <a:lvl8pPr marL="2322513" indent="-134938" algn="l" rtl="0" fontAlgn="base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8pPr>
      <a:lvl9pPr marL="2779713" indent="-134938" algn="l" rtl="0" fontAlgn="base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4"/>
          <p:cNvSpPr>
            <a:spLocks noGrp="1"/>
          </p:cNvSpPr>
          <p:nvPr>
            <p:ph type="ctrTitle"/>
          </p:nvPr>
        </p:nvSpPr>
        <p:spPr>
          <a:xfrm>
            <a:off x="323850" y="4365104"/>
            <a:ext cx="7992566" cy="1800200"/>
          </a:xfrm>
        </p:spPr>
        <p:txBody>
          <a:bodyPr/>
          <a:lstStyle/>
          <a:p>
            <a:r>
              <a:rPr lang="en-US" sz="2800" dirty="0"/>
              <a:t>Annual and semi-annual variations of equatorial Atlantic circulation associated with basin mode resonance</a:t>
            </a:r>
            <a:r>
              <a:rPr lang="de-DE" sz="2800" dirty="0"/>
              <a:t> </a:t>
            </a:r>
            <a:endParaRPr lang="de-DE" sz="2200" dirty="0" smtClean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250825" y="1053406"/>
            <a:ext cx="5257279" cy="323969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ebdings" pitchFamily="18" charset="2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77838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654050" indent="-150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814388" indent="-158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950913" indent="-134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408113" indent="-1349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865313" indent="-1349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322513" indent="-1349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779713" indent="-1349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smtClean="0"/>
              <a:t>Peter Brandt</a:t>
            </a:r>
            <a:r>
              <a:rPr lang="de-DE" baseline="30000" dirty="0" smtClean="0"/>
              <a:t>1</a:t>
            </a:r>
            <a:r>
              <a:rPr lang="de-DE" dirty="0" smtClean="0"/>
              <a:t>, Martin Claus</a:t>
            </a:r>
            <a:r>
              <a:rPr lang="de-DE" baseline="30000" dirty="0" smtClean="0"/>
              <a:t>1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Richard J. Greatbatch</a:t>
            </a:r>
            <a:r>
              <a:rPr lang="de-DE" baseline="30000" dirty="0" smtClean="0"/>
              <a:t>1</a:t>
            </a:r>
            <a:r>
              <a:rPr lang="de-DE" dirty="0" smtClean="0">
                <a:latin typeface=""/>
              </a:rPr>
              <a:t>, </a:t>
            </a:r>
            <a:r>
              <a:rPr lang="de-DE" dirty="0" smtClean="0"/>
              <a:t>Robert Kopte</a:t>
            </a:r>
            <a:r>
              <a:rPr lang="de-DE" baseline="30000" dirty="0" smtClean="0"/>
              <a:t>1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John M. Toole</a:t>
            </a:r>
            <a:r>
              <a:rPr lang="de-DE" baseline="30000" dirty="0" smtClean="0"/>
              <a:t>2</a:t>
            </a:r>
            <a:r>
              <a:rPr lang="de-DE" dirty="0" smtClean="0"/>
              <a:t>, William E. Johns</a:t>
            </a:r>
            <a:r>
              <a:rPr lang="de-DE" baseline="30000" dirty="0" smtClean="0"/>
              <a:t>3</a:t>
            </a:r>
          </a:p>
          <a:p>
            <a:r>
              <a:rPr lang="de-DE" baseline="30000" dirty="0" smtClean="0"/>
              <a:t>1</a:t>
            </a:r>
            <a:r>
              <a:rPr lang="de-DE" dirty="0" smtClean="0"/>
              <a:t>GEOMAR Helmholtz-Zentrum </a:t>
            </a:r>
            <a:r>
              <a:rPr lang="de-DE" dirty="0" err="1" smtClean="0"/>
              <a:t>für</a:t>
            </a:r>
            <a:r>
              <a:rPr lang="de-DE" dirty="0" smtClean="0"/>
              <a:t> Ozeanforschung Kiel, Germany</a:t>
            </a:r>
          </a:p>
          <a:p>
            <a:r>
              <a:rPr lang="de-DE" baseline="30000" dirty="0" smtClean="0"/>
              <a:t>2</a:t>
            </a:r>
            <a:r>
              <a:rPr lang="de-DE" dirty="0" smtClean="0"/>
              <a:t>Woods Hole </a:t>
            </a:r>
            <a:r>
              <a:rPr lang="de-DE" dirty="0" err="1" smtClean="0"/>
              <a:t>Oceanographic</a:t>
            </a:r>
            <a:r>
              <a:rPr lang="de-DE" dirty="0" smtClean="0"/>
              <a:t> Institution, Woods Hole, USA</a:t>
            </a:r>
          </a:p>
          <a:p>
            <a:r>
              <a:rPr lang="de-DE" baseline="30000" dirty="0" smtClean="0"/>
              <a:t>3</a:t>
            </a:r>
            <a:r>
              <a:rPr lang="de-DE" dirty="0" smtClean="0"/>
              <a:t>RSMAS/MPO, University </a:t>
            </a:r>
            <a:r>
              <a:rPr lang="de-DE" dirty="0" err="1" smtClean="0"/>
              <a:t>of</a:t>
            </a:r>
            <a:r>
              <a:rPr lang="de-DE" dirty="0" smtClean="0"/>
              <a:t> Miami, USA </a:t>
            </a:r>
          </a:p>
        </p:txBody>
      </p:sp>
    </p:spTree>
    <p:extLst>
      <p:ext uri="{BB962C8B-B14F-4D97-AF65-F5344CB8AC3E}">
        <p14:creationId xmlns:p14="http://schemas.microsoft.com/office/powerpoint/2010/main" val="286735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Reduced</a:t>
            </a:r>
            <a:r>
              <a:rPr lang="de-DE" dirty="0" smtClean="0"/>
              <a:t>-Gravity </a:t>
            </a:r>
            <a:r>
              <a:rPr lang="de-DE" dirty="0"/>
              <a:t>M</a:t>
            </a:r>
            <a:r>
              <a:rPr lang="de-DE" dirty="0" smtClean="0"/>
              <a:t>odel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Realistic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coast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lines</a:t>
            </a:r>
            <a:r>
              <a:rPr lang="de-DE" dirty="0" smtClean="0"/>
              <a:t>,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spatially</a:t>
            </a:r>
            <a:r>
              <a:rPr lang="de-DE" dirty="0" smtClean="0"/>
              <a:t>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dirty="0" err="1" smtClean="0"/>
              <a:t>oscillating</a:t>
            </a:r>
            <a:r>
              <a:rPr lang="de-DE" dirty="0" smtClean="0"/>
              <a:t> zonal wind </a:t>
            </a:r>
            <a:r>
              <a:rPr lang="de-DE" dirty="0" err="1" smtClean="0"/>
              <a:t>forcing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07504" y="2492896"/>
            <a:ext cx="422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r>
              <a:rPr lang="de-DE" baseline="30000" dirty="0" smtClean="0"/>
              <a:t>nd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semi-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147350" y="2492896"/>
            <a:ext cx="352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r>
              <a:rPr lang="de-DE" baseline="30000" dirty="0" smtClean="0"/>
              <a:t>th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3200"/>
            <a:ext cx="9144000" cy="335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057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Reduced</a:t>
            </a:r>
            <a:r>
              <a:rPr lang="de-DE" dirty="0" smtClean="0"/>
              <a:t>-Gravity </a:t>
            </a:r>
            <a:r>
              <a:rPr lang="de-DE" dirty="0"/>
              <a:t>M</a:t>
            </a:r>
            <a:r>
              <a:rPr lang="de-DE" dirty="0" smtClean="0"/>
              <a:t>odel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Realistic</a:t>
            </a:r>
            <a:r>
              <a:rPr lang="de-DE" dirty="0" smtClean="0"/>
              <a:t> </a:t>
            </a:r>
            <a:r>
              <a:rPr lang="de-DE" dirty="0" err="1" smtClean="0"/>
              <a:t>coast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realistic</a:t>
            </a:r>
            <a:r>
              <a:rPr lang="de-DE" dirty="0" smtClean="0">
                <a:solidFill>
                  <a:srgbClr val="FF0000"/>
                </a:solidFill>
              </a:rPr>
              <a:t> wind </a:t>
            </a:r>
            <a:r>
              <a:rPr lang="de-DE" dirty="0" err="1" smtClean="0">
                <a:solidFill>
                  <a:srgbClr val="FF0000"/>
                </a:solidFill>
              </a:rPr>
              <a:t>forcing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7504" y="2492896"/>
            <a:ext cx="422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r>
              <a:rPr lang="de-DE" baseline="30000" dirty="0" smtClean="0"/>
              <a:t>nd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semi-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147350" y="2492896"/>
            <a:ext cx="352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r>
              <a:rPr lang="de-DE" baseline="30000" dirty="0" smtClean="0"/>
              <a:t>th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3200"/>
            <a:ext cx="9144000" cy="33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00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General </a:t>
            </a:r>
            <a:r>
              <a:rPr lang="de-DE" dirty="0" err="1" smtClean="0"/>
              <a:t>Circulation</a:t>
            </a:r>
            <a:r>
              <a:rPr lang="de-DE" dirty="0" smtClean="0"/>
              <a:t> Model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general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agreement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basin</a:t>
            </a:r>
            <a:r>
              <a:rPr lang="de-DE" dirty="0" smtClean="0"/>
              <a:t> </a:t>
            </a:r>
            <a:r>
              <a:rPr lang="de-DE" dirty="0" err="1" smtClean="0"/>
              <a:t>modes</a:t>
            </a:r>
            <a:r>
              <a:rPr lang="de-DE" dirty="0" smtClean="0"/>
              <a:t> </a:t>
            </a:r>
            <a:r>
              <a:rPr lang="de-DE" dirty="0" err="1" smtClean="0"/>
              <a:t>simulated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gravity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GCM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7504" y="2492896"/>
            <a:ext cx="422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r>
              <a:rPr lang="de-DE" baseline="30000" dirty="0" smtClean="0"/>
              <a:t>nd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semi-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147350" y="2492896"/>
            <a:ext cx="352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r>
              <a:rPr lang="de-DE" baseline="30000" dirty="0" smtClean="0"/>
              <a:t>th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3200"/>
            <a:ext cx="9144000" cy="33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917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EUC </a:t>
            </a:r>
            <a:r>
              <a:rPr lang="de-DE" dirty="0"/>
              <a:t>T</a:t>
            </a:r>
            <a:r>
              <a:rPr lang="de-DE" dirty="0" smtClean="0"/>
              <a:t>ransport: </a:t>
            </a:r>
            <a:r>
              <a:rPr lang="de-DE" dirty="0" err="1"/>
              <a:t>O</a:t>
            </a:r>
            <a:r>
              <a:rPr lang="de-DE" dirty="0" err="1" smtClean="0"/>
              <a:t>bservations</a:t>
            </a:r>
            <a:r>
              <a:rPr lang="de-DE" dirty="0" smtClean="0"/>
              <a:t> vs. </a:t>
            </a:r>
            <a:r>
              <a:rPr lang="de-DE" dirty="0" err="1"/>
              <a:t>R</a:t>
            </a:r>
            <a:r>
              <a:rPr lang="de-DE" dirty="0" err="1" smtClean="0"/>
              <a:t>educed</a:t>
            </a:r>
            <a:r>
              <a:rPr lang="de-DE" dirty="0" smtClean="0"/>
              <a:t>-Gravity </a:t>
            </a:r>
            <a:r>
              <a:rPr lang="de-DE" dirty="0" err="1"/>
              <a:t>S</a:t>
            </a:r>
            <a:r>
              <a:rPr lang="de-DE" dirty="0" err="1" smtClean="0"/>
              <a:t>imulations</a:t>
            </a:r>
            <a:endParaRPr lang="de-DE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0928"/>
            <a:ext cx="9144000" cy="328006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Superposition of the two dominant modes are used to explain characteristics of the </a:t>
            </a:r>
            <a:r>
              <a:rPr lang="en-US" dirty="0">
                <a:solidFill>
                  <a:srgbClr val="3366FF"/>
                </a:solidFill>
              </a:rPr>
              <a:t>observed</a:t>
            </a:r>
            <a:r>
              <a:rPr lang="en-US" dirty="0"/>
              <a:t> seasonal cycle of EUC transport across the basin</a:t>
            </a:r>
            <a:endParaRPr lang="en-US" dirty="0">
              <a:solidFill>
                <a:srgbClr val="FF000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77183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ung 5"/>
          <p:cNvGrpSpPr>
            <a:grpSpLocks noChangeAspect="1"/>
          </p:cNvGrpSpPr>
          <p:nvPr/>
        </p:nvGrpSpPr>
        <p:grpSpPr>
          <a:xfrm>
            <a:off x="226204" y="1311093"/>
            <a:ext cx="8127039" cy="5492616"/>
            <a:chOff x="3000947" y="0"/>
            <a:chExt cx="6251573" cy="4225089"/>
          </a:xfrm>
        </p:grpSpPr>
        <p:pic>
          <p:nvPicPr>
            <p:cNvPr id="3" name="Bild 2"/>
            <p:cNvPicPr>
              <a:picLocks noChangeAspect="1"/>
            </p:cNvPicPr>
            <p:nvPr/>
          </p:nvPicPr>
          <p:blipFill rotWithShape="1">
            <a:blip r:embed="rId2"/>
            <a:srcRect t="60733" b="-369"/>
            <a:stretch/>
          </p:blipFill>
          <p:spPr>
            <a:xfrm>
              <a:off x="6103641" y="0"/>
              <a:ext cx="3148879" cy="2718000"/>
            </a:xfrm>
            <a:prstGeom prst="rect">
              <a:avLst/>
            </a:prstGeom>
          </p:spPr>
        </p:pic>
        <p:grpSp>
          <p:nvGrpSpPr>
            <p:cNvPr id="5" name="Gruppierung 4"/>
            <p:cNvGrpSpPr/>
            <p:nvPr/>
          </p:nvGrpSpPr>
          <p:grpSpPr>
            <a:xfrm>
              <a:off x="3000947" y="0"/>
              <a:ext cx="3587277" cy="4225089"/>
              <a:chOff x="2987824" y="0"/>
              <a:chExt cx="3587277" cy="4225089"/>
            </a:xfrm>
          </p:grpSpPr>
          <p:pic>
            <p:nvPicPr>
              <p:cNvPr id="2" name="Bild 1"/>
              <p:cNvPicPr>
                <a:picLocks noChangeAspect="1"/>
              </p:cNvPicPr>
              <p:nvPr/>
            </p:nvPicPr>
            <p:blipFill rotWithShape="1">
              <a:blip r:embed="rId2"/>
              <a:srcRect t="-6" b="38431"/>
              <a:stretch/>
            </p:blipFill>
            <p:spPr>
              <a:xfrm>
                <a:off x="2987824" y="0"/>
                <a:ext cx="3148879" cy="4222800"/>
              </a:xfrm>
              <a:prstGeom prst="rect">
                <a:avLst/>
              </a:prstGeom>
            </p:spPr>
          </p:pic>
          <p:pic>
            <p:nvPicPr>
              <p:cNvPr id="4" name="Bild 3"/>
              <p:cNvPicPr>
                <a:picLocks noChangeAspect="1"/>
              </p:cNvPicPr>
              <p:nvPr/>
            </p:nvPicPr>
            <p:blipFill rotWithShape="1">
              <a:blip r:embed="rId2"/>
              <a:srcRect l="13948" t="88722" r="-13948" b="8023"/>
              <a:stretch/>
            </p:blipFill>
            <p:spPr>
              <a:xfrm>
                <a:off x="3426222" y="4001889"/>
                <a:ext cx="3148879" cy="223200"/>
              </a:xfrm>
              <a:prstGeom prst="rect">
                <a:avLst/>
              </a:prstGeom>
            </p:spPr>
          </p:pic>
        </p:grpSp>
      </p:grpSp>
      <p:sp>
        <p:nvSpPr>
          <p:cNvPr id="7" name="Inhaltsplatzhalter 7"/>
          <p:cNvSpPr txBox="1">
            <a:spLocks/>
          </p:cNvSpPr>
          <p:nvPr/>
        </p:nvSpPr>
        <p:spPr>
          <a:xfrm>
            <a:off x="4355976" y="4868614"/>
            <a:ext cx="4464174" cy="1512714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ebdings" pitchFamily="18" charset="2"/>
              <a:buChar char="4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7838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654050" indent="-150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814388" indent="-158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950913" indent="-134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408113" indent="-1349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865313" indent="-1349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322513" indent="-1349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779713" indent="-1349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smtClean="0"/>
              <a:t>Main </a:t>
            </a:r>
            <a:r>
              <a:rPr lang="de-DE" dirty="0" err="1" smtClean="0"/>
              <a:t>characteristics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EUC </a:t>
            </a:r>
            <a:r>
              <a:rPr lang="de-DE" dirty="0" err="1" smtClean="0"/>
              <a:t>at</a:t>
            </a:r>
            <a:r>
              <a:rPr lang="de-DE" dirty="0" smtClean="0"/>
              <a:t> 23°W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reproduced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763713" y="20638"/>
            <a:ext cx="7272783" cy="1247775"/>
          </a:xfrm>
        </p:spPr>
        <p:txBody>
          <a:bodyPr/>
          <a:lstStyle/>
          <a:p>
            <a:r>
              <a:rPr lang="de-DE" dirty="0" smtClean="0"/>
              <a:t>EUC </a:t>
            </a:r>
            <a:r>
              <a:rPr lang="de-DE" dirty="0" err="1"/>
              <a:t>C</a:t>
            </a:r>
            <a:r>
              <a:rPr lang="de-DE" dirty="0" err="1" smtClean="0"/>
              <a:t>haracteristics</a:t>
            </a:r>
            <a:r>
              <a:rPr lang="de-DE" dirty="0" smtClean="0"/>
              <a:t>: </a:t>
            </a:r>
            <a:r>
              <a:rPr lang="de-DE" dirty="0" err="1"/>
              <a:t>O</a:t>
            </a:r>
            <a:r>
              <a:rPr lang="de-DE" dirty="0" err="1" smtClean="0"/>
              <a:t>bservations</a:t>
            </a:r>
            <a:r>
              <a:rPr lang="de-DE" dirty="0" smtClean="0"/>
              <a:t> </a:t>
            </a:r>
            <a:r>
              <a:rPr lang="de-DE" dirty="0"/>
              <a:t>vs. </a:t>
            </a:r>
            <a:r>
              <a:rPr lang="de-DE" dirty="0" err="1"/>
              <a:t>R</a:t>
            </a:r>
            <a:r>
              <a:rPr lang="de-DE" dirty="0" err="1" smtClean="0"/>
              <a:t>educed</a:t>
            </a:r>
            <a:r>
              <a:rPr lang="de-DE" dirty="0" smtClean="0"/>
              <a:t>-</a:t>
            </a:r>
            <a:r>
              <a:rPr lang="de-DE" dirty="0"/>
              <a:t>G</a:t>
            </a:r>
            <a:r>
              <a:rPr lang="de-DE" dirty="0" smtClean="0"/>
              <a:t>ravity </a:t>
            </a:r>
            <a:r>
              <a:rPr lang="de-DE" dirty="0" err="1"/>
              <a:t>S</a:t>
            </a:r>
            <a:r>
              <a:rPr lang="de-DE" dirty="0" err="1" smtClean="0"/>
              <a:t>imulations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18356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Summary</a:t>
            </a:r>
            <a:endParaRPr lang="en-US" dirty="0" smtClean="0"/>
          </a:p>
        </p:txBody>
      </p:sp>
      <p:sp>
        <p:nvSpPr>
          <p:cNvPr id="23556" name="Rectangle 14"/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8750300" cy="5516562"/>
          </a:xfrm>
          <a:solidFill>
            <a:srgbClr val="DEE7EF"/>
          </a:solidFill>
        </p:spPr>
        <p:txBody>
          <a:bodyPr/>
          <a:lstStyle/>
          <a:p>
            <a:pPr marL="0" indent="0" eaLnBrk="1" hangingPunct="1">
              <a:defRPr/>
            </a:pPr>
            <a:r>
              <a:rPr lang="en-US" dirty="0" smtClean="0"/>
              <a:t>Equatorial zonal velocity variability dominated by linear equatorial basin modes of different periods/baroclinic modes </a:t>
            </a:r>
          </a:p>
          <a:p>
            <a:pPr marL="0" indent="0" eaLnBrk="1" hangingPunct="1">
              <a:defRPr/>
            </a:pPr>
            <a:r>
              <a:rPr lang="en-US" dirty="0" smtClean="0"/>
              <a:t>Wind-forced annual and semi-annual basin modes help to explain seasonal cycle of the EUC</a:t>
            </a:r>
          </a:p>
          <a:p>
            <a:pPr marL="242888" lvl="1" indent="0" eaLnBrk="1" hangingPunct="1">
              <a:defRPr/>
            </a:pPr>
            <a:r>
              <a:rPr lang="en-US" dirty="0"/>
              <a:t> </a:t>
            </a:r>
            <a:r>
              <a:rPr lang="en-US" dirty="0" smtClean="0"/>
              <a:t>semi-annual cycle of core velocity</a:t>
            </a:r>
            <a:r>
              <a:rPr lang="en-US" dirty="0"/>
              <a:t>;</a:t>
            </a:r>
            <a:r>
              <a:rPr lang="en-US" dirty="0" smtClean="0"/>
              <a:t> in particular velocity maximum during boreal spring associated with weak winds</a:t>
            </a:r>
          </a:p>
          <a:p>
            <a:pPr marL="242888" lvl="1" indent="0" eaLnBrk="1" hangingPunct="1">
              <a:defRPr/>
            </a:pPr>
            <a:r>
              <a:rPr lang="en-US" dirty="0"/>
              <a:t> </a:t>
            </a:r>
            <a:r>
              <a:rPr lang="en-US" dirty="0" smtClean="0"/>
              <a:t>vertical migration of the EUC core: shallow in boreal spring, deep in boreal autumn</a:t>
            </a:r>
          </a:p>
          <a:p>
            <a:pPr marL="0" indent="0" eaLnBrk="1" hangingPunct="1">
              <a:defRPr/>
            </a:pPr>
            <a:r>
              <a:rPr lang="en-US" dirty="0" smtClean="0"/>
              <a:t>Associated propagation of coastal Kelvin waves results in variability of eastern boundary circulation</a:t>
            </a:r>
          </a:p>
        </p:txBody>
      </p:sp>
      <p:sp>
        <p:nvSpPr>
          <p:cNvPr id="17410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eaLnBrk="1" hangingPunct="1"/>
            <a:fld id="{60448650-BAD3-484C-A58B-87550E3B9244}" type="slidenum">
              <a:rPr lang="de-DE" smtClean="0">
                <a:solidFill>
                  <a:schemeClr val="hlink"/>
                </a:solidFill>
              </a:rPr>
              <a:pPr eaLnBrk="1" hangingPunct="1"/>
              <a:t>15</a:t>
            </a:fld>
            <a:endParaRPr lang="de-DE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9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Outlook: </a:t>
            </a:r>
            <a:r>
              <a:rPr lang="de-DE" dirty="0" err="1"/>
              <a:t>C</a:t>
            </a:r>
            <a:r>
              <a:rPr lang="de-DE" dirty="0" err="1" smtClean="0"/>
              <a:t>oastal</a:t>
            </a:r>
            <a:r>
              <a:rPr lang="de-DE" dirty="0" smtClean="0"/>
              <a:t> </a:t>
            </a:r>
            <a:r>
              <a:rPr lang="de-DE" dirty="0" err="1" smtClean="0"/>
              <a:t>Waveguide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EUC measurements are continued in the frame of PIRATA, SFB 754, and EU PREFACE</a:t>
            </a:r>
          </a:p>
          <a:p>
            <a:r>
              <a:rPr lang="en-US" sz="2400" dirty="0" smtClean="0"/>
              <a:t>Measurements at 11°S off Angola in the frame of BMBF SACUS/EU PREFACE, </a:t>
            </a:r>
            <a:br>
              <a:rPr lang="en-US" sz="2400" dirty="0" smtClean="0"/>
            </a:br>
            <a:r>
              <a:rPr lang="en-US" sz="2400" dirty="0" smtClean="0"/>
              <a:t>next cruise: Oct. 2015</a:t>
            </a:r>
          </a:p>
        </p:txBody>
      </p:sp>
      <p:pic>
        <p:nvPicPr>
          <p:cNvPr id="4" name="Picture 6" descr="tace_layer_2013-1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r="1326"/>
          <a:stretch/>
        </p:blipFill>
        <p:spPr bwMode="auto">
          <a:xfrm>
            <a:off x="3860290" y="2583421"/>
            <a:ext cx="5292000" cy="428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281908"/>
            <a:ext cx="3888432" cy="357609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884368" y="5013176"/>
            <a:ext cx="864096" cy="43204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5808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679" y="0"/>
            <a:ext cx="5354833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25719" y="1340768"/>
            <a:ext cx="3026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endParaRPr lang="de-DE" dirty="0"/>
          </a:p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2</a:t>
            </a:r>
            <a:r>
              <a:rPr lang="de-DE" baseline="30000" dirty="0" smtClean="0">
                <a:solidFill>
                  <a:srgbClr val="FF0000"/>
                </a:solidFill>
              </a:rPr>
              <a:t>nd</a:t>
            </a:r>
            <a:r>
              <a:rPr lang="de-DE" dirty="0" smtClean="0">
                <a:solidFill>
                  <a:srgbClr val="FF0000"/>
                </a:solidFill>
              </a:rPr>
              <a:t> baroclinic </a:t>
            </a:r>
            <a:r>
              <a:rPr lang="de-DE" dirty="0" err="1" smtClean="0">
                <a:solidFill>
                  <a:srgbClr val="FF0000"/>
                </a:solidFill>
              </a:rPr>
              <a:t>mode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00FF"/>
                </a:solidFill>
              </a:rPr>
              <a:t>4</a:t>
            </a:r>
            <a:r>
              <a:rPr lang="de-DE" baseline="30000" dirty="0" smtClean="0">
                <a:solidFill>
                  <a:srgbClr val="0000FF"/>
                </a:solidFill>
              </a:rPr>
              <a:t>th</a:t>
            </a:r>
            <a:r>
              <a:rPr lang="de-DE" dirty="0" smtClean="0">
                <a:solidFill>
                  <a:srgbClr val="0000FF"/>
                </a:solidFill>
              </a:rPr>
              <a:t> baroclinic </a:t>
            </a:r>
            <a:r>
              <a:rPr lang="de-DE" dirty="0" err="1" smtClean="0">
                <a:solidFill>
                  <a:srgbClr val="0000FF"/>
                </a:solidFill>
              </a:rPr>
              <a:t>mode</a:t>
            </a:r>
            <a:endParaRPr lang="de-DE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043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962" y="2276872"/>
            <a:ext cx="7325038" cy="420715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883391" y="1917620"/>
            <a:ext cx="244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Equatorial</a:t>
            </a:r>
            <a:r>
              <a:rPr lang="de-DE" dirty="0" smtClean="0"/>
              <a:t> </a:t>
            </a:r>
            <a:r>
              <a:rPr lang="de-DE" dirty="0" err="1" smtClean="0"/>
              <a:t>Waveguide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730818" y="1916832"/>
            <a:ext cx="218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Coastal</a:t>
            </a:r>
            <a:r>
              <a:rPr lang="de-DE" dirty="0" smtClean="0"/>
              <a:t> </a:t>
            </a:r>
            <a:r>
              <a:rPr lang="de-DE" dirty="0" err="1" smtClean="0"/>
              <a:t>Waveguide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7504" y="2250737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Wind stress </a:t>
            </a:r>
          </a:p>
          <a:p>
            <a:r>
              <a:rPr lang="de-DE" dirty="0" smtClean="0"/>
              <a:t>[N/m</a:t>
            </a:r>
            <a:r>
              <a:rPr lang="de-DE" baseline="30000" dirty="0" smtClean="0"/>
              <a:t>2</a:t>
            </a:r>
            <a:r>
              <a:rPr lang="de-DE" dirty="0" smtClean="0"/>
              <a:t>] </a:t>
            </a:r>
            <a:r>
              <a:rPr lang="de-DE" dirty="0"/>
              <a:t>(zonal </a:t>
            </a:r>
            <a:r>
              <a:rPr lang="de-DE" dirty="0" err="1" smtClean="0"/>
              <a:t>along</a:t>
            </a:r>
            <a:r>
              <a:rPr lang="de-DE" dirty="0" smtClean="0"/>
              <a:t> </a:t>
            </a:r>
            <a:r>
              <a:rPr lang="de-DE" dirty="0" err="1" smtClean="0"/>
              <a:t>equator</a:t>
            </a:r>
            <a:r>
              <a:rPr lang="de-DE" dirty="0" smtClean="0"/>
              <a:t>, meridional </a:t>
            </a:r>
            <a:r>
              <a:rPr lang="de-DE" dirty="0" err="1"/>
              <a:t>along</a:t>
            </a:r>
            <a:r>
              <a:rPr lang="de-DE" dirty="0"/>
              <a:t> </a:t>
            </a:r>
            <a:r>
              <a:rPr lang="de-DE" dirty="0" err="1" smtClean="0"/>
              <a:t>coast</a:t>
            </a:r>
            <a:r>
              <a:rPr lang="de-DE" dirty="0"/>
              <a:t>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7504" y="457967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anomaly</a:t>
            </a:r>
            <a:r>
              <a:rPr lang="de-DE" dirty="0" smtClean="0"/>
              <a:t> [cm]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119888" y="3769295"/>
            <a:ext cx="34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/>
                <a:cs typeface="Arial"/>
              </a:rPr>
              <a:t>°E</a:t>
            </a:r>
            <a:endParaRPr lang="de-DE" sz="1200" b="1" dirty="0">
              <a:latin typeface="Arial"/>
              <a:cs typeface="Arial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119778" y="5888305"/>
            <a:ext cx="34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/>
                <a:cs typeface="Arial"/>
              </a:rPr>
              <a:t>°E</a:t>
            </a:r>
            <a:endParaRPr lang="de-DE" sz="1200" b="1" dirty="0">
              <a:latin typeface="Arial"/>
              <a:cs typeface="Arial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795266" y="3777170"/>
            <a:ext cx="357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/>
                <a:cs typeface="Arial"/>
              </a:rPr>
              <a:t>°N</a:t>
            </a:r>
            <a:endParaRPr lang="de-DE" sz="1200" b="1" dirty="0">
              <a:latin typeface="Arial"/>
              <a:cs typeface="Arial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795028" y="5888305"/>
            <a:ext cx="357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/>
                <a:cs typeface="Arial"/>
              </a:rPr>
              <a:t>°N</a:t>
            </a:r>
            <a:endParaRPr lang="de-DE" sz="1200" b="1" dirty="0">
              <a:latin typeface="Arial"/>
              <a:cs typeface="Arial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835696" y="6463109"/>
            <a:ext cx="7308304" cy="394891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Rouault 2012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Forcing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/>
              <a:t>A</a:t>
            </a:r>
            <a:r>
              <a:rPr lang="de-DE" dirty="0" smtClean="0"/>
              <a:t>nnual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Semi-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/>
              <a:t>W</a:t>
            </a:r>
            <a:r>
              <a:rPr lang="de-DE" dirty="0" err="1" smtClean="0"/>
              <a:t>aves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200" dirty="0"/>
              <a:t>Bi-</a:t>
            </a:r>
            <a:r>
              <a:rPr lang="de-DE" sz="2200" dirty="0" err="1"/>
              <a:t>annual</a:t>
            </a:r>
            <a:r>
              <a:rPr lang="de-DE" sz="2200" dirty="0"/>
              <a:t> </a:t>
            </a:r>
            <a:r>
              <a:rPr lang="de-DE" sz="2200" dirty="0" err="1"/>
              <a:t>intrusion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tropical</a:t>
            </a:r>
            <a:r>
              <a:rPr lang="de-DE" sz="2200" dirty="0"/>
              <a:t> </a:t>
            </a:r>
            <a:r>
              <a:rPr lang="de-DE" sz="2200" dirty="0" err="1"/>
              <a:t>water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northern Benguela </a:t>
            </a:r>
            <a:r>
              <a:rPr lang="de-DE" sz="2200" dirty="0" err="1"/>
              <a:t>upwelling</a:t>
            </a:r>
            <a:endParaRPr lang="de-DE" sz="2200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3716261"/>
            <a:ext cx="8964487" cy="907200"/>
          </a:xfrm>
          <a:prstGeom prst="rect">
            <a:avLst/>
          </a:pr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dirty="0">
                <a:solidFill>
                  <a:schemeClr val="bg1"/>
                </a:solidFill>
              </a:rPr>
              <a:t>  What is the associated variability of circulation and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vertical </a:t>
            </a:r>
            <a:r>
              <a:rPr lang="en-US" sz="2800" dirty="0">
                <a:solidFill>
                  <a:schemeClr val="bg1"/>
                </a:solidFill>
              </a:rPr>
              <a:t>structure</a:t>
            </a:r>
            <a:r>
              <a:rPr lang="en-US" sz="2800" dirty="0" smtClean="0">
                <a:solidFill>
                  <a:schemeClr val="bg1"/>
                </a:solidFill>
              </a:rPr>
              <a:t>? At the equator? Along the coast?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830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Equatorial</a:t>
            </a:r>
            <a:r>
              <a:rPr lang="de-DE" dirty="0" smtClean="0"/>
              <a:t> </a:t>
            </a:r>
            <a:r>
              <a:rPr lang="de-DE" dirty="0" err="1" smtClean="0"/>
              <a:t>Undercurrent</a:t>
            </a:r>
            <a:r>
              <a:rPr lang="de-DE" dirty="0" smtClean="0"/>
              <a:t> (EUC)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Observations during TACE reveal mean EUC structure and seasonal variability</a:t>
            </a:r>
          </a:p>
          <a:p>
            <a:r>
              <a:rPr lang="en-US" sz="2400" dirty="0" smtClean="0"/>
              <a:t>Pronounced annual and semi-annual cycle</a:t>
            </a:r>
            <a:endParaRPr lang="en-US" sz="24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9" y="2765214"/>
            <a:ext cx="4461672" cy="37440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7" y="2765780"/>
            <a:ext cx="4822495" cy="3744000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7504" y="6525344"/>
            <a:ext cx="9036496" cy="332657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Johns et al. 2014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192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EUC </a:t>
            </a:r>
            <a:r>
              <a:rPr lang="de-DE" dirty="0" err="1" smtClean="0"/>
              <a:t>Seasonal</a:t>
            </a:r>
            <a:r>
              <a:rPr lang="de-DE" dirty="0" smtClean="0"/>
              <a:t> Cycle </a:t>
            </a:r>
            <a:r>
              <a:rPr lang="de-DE" dirty="0" err="1" smtClean="0"/>
              <a:t>at</a:t>
            </a:r>
            <a:r>
              <a:rPr lang="de-DE" dirty="0" smtClean="0"/>
              <a:t> 23°W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250825" y="1341438"/>
            <a:ext cx="5113263" cy="4824412"/>
          </a:xfrm>
        </p:spPr>
        <p:txBody>
          <a:bodyPr/>
          <a:lstStyle/>
          <a:p>
            <a:r>
              <a:rPr lang="de-DE" sz="2400" dirty="0" smtClean="0"/>
              <a:t>Maximum </a:t>
            </a:r>
            <a:r>
              <a:rPr lang="de-DE" sz="2400" dirty="0" err="1" smtClean="0"/>
              <a:t>transport</a:t>
            </a:r>
            <a:r>
              <a:rPr lang="de-DE" sz="2400" dirty="0" smtClean="0"/>
              <a:t> in </a:t>
            </a:r>
            <a:r>
              <a:rPr lang="de-DE" sz="2400" dirty="0" err="1" smtClean="0"/>
              <a:t>autumn</a:t>
            </a:r>
            <a:endParaRPr lang="de-DE" sz="2400" dirty="0" smtClean="0"/>
          </a:p>
          <a:p>
            <a:r>
              <a:rPr lang="de-DE" sz="2400" dirty="0" smtClean="0"/>
              <a:t>Semi-</a:t>
            </a:r>
            <a:r>
              <a:rPr lang="de-DE" sz="2400" dirty="0" err="1" smtClean="0"/>
              <a:t>annual</a:t>
            </a:r>
            <a:r>
              <a:rPr lang="de-DE" sz="2400" dirty="0" smtClean="0"/>
              <a:t> </a:t>
            </a:r>
            <a:r>
              <a:rPr lang="de-DE" sz="2400" dirty="0" err="1" smtClean="0"/>
              <a:t>cycle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core</a:t>
            </a:r>
            <a:r>
              <a:rPr lang="de-DE" sz="2400" dirty="0" smtClean="0"/>
              <a:t> </a:t>
            </a:r>
            <a:r>
              <a:rPr lang="de-DE" sz="2400" dirty="0" err="1" smtClean="0"/>
              <a:t>velocity</a:t>
            </a:r>
            <a:endParaRPr lang="de-DE" sz="2400" dirty="0" smtClean="0"/>
          </a:p>
          <a:p>
            <a:r>
              <a:rPr lang="de-DE" sz="2400" dirty="0" err="1"/>
              <a:t>S</a:t>
            </a:r>
            <a:r>
              <a:rPr lang="de-DE" sz="2400" dirty="0" err="1" smtClean="0"/>
              <a:t>hallow</a:t>
            </a:r>
            <a:r>
              <a:rPr lang="de-DE" sz="2400" dirty="0" smtClean="0"/>
              <a:t> EUC in spring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deep</a:t>
            </a:r>
            <a:r>
              <a:rPr lang="de-DE" sz="2400" dirty="0" smtClean="0"/>
              <a:t> EUC in </a:t>
            </a:r>
            <a:r>
              <a:rPr lang="de-DE" sz="2400" dirty="0" err="1" smtClean="0"/>
              <a:t>autumn</a:t>
            </a:r>
            <a:endParaRPr lang="de-DE" sz="2400" dirty="0" smtClean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944739"/>
            <a:ext cx="3480816" cy="2615184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 rotWithShape="1">
          <a:blip r:embed="rId3"/>
          <a:srcRect r="722"/>
          <a:stretch/>
        </p:blipFill>
        <p:spPr>
          <a:xfrm>
            <a:off x="5292000" y="3929844"/>
            <a:ext cx="3492000" cy="2629408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 rotWithShape="1">
          <a:blip r:embed="rId4"/>
          <a:srcRect l="409" r="314"/>
          <a:stretch/>
        </p:blipFill>
        <p:spPr>
          <a:xfrm>
            <a:off x="5292080" y="1340768"/>
            <a:ext cx="3492000" cy="260908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763275" y="337882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EUC Core </a:t>
            </a:r>
            <a:r>
              <a:rPr lang="de-DE" dirty="0" err="1" smtClean="0"/>
              <a:t>Velocity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724128" y="5971116"/>
            <a:ext cx="191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EUC Core </a:t>
            </a:r>
            <a:r>
              <a:rPr lang="de-DE" dirty="0" err="1" smtClean="0"/>
              <a:t>Depth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234883" y="598040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EUC Transport</a:t>
            </a:r>
            <a:endParaRPr lang="de-DE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" y="3039285"/>
            <a:ext cx="5292080" cy="907200"/>
          </a:xfrm>
          <a:prstGeom prst="rect">
            <a:avLst/>
          </a:pr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How can we explain the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seasonal cycle?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835696" y="6533105"/>
            <a:ext cx="7322415" cy="332657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Brandt et al. 2014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7504" y="3934509"/>
            <a:ext cx="171133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Black </a:t>
            </a:r>
            <a:r>
              <a:rPr lang="de-DE" dirty="0" err="1" smtClean="0"/>
              <a:t>circles</a:t>
            </a:r>
            <a:r>
              <a:rPr lang="de-DE" dirty="0" smtClean="0"/>
              <a:t>: </a:t>
            </a:r>
          </a:p>
          <a:p>
            <a:r>
              <a:rPr lang="de-DE" dirty="0" err="1" smtClean="0"/>
              <a:t>shipboard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measurements</a:t>
            </a:r>
            <a:endParaRPr lang="de-DE" dirty="0" smtClean="0"/>
          </a:p>
          <a:p>
            <a:r>
              <a:rPr lang="de-DE" dirty="0" err="1" smtClean="0">
                <a:solidFill>
                  <a:srgbClr val="FF0000"/>
                </a:solidFill>
              </a:rPr>
              <a:t>Red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lines</a:t>
            </a:r>
            <a:r>
              <a:rPr lang="de-DE" dirty="0" smtClean="0">
                <a:solidFill>
                  <a:srgbClr val="FF0000"/>
                </a:solidFill>
              </a:rPr>
              <a:t>: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moored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 err="1" smtClean="0">
                <a:solidFill>
                  <a:srgbClr val="FF0000"/>
                </a:solidFill>
              </a:rPr>
              <a:t>observations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273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Zonal </a:t>
            </a:r>
            <a:r>
              <a:rPr lang="de-DE" dirty="0" err="1" smtClean="0"/>
              <a:t>Velocity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/>
              <a:t>E</a:t>
            </a:r>
            <a:r>
              <a:rPr lang="de-DE" dirty="0" err="1" smtClean="0"/>
              <a:t>quator</a:t>
            </a:r>
            <a:r>
              <a:rPr lang="de-DE" dirty="0" smtClean="0"/>
              <a:t>, 23°W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50825" y="1341438"/>
            <a:ext cx="1656879" cy="4824412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err="1" smtClean="0"/>
              <a:t>Moored</a:t>
            </a:r>
            <a:r>
              <a:rPr lang="de-DE" sz="2000" dirty="0" smtClean="0"/>
              <a:t> </a:t>
            </a:r>
            <a:r>
              <a:rPr lang="de-DE" sz="2000" dirty="0" err="1" smtClean="0"/>
              <a:t>observations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zonal </a:t>
            </a:r>
            <a:r>
              <a:rPr lang="de-DE" sz="2000" dirty="0" err="1" smtClean="0"/>
              <a:t>velocity</a:t>
            </a:r>
            <a:r>
              <a:rPr lang="de-DE" sz="2000" dirty="0" smtClean="0"/>
              <a:t> </a:t>
            </a:r>
            <a:r>
              <a:rPr lang="de-DE" sz="2000" dirty="0" err="1" smtClean="0"/>
              <a:t>allow</a:t>
            </a:r>
            <a:r>
              <a:rPr lang="de-DE" sz="2000" dirty="0" smtClean="0"/>
              <a:t> </a:t>
            </a:r>
            <a:r>
              <a:rPr lang="de-DE" sz="2000" dirty="0" err="1" smtClean="0"/>
              <a:t>analysis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vertical</a:t>
            </a:r>
            <a:r>
              <a:rPr lang="de-DE" sz="2000" dirty="0" smtClean="0"/>
              <a:t> </a:t>
            </a:r>
            <a:r>
              <a:rPr lang="de-DE" sz="2000" dirty="0" err="1" smtClean="0"/>
              <a:t>structure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seasonal</a:t>
            </a:r>
            <a:r>
              <a:rPr lang="de-DE" sz="2000" dirty="0" smtClean="0"/>
              <a:t> </a:t>
            </a:r>
            <a:r>
              <a:rPr lang="de-DE" sz="2000" dirty="0" err="1" smtClean="0"/>
              <a:t>variability</a:t>
            </a:r>
            <a:endParaRPr lang="de-DE" sz="2000" dirty="0" smtClean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2"/>
          <a:srcRect t="1289" b="3246"/>
          <a:stretch/>
        </p:blipFill>
        <p:spPr>
          <a:xfrm>
            <a:off x="1850352" y="1337304"/>
            <a:ext cx="7295525" cy="533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738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Temporal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/>
              <a:t>V</a:t>
            </a:r>
            <a:r>
              <a:rPr lang="de-DE" dirty="0" err="1" smtClean="0"/>
              <a:t>ertical</a:t>
            </a:r>
            <a:r>
              <a:rPr lang="de-DE" dirty="0" smtClean="0"/>
              <a:t> </a:t>
            </a:r>
            <a:r>
              <a:rPr lang="de-DE" dirty="0" err="1"/>
              <a:t>S</a:t>
            </a:r>
            <a:r>
              <a:rPr lang="de-DE" dirty="0" err="1" smtClean="0"/>
              <a:t>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Zonal </a:t>
            </a:r>
            <a:r>
              <a:rPr lang="de-DE" dirty="0" err="1" smtClean="0"/>
              <a:t>Velocity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 smtClean="0"/>
              <a:t>Spectrum</a:t>
            </a:r>
            <a:r>
              <a:rPr lang="de-DE" sz="2400" dirty="0" smtClean="0"/>
              <a:t> </a:t>
            </a:r>
            <a:r>
              <a:rPr lang="de-DE" sz="2400" dirty="0" err="1" smtClean="0"/>
              <a:t>shows</a:t>
            </a:r>
            <a:r>
              <a:rPr lang="de-DE" sz="2400" dirty="0" smtClean="0"/>
              <a:t> </a:t>
            </a:r>
            <a:r>
              <a:rPr lang="de-DE" sz="2400" dirty="0" err="1" smtClean="0"/>
              <a:t>peaks</a:t>
            </a:r>
            <a:r>
              <a:rPr lang="de-DE" sz="2400" dirty="0" smtClean="0"/>
              <a:t> </a:t>
            </a:r>
            <a:r>
              <a:rPr lang="de-DE" sz="2400" dirty="0" err="1" smtClean="0"/>
              <a:t>at</a:t>
            </a:r>
            <a:r>
              <a:rPr lang="de-DE" sz="2400" dirty="0" smtClean="0"/>
              <a:t> </a:t>
            </a:r>
            <a:r>
              <a:rPr lang="de-DE" sz="2400" dirty="0" err="1" smtClean="0"/>
              <a:t>annual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semi-</a:t>
            </a:r>
            <a:r>
              <a:rPr lang="de-DE" sz="2400" dirty="0" err="1" smtClean="0"/>
              <a:t>annual</a:t>
            </a:r>
            <a:r>
              <a:rPr lang="de-DE" sz="2400" dirty="0" smtClean="0"/>
              <a:t> </a:t>
            </a:r>
            <a:r>
              <a:rPr lang="de-DE" sz="2400" dirty="0" err="1" smtClean="0"/>
              <a:t>cycle</a:t>
            </a:r>
            <a:endParaRPr lang="de-DE" sz="2400" dirty="0" smtClean="0"/>
          </a:p>
          <a:p>
            <a:r>
              <a:rPr lang="de-DE" sz="2400" dirty="0"/>
              <a:t>P</a:t>
            </a:r>
            <a:r>
              <a:rPr lang="de-DE" sz="2400" dirty="0" smtClean="0"/>
              <a:t>eaks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dominated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2</a:t>
            </a:r>
            <a:r>
              <a:rPr lang="de-DE" sz="2400" baseline="30000" dirty="0" smtClean="0"/>
              <a:t>nd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4</a:t>
            </a:r>
            <a:r>
              <a:rPr lang="de-DE" sz="2400" baseline="30000" dirty="0" smtClean="0"/>
              <a:t>th</a:t>
            </a:r>
            <a:r>
              <a:rPr lang="de-DE" sz="2400" dirty="0" smtClean="0"/>
              <a:t> baroclinic </a:t>
            </a:r>
            <a:r>
              <a:rPr lang="de-DE" sz="2400" dirty="0" err="1" smtClean="0"/>
              <a:t>mode</a:t>
            </a:r>
            <a:endParaRPr lang="de-DE" sz="2400" dirty="0" smtClean="0"/>
          </a:p>
          <a:p>
            <a:r>
              <a:rPr lang="de-DE" sz="2400" dirty="0" err="1" smtClean="0"/>
              <a:t>Good</a:t>
            </a:r>
            <a:r>
              <a:rPr lang="de-DE" sz="2400" dirty="0" smtClean="0"/>
              <a:t> </a:t>
            </a:r>
            <a:r>
              <a:rPr lang="de-DE" sz="2400" dirty="0" err="1" smtClean="0"/>
              <a:t>agreement</a:t>
            </a:r>
            <a:r>
              <a:rPr lang="de-DE" sz="2400" dirty="0" smtClean="0"/>
              <a:t>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observations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model</a:t>
            </a: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721119"/>
            <a:ext cx="8676456" cy="41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717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Dominant </a:t>
            </a:r>
            <a:r>
              <a:rPr lang="de-DE" dirty="0" err="1"/>
              <a:t>S</a:t>
            </a:r>
            <a:r>
              <a:rPr lang="de-DE" dirty="0" err="1" smtClean="0"/>
              <a:t>easonal</a:t>
            </a:r>
            <a:r>
              <a:rPr lang="de-DE" dirty="0" smtClean="0"/>
              <a:t> </a:t>
            </a:r>
            <a:r>
              <a:rPr lang="de-DE" dirty="0" err="1"/>
              <a:t>V</a:t>
            </a:r>
            <a:r>
              <a:rPr lang="de-DE" dirty="0" err="1" smtClean="0"/>
              <a:t>ariability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/>
              <a:t>Z</a:t>
            </a:r>
            <a:r>
              <a:rPr lang="de-DE" dirty="0" smtClean="0"/>
              <a:t>onal </a:t>
            </a:r>
            <a:r>
              <a:rPr lang="de-DE" dirty="0" err="1"/>
              <a:t>V</a:t>
            </a:r>
            <a:r>
              <a:rPr lang="de-DE" dirty="0" err="1" smtClean="0"/>
              <a:t>elocity</a:t>
            </a:r>
            <a:r>
              <a:rPr lang="de-DE" dirty="0" smtClean="0"/>
              <a:t> in GCM Simulation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250825" y="5038080"/>
            <a:ext cx="8569325" cy="1080666"/>
          </a:xfrm>
        </p:spPr>
        <p:txBody>
          <a:bodyPr/>
          <a:lstStyle/>
          <a:p>
            <a:r>
              <a:rPr lang="en-US" sz="2400" dirty="0"/>
              <a:t>H</a:t>
            </a:r>
            <a:r>
              <a:rPr lang="en-US" sz="2400" dirty="0" smtClean="0"/>
              <a:t>orizontal pattern show amplitude maximum along the equator and generally westward phase propagation as typically found for linear equatorial basin modes</a:t>
            </a:r>
            <a:endParaRPr lang="en-US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107504" y="1403484"/>
            <a:ext cx="422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r>
              <a:rPr lang="de-DE" baseline="30000" dirty="0" smtClean="0"/>
              <a:t>nd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semi-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147350" y="1403484"/>
            <a:ext cx="352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r>
              <a:rPr lang="de-DE" baseline="30000" dirty="0" smtClean="0"/>
              <a:t>th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3346764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7504" y="6525344"/>
            <a:ext cx="9036496" cy="332657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GCM output by courtesy of F. Schwarzkopf, C. </a:t>
            </a:r>
            <a:r>
              <a:rPr lang="en-US" dirty="0" err="1" smtClean="0">
                <a:solidFill>
                  <a:schemeClr val="bg1"/>
                </a:solidFill>
              </a:rPr>
              <a:t>Böning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94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Equatorial</a:t>
            </a:r>
            <a:r>
              <a:rPr lang="de-DE" dirty="0" smtClean="0"/>
              <a:t> </a:t>
            </a:r>
            <a:r>
              <a:rPr lang="de-DE" dirty="0" err="1" smtClean="0"/>
              <a:t>Basin</a:t>
            </a:r>
            <a:r>
              <a:rPr lang="de-DE" dirty="0" smtClean="0"/>
              <a:t> Modes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341438"/>
            <a:ext cx="8569325" cy="5399930"/>
          </a:xfrm>
          <a:solidFill>
            <a:srgbClr val="DEE7EF"/>
          </a:solidFill>
        </p:spPr>
        <p:txBody>
          <a:bodyPr/>
          <a:lstStyle/>
          <a:p>
            <a:r>
              <a:rPr lang="en-US" sz="2400" dirty="0" smtClean="0"/>
              <a:t>Cane and Moore (1981) discovered analytical solutions of low-frequency standing equatorial modes composed of equatorial Kelvin and long Rossby waves</a:t>
            </a:r>
          </a:p>
          <a:p>
            <a:r>
              <a:rPr lang="en-US" sz="2400" dirty="0" smtClean="0"/>
              <a:t>Period of the gravest basin mode: </a:t>
            </a:r>
          </a:p>
          <a:p>
            <a:r>
              <a:rPr lang="en-US" sz="2400" dirty="0" smtClean="0"/>
              <a:t>Applications:</a:t>
            </a:r>
          </a:p>
          <a:p>
            <a:pPr lvl="1"/>
            <a:r>
              <a:rPr lang="en-US" sz="2000" dirty="0" smtClean="0"/>
              <a:t>Resonance of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baroclinic mode semi-annual cycle in the Indic (Jensen 1993, Han et al. 1999) and Atlantic (Thierry et al. 2004, Ding et al. 2009) </a:t>
            </a:r>
          </a:p>
          <a:p>
            <a:pPr lvl="1"/>
            <a:r>
              <a:rPr lang="en-US" sz="2000" dirty="0" smtClean="0"/>
              <a:t>Resonance of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baroclinic mode intraseasonal variability in the Indic (Han et al. 2005, Fu 2007)</a:t>
            </a:r>
          </a:p>
          <a:p>
            <a:pPr lvl="1"/>
            <a:r>
              <a:rPr lang="en-US" sz="2000" dirty="0" smtClean="0"/>
              <a:t>EDJ behavior (Johnson and Zhang 2003, </a:t>
            </a:r>
            <a:r>
              <a:rPr lang="en-US" sz="2000" dirty="0" err="1" smtClean="0"/>
              <a:t>d‘Orgeville</a:t>
            </a:r>
            <a:r>
              <a:rPr lang="en-US" sz="2000" dirty="0" smtClean="0"/>
              <a:t> et al. 2007, Brandt et al. 2011, </a:t>
            </a:r>
            <a:r>
              <a:rPr lang="en-US" sz="2000" dirty="0" err="1" smtClean="0"/>
              <a:t>Greatbatch</a:t>
            </a:r>
            <a:r>
              <a:rPr lang="en-US" sz="2000" dirty="0" smtClean="0"/>
              <a:t> et al. 2012, Claus et al. 2014)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329798"/>
              </p:ext>
            </p:extLst>
          </p:nvPr>
        </p:nvGraphicFramePr>
        <p:xfrm>
          <a:off x="7020272" y="2165404"/>
          <a:ext cx="1327770" cy="119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Formel" r:id="rId4" imgW="495300" imgH="444500" progId="Equation.3">
                  <p:embed/>
                </p:oleObj>
              </mc:Choice>
              <mc:Fallback>
                <p:oleObj name="Formel" r:id="rId4" imgW="495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20272" y="2165404"/>
                        <a:ext cx="1327770" cy="119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834168"/>
            <a:ext cx="9036495" cy="907200"/>
          </a:xfrm>
          <a:prstGeom prst="rect">
            <a:avLst/>
          </a:pr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Simulation of such resonant equatorial modes using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a linear reduced-gravity model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536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Reduced</a:t>
            </a:r>
            <a:r>
              <a:rPr lang="de-DE" dirty="0" smtClean="0"/>
              <a:t>-Gravity </a:t>
            </a:r>
            <a:r>
              <a:rPr lang="de-DE" dirty="0"/>
              <a:t>M</a:t>
            </a:r>
            <a:r>
              <a:rPr lang="de-DE" dirty="0" smtClean="0"/>
              <a:t>odel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Rectangular</a:t>
            </a:r>
            <a:r>
              <a:rPr lang="de-DE" dirty="0" smtClean="0"/>
              <a:t> box </a:t>
            </a:r>
            <a:r>
              <a:rPr lang="de-DE" dirty="0" err="1" smtClean="0"/>
              <a:t>model</a:t>
            </a:r>
            <a:r>
              <a:rPr lang="de-DE" dirty="0" smtClean="0"/>
              <a:t>,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spatially</a:t>
            </a:r>
            <a:r>
              <a:rPr lang="de-DE" dirty="0" smtClean="0"/>
              <a:t>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dirty="0" err="1" smtClean="0"/>
              <a:t>oscillating</a:t>
            </a:r>
            <a:r>
              <a:rPr lang="de-DE" dirty="0" smtClean="0"/>
              <a:t> zonal wind </a:t>
            </a:r>
            <a:r>
              <a:rPr lang="de-DE" dirty="0" err="1" smtClean="0"/>
              <a:t>forcing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07504" y="2492896"/>
            <a:ext cx="422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r>
              <a:rPr lang="de-DE" baseline="30000" dirty="0" smtClean="0"/>
              <a:t>nd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semi-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147350" y="2492896"/>
            <a:ext cx="352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r>
              <a:rPr lang="de-DE" baseline="30000" dirty="0" smtClean="0"/>
              <a:t>th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3295"/>
            <a:ext cx="9144000" cy="334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048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0DFED"/>
      </a:accent1>
      <a:accent2>
        <a:srgbClr val="1964AE"/>
      </a:accent2>
      <a:accent3>
        <a:srgbClr val="FFFFFF"/>
      </a:accent3>
      <a:accent4>
        <a:srgbClr val="000000"/>
      </a:accent4>
      <a:accent5>
        <a:srgbClr val="E4ECF4"/>
      </a:accent5>
      <a:accent6>
        <a:srgbClr val="165A9D"/>
      </a:accent6>
      <a:hlink>
        <a:srgbClr val="003366"/>
      </a:hlink>
      <a:folHlink>
        <a:srgbClr val="8CB0D4"/>
      </a:folHlink>
    </a:clrScheme>
    <a:fontScheme name="Standarddesign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0DFED"/>
        </a:accent1>
        <a:accent2>
          <a:srgbClr val="1964AE"/>
        </a:accent2>
        <a:accent3>
          <a:srgbClr val="FFFFFF"/>
        </a:accent3>
        <a:accent4>
          <a:srgbClr val="000000"/>
        </a:accent4>
        <a:accent5>
          <a:srgbClr val="E4ECF4"/>
        </a:accent5>
        <a:accent6>
          <a:srgbClr val="165A9D"/>
        </a:accent6>
        <a:hlink>
          <a:srgbClr val="003366"/>
        </a:hlink>
        <a:folHlink>
          <a:srgbClr val="8CB0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842</Words>
  <Application>Microsoft Office PowerPoint</Application>
  <PresentationFormat>Bildschirmpräsentation (4:3)</PresentationFormat>
  <Paragraphs>111</Paragraphs>
  <Slides>17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Standarddesign</vt:lpstr>
      <vt:lpstr>Formel</vt:lpstr>
      <vt:lpstr>Annual and semi-annual variations of equatorial Atlantic circulation associated with basin mode resonance </vt:lpstr>
      <vt:lpstr>Forcing of Annual and  Semi-annual Waves</vt:lpstr>
      <vt:lpstr>Equatorial Undercurrent (EUC)</vt:lpstr>
      <vt:lpstr>EUC Seasonal Cycle at 23°W</vt:lpstr>
      <vt:lpstr>Zonal Velocity at Equator, 23°W</vt:lpstr>
      <vt:lpstr>Temporal and Vertical Structure of Zonal Velocity</vt:lpstr>
      <vt:lpstr>Dominant Seasonal Variability of Zonal Velocity in GCM Simulation</vt:lpstr>
      <vt:lpstr>Equatorial Basin Modes</vt:lpstr>
      <vt:lpstr>Reduced-Gravity Model</vt:lpstr>
      <vt:lpstr>Reduced-Gravity Model</vt:lpstr>
      <vt:lpstr>Reduced-Gravity Model</vt:lpstr>
      <vt:lpstr>General Circulation Model</vt:lpstr>
      <vt:lpstr>EUC Transport: Observations vs. Reduced-Gravity Simulations</vt:lpstr>
      <vt:lpstr>EUC Characteristics: Observations vs. Reduced-Gravity Simulations</vt:lpstr>
      <vt:lpstr>Summary</vt:lpstr>
      <vt:lpstr>Outlook: Coastal Waveguide</vt:lpstr>
      <vt:lpstr>PowerPoint-Präsentation</vt:lpstr>
    </vt:vector>
  </TitlesOfParts>
  <Company>pep &amp; web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Martine Behrens-Krull</dc:creator>
  <cp:lastModifiedBy>Schmidt, Barbara</cp:lastModifiedBy>
  <cp:revision>707</cp:revision>
  <cp:lastPrinted>2015-06-05T12:47:06Z</cp:lastPrinted>
  <dcterms:created xsi:type="dcterms:W3CDTF">2009-10-13T09:03:21Z</dcterms:created>
  <dcterms:modified xsi:type="dcterms:W3CDTF">2015-09-03T12:06:56Z</dcterms:modified>
</cp:coreProperties>
</file>