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77" r:id="rId4"/>
    <p:sldId id="266" r:id="rId5"/>
    <p:sldId id="264" r:id="rId6"/>
    <p:sldId id="259" r:id="rId7"/>
    <p:sldId id="271" r:id="rId8"/>
    <p:sldId id="260" r:id="rId9"/>
    <p:sldId id="272" r:id="rId10"/>
    <p:sldId id="279" r:id="rId11"/>
    <p:sldId id="291" r:id="rId12"/>
    <p:sldId id="307" r:id="rId13"/>
    <p:sldId id="301" r:id="rId14"/>
    <p:sldId id="302" r:id="rId15"/>
    <p:sldId id="309" r:id="rId16"/>
    <p:sldId id="300" r:id="rId17"/>
    <p:sldId id="303" r:id="rId18"/>
    <p:sldId id="292" r:id="rId19"/>
    <p:sldId id="310" r:id="rId20"/>
    <p:sldId id="312" r:id="rId21"/>
    <p:sldId id="275" r:id="rId22"/>
    <p:sldId id="293" r:id="rId23"/>
    <p:sldId id="294" r:id="rId24"/>
    <p:sldId id="295" r:id="rId25"/>
    <p:sldId id="296" r:id="rId26"/>
    <p:sldId id="297" r:id="rId27"/>
    <p:sldId id="267" r:id="rId28"/>
    <p:sldId id="308" r:id="rId29"/>
    <p:sldId id="304" r:id="rId30"/>
    <p:sldId id="306" r:id="rId3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19" autoAdjust="0"/>
  </p:normalViewPr>
  <p:slideViewPr>
    <p:cSldViewPr snapToGrid="0" snapToObjects="1">
      <p:cViewPr>
        <p:scale>
          <a:sx n="114" d="100"/>
          <a:sy n="114" d="100"/>
        </p:scale>
        <p:origin x="-336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348D5-46F6-E249-9CF1-CE8B3F54432B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44313-FFD0-D945-B542-BB303149C1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3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524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92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63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endParaRPr lang="de-DE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de-DE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9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8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51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4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46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82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62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98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9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57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2250A-C8EF-4B4F-9841-F3679C8E7E1E}" type="datetimeFigureOut">
              <a:rPr lang="de-DE" smtClean="0"/>
              <a:t>18.04.16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01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771800" cy="1417821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05968" y="1885464"/>
            <a:ext cx="8713787" cy="147002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de-DE" sz="2400" dirty="0" err="1" smtClean="0">
                <a:latin typeface="Arial"/>
                <a:cs typeface="Arial"/>
              </a:rPr>
              <a:t>Interannual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to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decadal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changes</a:t>
            </a:r>
            <a:r>
              <a:rPr lang="de-DE" sz="2400" dirty="0" smtClean="0">
                <a:latin typeface="Arial"/>
                <a:cs typeface="Arial"/>
              </a:rPr>
              <a:t> in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r>
              <a:rPr lang="de-DE" sz="2400" dirty="0" smtClean="0">
                <a:latin typeface="Arial"/>
                <a:cs typeface="Arial"/>
              </a:rPr>
              <a:t> Western </a:t>
            </a:r>
            <a:r>
              <a:rPr lang="de-DE" sz="2400" dirty="0" err="1" smtClean="0">
                <a:latin typeface="Arial"/>
                <a:cs typeface="Arial"/>
              </a:rPr>
              <a:t>Boundary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Circulation</a:t>
            </a:r>
            <a:r>
              <a:rPr lang="de-DE" sz="2400" dirty="0" smtClean="0">
                <a:latin typeface="Arial"/>
                <a:cs typeface="Arial"/>
              </a:rPr>
              <a:t> in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Atlantic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at</a:t>
            </a:r>
            <a:r>
              <a:rPr lang="de-DE" sz="2400" dirty="0" smtClean="0">
                <a:latin typeface="Arial"/>
                <a:cs typeface="Arial"/>
              </a:rPr>
              <a:t> 11°S</a:t>
            </a:r>
            <a:br>
              <a:rPr lang="de-DE" sz="2400" dirty="0" smtClean="0">
                <a:latin typeface="Arial"/>
                <a:cs typeface="Arial"/>
              </a:rPr>
            </a:b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2487" y="3405916"/>
            <a:ext cx="8183678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000" dirty="0" smtClean="0">
                <a:latin typeface="Arial" pitchFamily="34" charset="0"/>
                <a:cs typeface="Arial" pitchFamily="34" charset="0"/>
              </a:rPr>
              <a:t>Rebecca Hummels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Peter Brandt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Marcus Dengler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Jürgen Fischer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Moacyr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Araujo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Doris Veleda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Jonathan V. Durgadoo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de-DE" sz="2000" baseline="30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baseline="30000" dirty="0">
                <a:latin typeface="Arial" pitchFamily="34" charset="0"/>
                <a:cs typeface="Arial" pitchFamily="34" charset="0"/>
              </a:rPr>
              <a:t> 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15000"/>
              </a:lnSpc>
            </a:pPr>
            <a:r>
              <a:rPr lang="de-DE" sz="1600" baseline="30000" dirty="0">
                <a:latin typeface="Arial" pitchFamily="34" charset="0"/>
                <a:cs typeface="Arial" pitchFamily="34" charset="0"/>
              </a:rPr>
              <a:t>      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GEOMAR Helmholtz Zentrum für Ozeanforschung, </a:t>
            </a:r>
            <a:r>
              <a:rPr lang="de-DE" sz="1600" i="1" dirty="0">
                <a:latin typeface="Arial" pitchFamily="34" charset="0"/>
                <a:cs typeface="Arial" pitchFamily="34" charset="0"/>
              </a:rPr>
              <a:t>Kiel, 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Germany</a:t>
            </a:r>
          </a:p>
          <a:p>
            <a:pPr algn="ctr" eaLnBrk="0" hangingPunct="0">
              <a:lnSpc>
                <a:spcPct val="115000"/>
              </a:lnSpc>
            </a:pP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DOCEAN Department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Oceanography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 UFPE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Refice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Brazil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15000"/>
              </a:lnSpc>
            </a:pPr>
            <a:r>
              <a:rPr lang="de-DE" sz="1600" baseline="30000" dirty="0">
                <a:latin typeface="Arial" pitchFamily="34" charset="0"/>
                <a:cs typeface="Arial" pitchFamily="34" charset="0"/>
              </a:rPr>
              <a:t>    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05968" y="6309320"/>
            <a:ext cx="8713787" cy="33470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dirty="0">
                <a:latin typeface="Arial"/>
                <a:cs typeface="Arial"/>
              </a:rPr>
              <a:t>IV Seminar </a:t>
            </a:r>
            <a:r>
              <a:rPr lang="de-DE" sz="1400" dirty="0" err="1">
                <a:latin typeface="Arial"/>
                <a:cs typeface="Arial"/>
              </a:rPr>
              <a:t>of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the</a:t>
            </a:r>
            <a:r>
              <a:rPr lang="de-DE" sz="1400" dirty="0">
                <a:latin typeface="Arial"/>
                <a:cs typeface="Arial"/>
              </a:rPr>
              <a:t> Bilateral </a:t>
            </a:r>
            <a:r>
              <a:rPr lang="de-DE" sz="1400" dirty="0" err="1">
                <a:latin typeface="Arial"/>
                <a:cs typeface="Arial"/>
              </a:rPr>
              <a:t>Cooperation</a:t>
            </a:r>
            <a:r>
              <a:rPr lang="de-DE" sz="1400" dirty="0">
                <a:latin typeface="Arial"/>
                <a:cs typeface="Arial"/>
              </a:rPr>
              <a:t> DOCEAN – </a:t>
            </a:r>
            <a:r>
              <a:rPr lang="de-DE" sz="1400" dirty="0" smtClean="0">
                <a:latin typeface="Arial"/>
                <a:cs typeface="Arial"/>
              </a:rPr>
              <a:t>GEOMAR, </a:t>
            </a:r>
            <a:r>
              <a:rPr lang="en-US" sz="1400" dirty="0" smtClean="0">
                <a:latin typeface="Arial"/>
                <a:cs typeface="Arial"/>
              </a:rPr>
              <a:t>2015, Recife, Brazil, 14.10.2015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Bild 6" descr="RACE_Log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8" y="399140"/>
            <a:ext cx="3261117" cy="9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47129" y="943184"/>
            <a:ext cx="2861738" cy="83058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All_sec_11S_indiv_r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" y="3001433"/>
            <a:ext cx="9144000" cy="280438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383221" y="3001433"/>
            <a:ext cx="2257858" cy="296926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2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22" y="2415695"/>
            <a:ext cx="6464331" cy="444344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539784" y="2433622"/>
            <a:ext cx="1203748" cy="441167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6693" y="2720494"/>
            <a:ext cx="132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(2000-2004)</a:t>
            </a:r>
          </a:p>
          <a:p>
            <a:pPr algn="ctr"/>
            <a:r>
              <a:rPr lang="de-DE" dirty="0" smtClean="0"/>
              <a:t>25.8 ±1.2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96693" y="5100874"/>
            <a:ext cx="132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(2000-2004)</a:t>
            </a:r>
          </a:p>
          <a:p>
            <a:pPr algn="ctr"/>
            <a:r>
              <a:rPr lang="de-DE" dirty="0" smtClean="0"/>
              <a:t>-17 ±1.6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720618" y="2720494"/>
            <a:ext cx="132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(2013-2014)</a:t>
            </a:r>
          </a:p>
          <a:p>
            <a:pPr algn="ctr"/>
            <a:r>
              <a:rPr lang="de-DE" dirty="0" smtClean="0"/>
              <a:t>26.8 ±1.8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7665099" y="5100874"/>
            <a:ext cx="144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(2013-2014)</a:t>
            </a:r>
          </a:p>
          <a:p>
            <a:pPr algn="ctr"/>
            <a:r>
              <a:rPr lang="de-DE" dirty="0" smtClean="0"/>
              <a:t>-19.2 ±5.2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771424" y="4449482"/>
            <a:ext cx="436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/>
                <a:cs typeface="Arial"/>
                <a:sym typeface="Wingdings"/>
              </a:rPr>
              <a:t></a:t>
            </a:r>
            <a:r>
              <a:rPr lang="de-DE" sz="1200" dirty="0" smtClean="0">
                <a:latin typeface="Arial"/>
                <a:cs typeface="Arial"/>
              </a:rPr>
              <a:t>25.4 ± 2.4</a:t>
            </a:r>
            <a:r>
              <a:rPr lang="de-DE" sz="1200" dirty="0" smtClean="0">
                <a:latin typeface="Arial"/>
                <a:cs typeface="Arial"/>
                <a:sym typeface="Wingdings"/>
              </a:rPr>
              <a:t></a:t>
            </a:r>
            <a:r>
              <a:rPr lang="de-DE" sz="1200" dirty="0" smtClean="0">
                <a:latin typeface="Arial"/>
                <a:cs typeface="Arial"/>
              </a:rPr>
              <a:t>25 ± 1.8</a:t>
            </a:r>
            <a:r>
              <a:rPr lang="de-DE" sz="1200" dirty="0" smtClean="0">
                <a:latin typeface="Arial"/>
                <a:cs typeface="Arial"/>
                <a:sym typeface="Wingdings"/>
              </a:rPr>
              <a:t></a:t>
            </a:r>
            <a:r>
              <a:rPr lang="de-DE" sz="1200" dirty="0" smtClean="0">
                <a:latin typeface="Arial"/>
                <a:cs typeface="Arial"/>
              </a:rPr>
              <a:t>27.7 ± 3.1</a:t>
            </a:r>
            <a:r>
              <a:rPr lang="de-DE" sz="1200" dirty="0" smtClean="0">
                <a:latin typeface="Arial"/>
                <a:cs typeface="Arial"/>
                <a:sym typeface="Wingdings"/>
              </a:rPr>
              <a:t></a:t>
            </a:r>
            <a:r>
              <a:rPr lang="de-DE" sz="1200" dirty="0" smtClean="0">
                <a:latin typeface="Arial"/>
                <a:cs typeface="Arial"/>
              </a:rPr>
              <a:t>25.1 ±2.1</a:t>
            </a:r>
            <a:r>
              <a:rPr lang="de-DE" sz="1200" dirty="0" smtClean="0">
                <a:latin typeface="Arial"/>
                <a:cs typeface="Arial"/>
                <a:sym typeface="Wingdings"/>
              </a:rPr>
              <a:t>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40054" y="4449482"/>
            <a:ext cx="1203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/>
                <a:cs typeface="Arial"/>
                <a:sym typeface="Wingdings"/>
              </a:rPr>
              <a:t></a:t>
            </a:r>
            <a:r>
              <a:rPr lang="de-DE" sz="1200" dirty="0" smtClean="0">
                <a:latin typeface="Arial"/>
                <a:cs typeface="Arial"/>
              </a:rPr>
              <a:t>26.8±1.8</a:t>
            </a:r>
            <a:r>
              <a:rPr lang="de-DE" sz="1200" dirty="0" smtClean="0">
                <a:latin typeface="Arial"/>
                <a:cs typeface="Arial"/>
                <a:sym typeface="Wingdings"/>
              </a:rPr>
              <a:t></a:t>
            </a:r>
            <a:endParaRPr lang="de-DE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17" grpId="0"/>
      <p:bldP spid="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2439" y="3028341"/>
            <a:ext cx="5080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>
                <a:latin typeface="Arial"/>
                <a:cs typeface="Arial"/>
              </a:rPr>
              <a:t>g</a:t>
            </a:r>
            <a:r>
              <a:rPr lang="de-DE" dirty="0" smtClean="0">
                <a:latin typeface="Arial"/>
                <a:cs typeface="Arial"/>
              </a:rPr>
              <a:t>lobal 0.5° horizontal </a:t>
            </a:r>
            <a:r>
              <a:rPr lang="de-DE" dirty="0" err="1" smtClean="0">
                <a:latin typeface="Arial"/>
                <a:cs typeface="Arial"/>
              </a:rPr>
              <a:t>resolution</a:t>
            </a:r>
            <a:r>
              <a:rPr lang="de-DE" dirty="0" smtClean="0">
                <a:latin typeface="Arial"/>
                <a:cs typeface="Arial"/>
              </a:rPr>
              <a:t> (ORCA05)</a:t>
            </a: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1/10° </a:t>
            </a:r>
            <a:r>
              <a:rPr lang="de-DE" dirty="0">
                <a:latin typeface="Arial"/>
                <a:cs typeface="Arial"/>
              </a:rPr>
              <a:t>horizontal </a:t>
            </a:r>
            <a:r>
              <a:rPr lang="de-DE" dirty="0" err="1" smtClean="0">
                <a:latin typeface="Arial"/>
                <a:cs typeface="Arial"/>
              </a:rPr>
              <a:t>resolution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nest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46 </a:t>
            </a:r>
            <a:r>
              <a:rPr lang="de-DE" dirty="0" err="1" smtClean="0">
                <a:latin typeface="Arial"/>
                <a:cs typeface="Arial"/>
              </a:rPr>
              <a:t>vertical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levels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f</a:t>
            </a:r>
            <a:r>
              <a:rPr lang="de-DE" dirty="0" err="1" smtClean="0">
                <a:latin typeface="Arial"/>
                <a:cs typeface="Arial"/>
              </a:rPr>
              <a:t>orced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CORE2b </a:t>
            </a:r>
            <a:r>
              <a:rPr lang="de-DE" dirty="0" err="1" smtClean="0">
                <a:latin typeface="Arial"/>
                <a:cs typeface="Arial"/>
              </a:rPr>
              <a:t>dataset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22439" y="2651297"/>
            <a:ext cx="47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/>
                <a:cs typeface="Arial"/>
              </a:rPr>
              <a:t>What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is</a:t>
            </a:r>
            <a:r>
              <a:rPr lang="de-DE" dirty="0">
                <a:latin typeface="Arial"/>
                <a:cs typeface="Arial"/>
              </a:rPr>
              <a:t> INALT01?</a:t>
            </a:r>
          </a:p>
          <a:p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412" y="2284814"/>
            <a:ext cx="3464560" cy="334264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927028" y="5700045"/>
            <a:ext cx="239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Durgadoo</a:t>
            </a:r>
            <a:r>
              <a:rPr lang="de-DE" dirty="0" smtClean="0">
                <a:latin typeface="Arial"/>
                <a:cs typeface="Arial"/>
              </a:rPr>
              <a:t> et al. 2013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50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ung 10"/>
          <p:cNvGrpSpPr/>
          <p:nvPr/>
        </p:nvGrpSpPr>
        <p:grpSpPr>
          <a:xfrm>
            <a:off x="1089311" y="2559380"/>
            <a:ext cx="7901500" cy="4193769"/>
            <a:chOff x="1089311" y="2559380"/>
            <a:chExt cx="7901500" cy="4193769"/>
          </a:xfrm>
        </p:grpSpPr>
        <p:pic>
          <p:nvPicPr>
            <p:cNvPr id="3" name="Bild 2" descr="fig_2_draft_for_talk_only_ob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311" y="2559380"/>
              <a:ext cx="5744488" cy="4193769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6934068" y="3218999"/>
              <a:ext cx="20567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/>
                  <a:cs typeface="Arial"/>
                </a:rPr>
                <a:t>Averages </a:t>
              </a:r>
              <a:r>
                <a:rPr lang="de-DE" dirty="0" err="1" smtClean="0">
                  <a:latin typeface="Arial"/>
                  <a:cs typeface="Arial"/>
                </a:rPr>
                <a:t>subtracted</a:t>
              </a:r>
              <a:r>
                <a:rPr lang="de-DE" dirty="0" smtClean="0">
                  <a:latin typeface="Arial"/>
                  <a:cs typeface="Arial"/>
                </a:rPr>
                <a:t>:</a:t>
              </a:r>
            </a:p>
            <a:p>
              <a:endParaRPr lang="de-DE" dirty="0">
                <a:latin typeface="Arial"/>
                <a:cs typeface="Arial"/>
              </a:endParaRPr>
            </a:p>
            <a:p>
              <a:r>
                <a:rPr lang="de-DE" dirty="0" smtClean="0">
                  <a:latin typeface="Arial"/>
                  <a:cs typeface="Arial"/>
                </a:rPr>
                <a:t>25.2 </a:t>
              </a:r>
              <a:r>
                <a:rPr lang="de-DE" dirty="0" err="1" smtClean="0">
                  <a:latin typeface="Arial"/>
                  <a:cs typeface="Arial"/>
                </a:rPr>
                <a:t>Sv</a:t>
              </a:r>
              <a:r>
                <a:rPr lang="de-DE" dirty="0">
                  <a:latin typeface="Arial"/>
                  <a:cs typeface="Arial"/>
                </a:rPr>
                <a:t> </a:t>
              </a:r>
              <a:r>
                <a:rPr lang="de-DE" dirty="0" smtClean="0">
                  <a:latin typeface="Arial"/>
                  <a:cs typeface="Arial"/>
                </a:rPr>
                <a:t>Mooring</a:t>
              </a: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1055888" y="401036"/>
            <a:ext cx="7879218" cy="8554720"/>
            <a:chOff x="1055888" y="389896"/>
            <a:chExt cx="7879218" cy="8554720"/>
          </a:xfrm>
        </p:grpSpPr>
        <p:pic>
          <p:nvPicPr>
            <p:cNvPr id="5" name="Bild 4" descr="fig_2_draft_for_talk_wout_zhang.ai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88" y="389896"/>
              <a:ext cx="6045200" cy="855472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878363" y="3218999"/>
              <a:ext cx="205674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r>
                <a:rPr lang="de-DE" dirty="0" smtClean="0">
                  <a:latin typeface="Arial"/>
                  <a:cs typeface="Arial"/>
                </a:rPr>
                <a:t>14.9 </a:t>
              </a:r>
              <a:r>
                <a:rPr lang="de-DE" dirty="0" err="1" smtClean="0">
                  <a:latin typeface="Arial"/>
                  <a:cs typeface="Arial"/>
                </a:rPr>
                <a:t>Sv</a:t>
              </a:r>
              <a:r>
                <a:rPr lang="de-DE" dirty="0" smtClean="0">
                  <a:latin typeface="Arial"/>
                  <a:cs typeface="Arial"/>
                </a:rPr>
                <a:t> INALT01</a:t>
              </a:r>
            </a:p>
            <a:p>
              <a:endParaRPr lang="de-DE" dirty="0">
                <a:latin typeface="Arial"/>
                <a:cs typeface="Arial"/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1100671" y="2559380"/>
            <a:ext cx="7816940" cy="4193769"/>
            <a:chOff x="1122953" y="2559380"/>
            <a:chExt cx="7816940" cy="4193769"/>
          </a:xfrm>
        </p:grpSpPr>
        <p:pic>
          <p:nvPicPr>
            <p:cNvPr id="7" name="Bild 6" descr="fig_2_draft_for_tal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953" y="2559380"/>
              <a:ext cx="5744488" cy="4193769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6883150" y="3226148"/>
              <a:ext cx="20567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r>
                <a:rPr lang="de-DE" dirty="0" smtClean="0">
                  <a:latin typeface="Arial"/>
                  <a:cs typeface="Arial"/>
                </a:rPr>
                <a:t>16.3 </a:t>
              </a:r>
              <a:r>
                <a:rPr lang="de-DE" dirty="0" err="1" smtClean="0">
                  <a:latin typeface="Arial"/>
                  <a:cs typeface="Arial"/>
                </a:rPr>
                <a:t>Sv</a:t>
              </a:r>
              <a:r>
                <a:rPr lang="de-DE" dirty="0" smtClean="0">
                  <a:latin typeface="Arial"/>
                  <a:cs typeface="Arial"/>
                </a:rPr>
                <a:t> Zhang </a:t>
              </a:r>
              <a:r>
                <a:rPr lang="de-DE" dirty="0">
                  <a:latin typeface="Arial"/>
                  <a:cs typeface="Arial"/>
                </a:rPr>
                <a:t>´</a:t>
              </a:r>
              <a:r>
                <a:rPr lang="de-DE" dirty="0" smtClean="0">
                  <a:latin typeface="Arial"/>
                  <a:cs typeface="Arial"/>
                </a:rPr>
                <a:t>11</a:t>
              </a:r>
              <a:endParaRPr lang="de-DE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9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hydrography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82" y="31629398"/>
            <a:ext cx="5751193" cy="425088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334429" y="968584"/>
            <a:ext cx="2861738" cy="83058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05" y="2519974"/>
            <a:ext cx="2321202" cy="37938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7416" y="2519974"/>
            <a:ext cx="835577" cy="3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11°S</a:t>
            </a:r>
            <a:endParaRPr lang="de-DE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4798408" y="623834"/>
            <a:ext cx="3814700" cy="5630133"/>
            <a:chOff x="4798408" y="623834"/>
            <a:chExt cx="3814700" cy="5630133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048" y="2508834"/>
              <a:ext cx="2452867" cy="3745133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7912068" y="623834"/>
              <a:ext cx="701040" cy="271368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798408" y="2486554"/>
              <a:ext cx="835577" cy="373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5</a:t>
              </a:r>
              <a:r>
                <a:rPr lang="de-DE" dirty="0" smtClean="0"/>
                <a:t>°S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1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hydrography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34429" y="968584"/>
            <a:ext cx="2861738" cy="83058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05" y="2519974"/>
            <a:ext cx="2321202" cy="37938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7416" y="2519974"/>
            <a:ext cx="835577" cy="3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11°S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22439" y="5768596"/>
            <a:ext cx="504042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>
                <a:latin typeface="Arial"/>
                <a:cs typeface="Arial"/>
              </a:rPr>
              <a:t>A</a:t>
            </a:r>
            <a:r>
              <a:rPr lang="de-DE" dirty="0" smtClean="0">
                <a:latin typeface="Arial"/>
                <a:cs typeface="Arial"/>
              </a:rPr>
              <a:t>verage </a:t>
            </a:r>
            <a:r>
              <a:rPr lang="de-DE" dirty="0" err="1" smtClean="0">
                <a:latin typeface="Arial"/>
                <a:cs typeface="Arial"/>
              </a:rPr>
              <a:t>salinity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differences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across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section</a:t>
            </a:r>
            <a:r>
              <a:rPr lang="de-DE" dirty="0">
                <a:latin typeface="Arial"/>
                <a:cs typeface="Arial"/>
              </a:rPr>
              <a:t>:</a:t>
            </a:r>
            <a:r>
              <a:rPr lang="de-DE" dirty="0" smtClean="0">
                <a:latin typeface="Arial"/>
                <a:cs typeface="Arial"/>
              </a:rPr>
              <a:t> </a:t>
            </a:r>
            <a:endParaRPr lang="de-DE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dirty="0" err="1" smtClean="0">
                <a:latin typeface="Arial"/>
                <a:cs typeface="Arial"/>
              </a:rPr>
              <a:t>dS</a:t>
            </a:r>
            <a:r>
              <a:rPr lang="de-DE" baseline="-25000" dirty="0" err="1" smtClean="0">
                <a:latin typeface="Arial"/>
                <a:cs typeface="Arial"/>
              </a:rPr>
              <a:t>γ</a:t>
            </a:r>
            <a:r>
              <a:rPr lang="de-DE" dirty="0" smtClean="0">
                <a:latin typeface="Arial"/>
                <a:cs typeface="Arial"/>
              </a:rPr>
              <a:t> (100-600m)  = 0.024 /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r>
              <a:rPr lang="de-DE" dirty="0" smtClean="0">
                <a:latin typeface="Arial"/>
                <a:cs typeface="Arial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de-DE" dirty="0" err="1">
                <a:latin typeface="Arial"/>
                <a:cs typeface="Arial"/>
              </a:rPr>
              <a:t>dS</a:t>
            </a:r>
            <a:r>
              <a:rPr lang="de-DE" baseline="-25000" dirty="0" err="1">
                <a:latin typeface="Arial"/>
                <a:cs typeface="Arial"/>
              </a:rPr>
              <a:t>γ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(1500-4000m)  = -0.007 /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r>
              <a:rPr lang="de-DE" dirty="0" smtClean="0"/>
              <a:t>									</a:t>
            </a:r>
            <a:endParaRPr lang="de-DE" dirty="0"/>
          </a:p>
        </p:txBody>
      </p:sp>
      <p:pic>
        <p:nvPicPr>
          <p:cNvPr id="16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08" y="2653654"/>
            <a:ext cx="37211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5422304" y="4839260"/>
            <a:ext cx="37211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Biastoch</a:t>
            </a:r>
            <a:r>
              <a:rPr lang="de-DE" dirty="0" smtClean="0">
                <a:latin typeface="Arial"/>
                <a:cs typeface="Arial"/>
              </a:rPr>
              <a:t> et al., 2009:</a:t>
            </a:r>
          </a:p>
          <a:p>
            <a:r>
              <a:rPr lang="de-DE" dirty="0" err="1">
                <a:latin typeface="Arial"/>
                <a:cs typeface="Arial"/>
              </a:rPr>
              <a:t>t</a:t>
            </a:r>
            <a:r>
              <a:rPr lang="de-DE" dirty="0" err="1" smtClean="0">
                <a:latin typeface="Arial"/>
                <a:cs typeface="Arial"/>
              </a:rPr>
              <a:t>rend</a:t>
            </a:r>
            <a:r>
              <a:rPr lang="de-DE" dirty="0" smtClean="0">
                <a:latin typeface="Arial"/>
                <a:cs typeface="Arial"/>
              </a:rPr>
              <a:t>: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+0.028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psu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/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(100-600m NBUC </a:t>
            </a:r>
            <a:r>
              <a:rPr lang="de-DE" dirty="0" err="1" smtClean="0">
                <a:latin typeface="Arial"/>
                <a:cs typeface="Arial"/>
              </a:rPr>
              <a:t>region</a:t>
            </a:r>
            <a:r>
              <a:rPr lang="de-DE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68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4414773" y="2987854"/>
            <a:ext cx="43349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Hydrographic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data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from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ship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cruises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+ Argo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+ WOA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+</a:t>
            </a:r>
            <a:r>
              <a:rPr lang="de-DE" dirty="0" err="1" smtClean="0">
                <a:latin typeface="Arial"/>
                <a:cs typeface="Arial"/>
              </a:rPr>
              <a:t>Brazilian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Navy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a box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40°W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30°W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12°S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8°S 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9" name="Bild 8" descr="vertical_sal_ox_stru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08" y="2987854"/>
            <a:ext cx="4321776" cy="3041701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hydrography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34429" y="968584"/>
            <a:ext cx="2861738" cy="83058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2_iso_sal_dif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9" y="2987854"/>
            <a:ext cx="2822260" cy="2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hydrography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82" y="31629398"/>
            <a:ext cx="5751193" cy="425088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334428" y="968584"/>
            <a:ext cx="4300239" cy="150447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34429" y="2720494"/>
            <a:ext cx="844470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Summary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new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observations</a:t>
            </a:r>
            <a:r>
              <a:rPr lang="de-DE" dirty="0" smtClean="0">
                <a:latin typeface="Arial"/>
                <a:cs typeface="Arial"/>
              </a:rPr>
              <a:t>:</a:t>
            </a: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n</a:t>
            </a:r>
            <a:r>
              <a:rPr lang="de-DE" dirty="0" err="1" smtClean="0">
                <a:latin typeface="Arial"/>
                <a:cs typeface="Arial"/>
              </a:rPr>
              <a:t>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significant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changes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observational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periods</a:t>
            </a:r>
            <a:r>
              <a:rPr lang="de-DE" dirty="0" smtClean="0">
                <a:latin typeface="Arial"/>
                <a:cs typeface="Arial"/>
              </a:rPr>
              <a:t>, </a:t>
            </a:r>
            <a:r>
              <a:rPr lang="de-DE" dirty="0" err="1" smtClean="0">
                <a:latin typeface="Arial"/>
                <a:cs typeface="Arial"/>
              </a:rPr>
              <a:t>which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are</a:t>
            </a:r>
            <a:r>
              <a:rPr lang="de-DE" dirty="0" smtClean="0">
                <a:latin typeface="Arial"/>
                <a:cs typeface="Arial"/>
              </a:rPr>
              <a:t> a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r>
              <a:rPr lang="de-DE" dirty="0" smtClean="0">
                <a:latin typeface="Arial"/>
                <a:cs typeface="Arial"/>
              </a:rPr>
              <a:t> apart</a:t>
            </a: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i</a:t>
            </a:r>
            <a:r>
              <a:rPr lang="de-DE" dirty="0" err="1" smtClean="0">
                <a:latin typeface="Arial"/>
                <a:cs typeface="Arial"/>
              </a:rPr>
              <a:t>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variations</a:t>
            </a:r>
            <a:r>
              <a:rPr lang="de-DE" dirty="0" smtClean="0">
                <a:latin typeface="Arial"/>
                <a:cs typeface="Arial"/>
              </a:rPr>
              <a:t> in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from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observations</a:t>
            </a:r>
            <a:r>
              <a:rPr lang="de-DE" dirty="0" smtClean="0">
                <a:latin typeface="Arial"/>
                <a:cs typeface="Arial"/>
              </a:rPr>
              <a:t> fit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numerical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simulations</a:t>
            </a:r>
            <a:r>
              <a:rPr lang="de-DE" dirty="0" smtClean="0">
                <a:latin typeface="Arial"/>
                <a:cs typeface="Arial"/>
              </a:rPr>
              <a:t> (INALT01) </a:t>
            </a: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d</a:t>
            </a:r>
            <a:r>
              <a:rPr lang="de-DE" dirty="0" err="1" smtClean="0">
                <a:latin typeface="Arial"/>
                <a:cs typeface="Arial"/>
              </a:rPr>
              <a:t>ecadal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is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similar</a:t>
            </a:r>
            <a:r>
              <a:rPr lang="de-DE" dirty="0" smtClean="0">
                <a:latin typeface="Arial"/>
                <a:cs typeface="Arial"/>
              </a:rPr>
              <a:t> in INALT01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geostrophic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estimated</a:t>
            </a:r>
            <a:r>
              <a:rPr lang="de-DE" dirty="0" smtClean="0">
                <a:latin typeface="Arial"/>
                <a:cs typeface="Arial"/>
              </a:rPr>
              <a:t> in Zhang et al. 2011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should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detectable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currently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installed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observing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system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positive (negative)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salinity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trend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(DWBC </a:t>
            </a:r>
            <a:r>
              <a:rPr lang="de-DE" dirty="0" err="1" smtClean="0">
                <a:latin typeface="Arial"/>
                <a:cs typeface="Arial"/>
              </a:rPr>
              <a:t>layer</a:t>
            </a:r>
            <a:r>
              <a:rPr lang="de-DE" dirty="0" smtClean="0">
                <a:latin typeface="Arial"/>
                <a:cs typeface="Arial"/>
              </a:rPr>
              <a:t>) </a:t>
            </a:r>
            <a:r>
              <a:rPr lang="de-DE" dirty="0" err="1" smtClean="0">
                <a:latin typeface="Arial"/>
                <a:cs typeface="Arial"/>
              </a:rPr>
              <a:t>consistent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changes</a:t>
            </a:r>
            <a:r>
              <a:rPr lang="de-DE" dirty="0" smtClean="0">
                <a:latin typeface="Arial"/>
                <a:cs typeface="Arial"/>
              </a:rPr>
              <a:t> in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large </a:t>
            </a:r>
            <a:r>
              <a:rPr lang="de-DE" dirty="0" err="1" smtClean="0">
                <a:latin typeface="Arial"/>
                <a:cs typeface="Arial"/>
              </a:rPr>
              <a:t>scale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circulation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Atlantic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1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" y="13510"/>
            <a:ext cx="5729980" cy="6858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743492" y="157170"/>
            <a:ext cx="3088432" cy="6506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 smtClean="0">
                <a:latin typeface="Arial"/>
                <a:cs typeface="Arial"/>
              </a:rPr>
              <a:t>AMOC </a:t>
            </a:r>
            <a:r>
              <a:rPr lang="de-DE" sz="2400" dirty="0" err="1" smtClean="0">
                <a:latin typeface="Arial"/>
                <a:cs typeface="Arial"/>
              </a:rPr>
              <a:t>observations</a:t>
            </a:r>
            <a:r>
              <a:rPr lang="de-DE" sz="2400" dirty="0" smtClean="0">
                <a:latin typeface="Arial"/>
                <a:cs typeface="Arial"/>
              </a:rPr>
              <a:t> in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r>
              <a:rPr lang="de-DE" sz="2400" dirty="0" smtClean="0">
                <a:latin typeface="Arial"/>
                <a:cs typeface="Arial"/>
              </a:rPr>
              <a:t> North </a:t>
            </a:r>
            <a:r>
              <a:rPr lang="de-DE" sz="2400" dirty="0" err="1" smtClean="0">
                <a:latin typeface="Arial"/>
                <a:cs typeface="Arial"/>
              </a:rPr>
              <a:t>Atlantic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particularly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including</a:t>
            </a:r>
            <a:r>
              <a:rPr lang="de-DE" sz="2400" dirty="0" smtClean="0">
                <a:latin typeface="Arial"/>
                <a:cs typeface="Arial"/>
              </a:rPr>
              <a:t> BMBF RACE </a:t>
            </a:r>
            <a:r>
              <a:rPr lang="de-DE" sz="2400" dirty="0" err="1" smtClean="0">
                <a:latin typeface="Arial"/>
                <a:cs typeface="Arial"/>
              </a:rPr>
              <a:t>measurements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are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well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established</a:t>
            </a:r>
            <a:r>
              <a:rPr lang="de-DE" sz="24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de-DE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DE" sz="2400" dirty="0" smtClean="0">
                <a:latin typeface="Arial"/>
                <a:cs typeface="Arial"/>
              </a:rPr>
              <a:t>The </a:t>
            </a:r>
            <a:r>
              <a:rPr lang="de-DE" sz="2400" dirty="0" err="1" smtClean="0">
                <a:latin typeface="Arial"/>
                <a:cs typeface="Arial"/>
              </a:rPr>
              <a:t>tropical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array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measurements</a:t>
            </a:r>
            <a:r>
              <a:rPr lang="de-DE" sz="2400" dirty="0" smtClean="0">
                <a:latin typeface="Arial"/>
                <a:cs typeface="Arial"/>
              </a:rPr>
              <a:t> will </a:t>
            </a:r>
            <a:r>
              <a:rPr lang="de-DE" sz="2400" dirty="0" err="1" smtClean="0">
                <a:latin typeface="Arial"/>
                <a:cs typeface="Arial"/>
              </a:rPr>
              <a:t>significantly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contribute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to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understanding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of</a:t>
            </a:r>
            <a:r>
              <a:rPr lang="de-DE" sz="2400" dirty="0" smtClean="0">
                <a:latin typeface="Arial"/>
                <a:cs typeface="Arial"/>
              </a:rPr>
              <a:t> AMOC </a:t>
            </a:r>
            <a:r>
              <a:rPr lang="de-DE" sz="2400" dirty="0" err="1" smtClean="0">
                <a:latin typeface="Arial"/>
                <a:cs typeface="Arial"/>
              </a:rPr>
              <a:t>coherence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and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propagation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of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signals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of</a:t>
            </a:r>
            <a:r>
              <a:rPr lang="de-DE" sz="2400" dirty="0" smtClean="0">
                <a:latin typeface="Arial"/>
                <a:cs typeface="Arial"/>
              </a:rPr>
              <a:t> northern </a:t>
            </a:r>
            <a:r>
              <a:rPr lang="de-DE" sz="2400" dirty="0" err="1" smtClean="0">
                <a:latin typeface="Arial"/>
                <a:cs typeface="Arial"/>
              </a:rPr>
              <a:t>and</a:t>
            </a:r>
            <a:r>
              <a:rPr lang="de-DE" sz="2400" dirty="0" smtClean="0">
                <a:latin typeface="Arial"/>
                <a:cs typeface="Arial"/>
              </a:rPr>
              <a:t> southern </a:t>
            </a:r>
            <a:r>
              <a:rPr lang="de-DE" sz="2400" dirty="0" err="1" smtClean="0">
                <a:latin typeface="Arial"/>
                <a:cs typeface="Arial"/>
              </a:rPr>
              <a:t>hemisphere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origin</a:t>
            </a:r>
            <a:r>
              <a:rPr lang="de-DE" sz="2400" dirty="0" smtClean="0">
                <a:latin typeface="Arial"/>
                <a:cs typeface="Arial"/>
              </a:rPr>
              <a:t>.</a:t>
            </a:r>
            <a:endParaRPr lang="de-DE" sz="2400" dirty="0"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58720" y="3698240"/>
            <a:ext cx="802640" cy="62992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/>
          <p:cNvCxnSpPr/>
          <p:nvPr/>
        </p:nvCxnSpPr>
        <p:spPr>
          <a:xfrm>
            <a:off x="2705100" y="40132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9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" name="Bild 1" descr="All_sec_11S_indiv_r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" y="1397288"/>
            <a:ext cx="9144000" cy="2804387"/>
          </a:xfrm>
          <a:prstGeom prst="rect">
            <a:avLst/>
          </a:prstGeom>
        </p:spPr>
      </p:pic>
      <p:pic>
        <p:nvPicPr>
          <p:cNvPr id="3" name="Bild 2" descr="11S_m119_tra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60" y="3774832"/>
            <a:ext cx="2350534" cy="308316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31660" y="3774832"/>
            <a:ext cx="2350534" cy="299822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8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03200"/>
            <a:ext cx="8229600" cy="14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Circulation within the tropical Atlantic 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 Atlantic </a:t>
            </a:r>
            <a:r>
              <a:rPr lang="en-US" sz="2000" dirty="0" err="1" smtClean="0">
                <a:latin typeface="Arial"/>
                <a:cs typeface="Arial"/>
              </a:rPr>
              <a:t>thermohaline</a:t>
            </a:r>
            <a:r>
              <a:rPr lang="en-US" sz="2000" dirty="0" smtClean="0">
                <a:latin typeface="Arial"/>
                <a:cs typeface="Arial"/>
              </a:rPr>
              <a:t> circulation (ATHC) </a:t>
            </a:r>
          </a:p>
          <a:p>
            <a:r>
              <a:rPr lang="en-US" sz="2000" dirty="0" smtClean="0">
                <a:latin typeface="Arial"/>
                <a:cs typeface="Arial"/>
              </a:rPr>
              <a:t> Shallow Subtropical-tropical Cells (STC)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43964" b="18868"/>
          <a:stretch/>
        </p:blipFill>
        <p:spPr bwMode="auto">
          <a:xfrm>
            <a:off x="917220" y="1667263"/>
            <a:ext cx="2052113" cy="373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ig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00" y="1722590"/>
            <a:ext cx="5025300" cy="36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48448" y="5611676"/>
            <a:ext cx="8995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"/>
                <a:cs typeface="Arial"/>
                <a:sym typeface="Wingdings"/>
              </a:rPr>
              <a:t> Interaction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between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the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hemispheres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is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focused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on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the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western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boundary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85900" y="3041590"/>
            <a:ext cx="1016000" cy="939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054600" y="2933700"/>
            <a:ext cx="2120900" cy="1866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63" y="3014983"/>
            <a:ext cx="3215923" cy="251443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090893" y="360514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K1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24573" y="415378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K2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24013" y="475322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K3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84413" y="5010204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K4</a:t>
            </a:r>
            <a:endParaRPr lang="de-DE" sz="1400" dirty="0">
              <a:latin typeface="Arial"/>
              <a:cs typeface="Arial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5656249" y="4343400"/>
            <a:ext cx="1267764" cy="584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656249" y="5325164"/>
            <a:ext cx="1928166" cy="491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53225" y="4748850"/>
            <a:ext cx="34544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06005" y="5013010"/>
            <a:ext cx="34544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-440257" y="168640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" y="2693643"/>
            <a:ext cx="5593120" cy="4042966"/>
          </a:xfrm>
          <a:prstGeom prst="rect">
            <a:avLst/>
          </a:prstGeom>
        </p:spPr>
      </p:pic>
      <p:pic>
        <p:nvPicPr>
          <p:cNvPr id="2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4634668" y="2560623"/>
            <a:ext cx="1195595" cy="41759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Bild 20" descr="11S_m119_tra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41" y="2642677"/>
            <a:ext cx="2874385" cy="3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November 2016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ooring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2018</a:t>
            </a: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339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November 2016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2018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987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November 2016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2018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591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November 2016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2018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analyze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assessed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11° S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EUC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23°W on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equator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relevance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climate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endParaRPr lang="de-DE" dirty="0" smtClean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51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November 2016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2018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analyze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assessed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11° S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EUC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23°W on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equator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relevance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climate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mass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anomalies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AMOC, </a:t>
            </a:r>
            <a:r>
              <a:rPr lang="de-DE" dirty="0" err="1">
                <a:latin typeface="Arial"/>
                <a:cs typeface="Arial"/>
              </a:rPr>
              <a:t>which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can</a:t>
            </a:r>
            <a:r>
              <a:rPr lang="de-DE" dirty="0">
                <a:latin typeface="Arial"/>
                <a:cs typeface="Arial"/>
              </a:rPr>
              <a:t> e.g. </a:t>
            </a:r>
            <a:r>
              <a:rPr lang="de-DE" dirty="0" err="1">
                <a:latin typeface="Arial"/>
                <a:cs typeface="Arial"/>
              </a:rPr>
              <a:t>be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caused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Agulhas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leakage</a:t>
            </a:r>
            <a:endParaRPr lang="de-DE" dirty="0">
              <a:latin typeface="Arial"/>
              <a:cs typeface="Arial"/>
            </a:endParaRP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51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November 2016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2018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analyze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assessed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11° S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EUC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23°W on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equator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relevance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climate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mass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anomalies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AMOC, </a:t>
            </a:r>
            <a:r>
              <a:rPr lang="de-DE" dirty="0" err="1">
                <a:latin typeface="Arial"/>
                <a:cs typeface="Arial"/>
              </a:rPr>
              <a:t>which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can</a:t>
            </a:r>
            <a:r>
              <a:rPr lang="de-DE" dirty="0">
                <a:latin typeface="Arial"/>
                <a:cs typeface="Arial"/>
              </a:rPr>
              <a:t> e.g. </a:t>
            </a:r>
            <a:r>
              <a:rPr lang="de-DE" dirty="0" err="1">
                <a:latin typeface="Arial"/>
                <a:cs typeface="Arial"/>
              </a:rPr>
              <a:t>be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caused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Agulhas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leakage</a:t>
            </a:r>
            <a:endParaRPr lang="de-DE" dirty="0">
              <a:latin typeface="Arial"/>
              <a:cs typeface="Arial"/>
            </a:endParaRP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i</a:t>
            </a:r>
            <a:r>
              <a:rPr lang="de-DE" dirty="0" err="1" smtClean="0">
                <a:latin typeface="Arial"/>
                <a:cs typeface="Arial"/>
              </a:rPr>
              <a:t>nvestigate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basin-wide</a:t>
            </a:r>
            <a:r>
              <a:rPr lang="de-DE" dirty="0" smtClean="0">
                <a:latin typeface="Arial"/>
                <a:cs typeface="Arial"/>
              </a:rPr>
              <a:t> (S)AMOC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11°S </a:t>
            </a: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51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1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63" y="3014983"/>
            <a:ext cx="3215923" cy="251443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090893" y="360514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K1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24573" y="415378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K2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24013" y="475322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K3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84413" y="5010204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K4</a:t>
            </a:r>
            <a:endParaRPr lang="de-DE" sz="1400" dirty="0">
              <a:latin typeface="Arial"/>
              <a:cs typeface="Arial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5656249" y="4343400"/>
            <a:ext cx="1267764" cy="584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656249" y="5325164"/>
            <a:ext cx="1928166" cy="491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53225" y="4748850"/>
            <a:ext cx="34544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06005" y="5013010"/>
            <a:ext cx="34544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-440257" y="168640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" y="2592690"/>
            <a:ext cx="5593120" cy="4244873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4343400" y="2560623"/>
            <a:ext cx="1486863" cy="42548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6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var_box_fixed_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05" y="2459121"/>
            <a:ext cx="6400374" cy="44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249765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5°S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de-DE" sz="2400" dirty="0" smtClean="0">
                <a:latin typeface="Arial"/>
                <a:ea typeface="+mj-ea"/>
                <a:cs typeface="Arial"/>
              </a:rPr>
              <a:t>1990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-2004: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" y="1558806"/>
            <a:ext cx="5399532" cy="39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20080" y="1558806"/>
            <a:ext cx="3423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Arial"/>
                <a:cs typeface="Arial"/>
              </a:rPr>
              <a:t>Observations</a:t>
            </a:r>
            <a:r>
              <a:rPr lang="de-DE" sz="2000" dirty="0" smtClean="0">
                <a:latin typeface="Arial"/>
                <a:cs typeface="Arial"/>
              </a:rPr>
              <a:t>:</a:t>
            </a:r>
          </a:p>
          <a:p>
            <a:endParaRPr lang="de-DE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de-DE" sz="20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000" dirty="0" smtClean="0">
                <a:latin typeface="Arial"/>
                <a:cs typeface="Arial"/>
              </a:rPr>
              <a:t>9 </a:t>
            </a:r>
            <a:r>
              <a:rPr lang="de-DE" sz="2000" dirty="0" err="1" smtClean="0">
                <a:latin typeface="Arial"/>
                <a:cs typeface="Arial"/>
              </a:rPr>
              <a:t>research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cruises</a:t>
            </a:r>
            <a:r>
              <a:rPr lang="de-DE" sz="2000" dirty="0" smtClean="0">
                <a:latin typeface="Arial"/>
                <a:cs typeface="Arial"/>
              </a:rPr>
              <a:t>: </a:t>
            </a:r>
            <a:r>
              <a:rPr lang="de-DE" sz="2000" dirty="0" err="1" smtClean="0">
                <a:latin typeface="Arial"/>
                <a:cs typeface="Arial"/>
              </a:rPr>
              <a:t>repeatedly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occupied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the</a:t>
            </a:r>
            <a:r>
              <a:rPr lang="de-DE" sz="2000" dirty="0" smtClean="0">
                <a:latin typeface="Arial"/>
                <a:cs typeface="Arial"/>
              </a:rPr>
              <a:t> 5°S </a:t>
            </a:r>
            <a:r>
              <a:rPr lang="de-DE" sz="2000" dirty="0" err="1" smtClean="0">
                <a:latin typeface="Arial"/>
                <a:cs typeface="Arial"/>
              </a:rPr>
              <a:t>and</a:t>
            </a:r>
            <a:r>
              <a:rPr lang="de-DE" sz="2000" dirty="0" smtClean="0">
                <a:latin typeface="Arial"/>
                <a:cs typeface="Arial"/>
              </a:rPr>
              <a:t> 11°S </a:t>
            </a:r>
            <a:r>
              <a:rPr lang="de-DE" sz="2000" dirty="0" err="1" smtClean="0">
                <a:latin typeface="Arial"/>
                <a:cs typeface="Arial"/>
              </a:rPr>
              <a:t>section</a:t>
            </a:r>
            <a:endParaRPr lang="de-DE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de-DE" sz="20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de-DE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000" dirty="0" smtClean="0">
                <a:latin typeface="Arial"/>
                <a:cs typeface="Arial"/>
              </a:rPr>
              <a:t>Mooring </a:t>
            </a:r>
            <a:r>
              <a:rPr lang="de-DE" sz="2000" dirty="0" err="1" smtClean="0">
                <a:latin typeface="Arial"/>
                <a:cs typeface="Arial"/>
              </a:rPr>
              <a:t>array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at</a:t>
            </a:r>
            <a:r>
              <a:rPr lang="de-DE" sz="2000" dirty="0" smtClean="0">
                <a:latin typeface="Arial"/>
                <a:cs typeface="Arial"/>
              </a:rPr>
              <a:t> 11°S</a:t>
            </a:r>
            <a:endParaRPr lang="de-DE" sz="2000" dirty="0">
              <a:latin typeface="Arial"/>
              <a:cs typeface="Arial"/>
            </a:endParaRPr>
          </a:p>
          <a:p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smtClean="0">
                <a:latin typeface="Arial"/>
                <a:cs typeface="Arial"/>
              </a:rPr>
              <a:t>    2000-2004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21387" y="5518471"/>
            <a:ext cx="3711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Schott et al</a:t>
            </a:r>
            <a:r>
              <a:rPr lang="de-DE" dirty="0">
                <a:latin typeface="Arial"/>
                <a:cs typeface="Arial"/>
              </a:rPr>
              <a:t>.</a:t>
            </a:r>
            <a:r>
              <a:rPr lang="de-DE" dirty="0" smtClean="0">
                <a:latin typeface="Arial"/>
                <a:cs typeface="Arial"/>
              </a:rPr>
              <a:t> 2005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9" name="Rahmen 8"/>
          <p:cNvSpPr/>
          <p:nvPr/>
        </p:nvSpPr>
        <p:spPr>
          <a:xfrm flipH="1">
            <a:off x="27165323" y="10891094"/>
            <a:ext cx="2088232" cy="936104"/>
          </a:xfrm>
          <a:prstGeom prst="frame">
            <a:avLst/>
          </a:prstGeom>
          <a:solidFill>
            <a:srgbClr val="FF0CD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0" name="Rahmen 9"/>
          <p:cNvSpPr/>
          <p:nvPr/>
        </p:nvSpPr>
        <p:spPr>
          <a:xfrm flipH="1">
            <a:off x="27317723" y="11043494"/>
            <a:ext cx="2088232" cy="936104"/>
          </a:xfrm>
          <a:prstGeom prst="frame">
            <a:avLst/>
          </a:prstGeom>
          <a:solidFill>
            <a:srgbClr val="FF0CD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1" name="Rahmen 10"/>
          <p:cNvSpPr/>
          <p:nvPr/>
        </p:nvSpPr>
        <p:spPr>
          <a:xfrm flipH="1">
            <a:off x="27470123" y="11195894"/>
            <a:ext cx="2088232" cy="936104"/>
          </a:xfrm>
          <a:prstGeom prst="frame">
            <a:avLst/>
          </a:prstGeom>
          <a:solidFill>
            <a:srgbClr val="FF0CD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463800" y="3924294"/>
            <a:ext cx="2159000" cy="939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transports_ts_with_gecco_and_tr_remov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21" y="2577586"/>
            <a:ext cx="5037398" cy="41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253995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2000-2004: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Mean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state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4045" y="5044727"/>
            <a:ext cx="4551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Average </a:t>
            </a:r>
            <a:r>
              <a:rPr lang="de-DE" dirty="0" err="1" smtClean="0">
                <a:latin typeface="Arial"/>
                <a:cs typeface="Arial"/>
              </a:rPr>
              <a:t>transports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11°S (</a:t>
            </a:r>
            <a:r>
              <a:rPr lang="de-DE" dirty="0" err="1" smtClean="0">
                <a:latin typeface="Arial"/>
                <a:cs typeface="Arial"/>
              </a:rPr>
              <a:t>ship</a:t>
            </a:r>
            <a:r>
              <a:rPr lang="de-DE" dirty="0">
                <a:latin typeface="Arial"/>
                <a:cs typeface="Arial"/>
              </a:rPr>
              <a:t>)</a:t>
            </a:r>
            <a:r>
              <a:rPr lang="de-DE" dirty="0" smtClean="0">
                <a:latin typeface="Arial"/>
                <a:cs typeface="Arial"/>
              </a:rPr>
              <a:t>: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NBUC	24 +/- 4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r>
              <a:rPr lang="de-DE" dirty="0">
                <a:latin typeface="Arial"/>
                <a:cs typeface="Arial"/>
              </a:rPr>
              <a:t> [=1 x10</a:t>
            </a:r>
            <a:r>
              <a:rPr lang="de-DE" baseline="30000" dirty="0">
                <a:latin typeface="Arial"/>
                <a:cs typeface="Arial"/>
              </a:rPr>
              <a:t>6</a:t>
            </a:r>
            <a:r>
              <a:rPr lang="de-DE" dirty="0">
                <a:latin typeface="Arial"/>
                <a:cs typeface="Arial"/>
              </a:rPr>
              <a:t> m</a:t>
            </a:r>
            <a:r>
              <a:rPr lang="de-DE" baseline="30000" dirty="0">
                <a:latin typeface="Arial"/>
                <a:cs typeface="Arial"/>
              </a:rPr>
              <a:t>3</a:t>
            </a:r>
            <a:r>
              <a:rPr lang="de-DE" dirty="0">
                <a:latin typeface="Arial"/>
                <a:cs typeface="Arial"/>
              </a:rPr>
              <a:t>s</a:t>
            </a:r>
            <a:r>
              <a:rPr lang="de-DE" baseline="30000" dirty="0">
                <a:latin typeface="Arial"/>
                <a:cs typeface="Arial"/>
              </a:rPr>
              <a:t>-1</a:t>
            </a:r>
            <a:r>
              <a:rPr lang="de-DE" dirty="0" smtClean="0">
                <a:latin typeface="Arial"/>
                <a:cs typeface="Arial"/>
              </a:rPr>
              <a:t>]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DWBC	-34.8 +/- 8.6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55" y="922812"/>
            <a:ext cx="4475141" cy="35372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56588" y="810800"/>
            <a:ext cx="85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cm/s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4846661" y="5044727"/>
            <a:ext cx="4551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Average </a:t>
            </a:r>
            <a:r>
              <a:rPr lang="de-DE" dirty="0" err="1" smtClean="0">
                <a:latin typeface="Arial"/>
                <a:cs typeface="Arial"/>
              </a:rPr>
              <a:t>transports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11°S (</a:t>
            </a:r>
            <a:r>
              <a:rPr lang="de-DE" dirty="0" err="1" smtClean="0">
                <a:latin typeface="Arial"/>
                <a:cs typeface="Arial"/>
              </a:rPr>
              <a:t>mooring</a:t>
            </a:r>
            <a:r>
              <a:rPr lang="de-DE" dirty="0" smtClean="0">
                <a:latin typeface="Arial"/>
                <a:cs typeface="Arial"/>
              </a:rPr>
              <a:t>):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NBUC	27.1 +/- 1.1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DWBC	-18.6 +/- 1.7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4045" y="4356476"/>
            <a:ext cx="3711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remake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Schott et al</a:t>
            </a:r>
            <a:r>
              <a:rPr lang="de-DE" dirty="0">
                <a:latin typeface="Arial"/>
                <a:cs typeface="Arial"/>
              </a:rPr>
              <a:t>.</a:t>
            </a:r>
            <a:r>
              <a:rPr lang="de-DE" dirty="0" smtClean="0">
                <a:latin typeface="Arial"/>
                <a:cs typeface="Arial"/>
              </a:rPr>
              <a:t> 2005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914400"/>
            <a:ext cx="4517200" cy="35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-325120" y="338660"/>
            <a:ext cx="981456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2000-2004: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Variability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751946" y="1306115"/>
            <a:ext cx="33318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NBUC: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latin typeface="Arial"/>
                <a:cs typeface="Arial"/>
              </a:rPr>
              <a:t>Average </a:t>
            </a:r>
            <a:r>
              <a:rPr lang="de-DE" sz="1600" dirty="0" err="1" smtClean="0">
                <a:latin typeface="Arial"/>
                <a:cs typeface="Arial"/>
              </a:rPr>
              <a:t>transport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is</a:t>
            </a:r>
            <a:r>
              <a:rPr lang="de-DE" sz="1600" dirty="0" smtClean="0">
                <a:latin typeface="Arial"/>
                <a:cs typeface="Arial"/>
              </a:rPr>
              <a:t> </a:t>
            </a:r>
          </a:p>
          <a:p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smtClean="0">
                <a:latin typeface="Arial"/>
                <a:cs typeface="Arial"/>
              </a:rPr>
              <a:t>    </a:t>
            </a:r>
            <a:r>
              <a:rPr lang="de-DE" sz="1600" dirty="0" err="1" smtClean="0">
                <a:latin typeface="Arial"/>
                <a:cs typeface="Arial"/>
              </a:rPr>
              <a:t>similar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to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ship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sections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751946" y="3802731"/>
            <a:ext cx="33318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DWBC: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latin typeface="Arial"/>
                <a:cs typeface="Arial"/>
              </a:rPr>
              <a:t>Average </a:t>
            </a:r>
            <a:r>
              <a:rPr lang="de-DE" sz="1600" dirty="0" err="1" smtClean="0">
                <a:latin typeface="Arial"/>
                <a:cs typeface="Arial"/>
              </a:rPr>
              <a:t>transport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is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lower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than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from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ship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sections</a:t>
            </a:r>
            <a:endParaRPr lang="de-DE" sz="1600" dirty="0" smtClean="0">
              <a:latin typeface="Arial"/>
              <a:cs typeface="Arial"/>
            </a:endParaRPr>
          </a:p>
          <a:p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>
                <a:latin typeface="Arial"/>
                <a:cs typeface="Arial"/>
              </a:rPr>
              <a:t>Spectral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peak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at</a:t>
            </a:r>
            <a:r>
              <a:rPr lang="de-DE" sz="1600" dirty="0" smtClean="0">
                <a:latin typeface="Arial"/>
                <a:cs typeface="Arial"/>
              </a:rPr>
              <a:t> 60-70 </a:t>
            </a:r>
            <a:r>
              <a:rPr lang="de-DE" sz="1600" dirty="0" err="1" smtClean="0">
                <a:latin typeface="Arial"/>
                <a:cs typeface="Arial"/>
              </a:rPr>
              <a:t>days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period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associated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with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deep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eddies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487711" y="6363504"/>
            <a:ext cx="308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Schott et al. 2005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9" name="Bild 8" descr="v_mean_11s_with_moor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828160"/>
            <a:ext cx="2565400" cy="1981200"/>
          </a:xfrm>
          <a:prstGeom prst="rect">
            <a:avLst/>
          </a:prstGeom>
        </p:spPr>
      </p:pic>
      <p:pic>
        <p:nvPicPr>
          <p:cNvPr id="4" name="Bild 3" descr="nbuc_transport_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" y="1231899"/>
            <a:ext cx="3671986" cy="52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8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304794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2000-2004: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48280" y="1562121"/>
            <a:ext cx="240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"/>
                <a:cs typeface="Arial"/>
              </a:rPr>
              <a:t>Break </a:t>
            </a:r>
            <a:r>
              <a:rPr lang="de-DE" sz="2000" dirty="0" err="1" smtClean="0">
                <a:latin typeface="Arial"/>
                <a:cs typeface="Arial"/>
              </a:rPr>
              <a:t>up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of</a:t>
            </a:r>
            <a:r>
              <a:rPr lang="de-DE" sz="2000" dirty="0" smtClean="0">
                <a:latin typeface="Arial"/>
                <a:cs typeface="Arial"/>
              </a:rPr>
              <a:t> DWBC in </a:t>
            </a:r>
            <a:r>
              <a:rPr lang="de-DE" sz="2000" dirty="0" err="1" smtClean="0">
                <a:latin typeface="Arial"/>
                <a:cs typeface="Arial"/>
              </a:rPr>
              <a:t>to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deep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eddies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at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around</a:t>
            </a:r>
            <a:r>
              <a:rPr lang="de-DE" sz="2000" dirty="0" smtClean="0">
                <a:latin typeface="Arial"/>
                <a:cs typeface="Arial"/>
              </a:rPr>
              <a:t> 8°S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2556" y="5436353"/>
            <a:ext cx="255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Dengler et al. 2004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6" name="Picture 5" descr="C:\usr\Marcus\Präsentation\Recife\sch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" y="1161098"/>
            <a:ext cx="538956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7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0" y="23706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studies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after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observational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period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04740" y="1482640"/>
            <a:ext cx="35021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de-DE" dirty="0" err="1" smtClean="0">
                <a:latin typeface="Arial"/>
                <a:cs typeface="Arial"/>
              </a:rPr>
              <a:t>close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correspondence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strength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on inter-</a:t>
            </a:r>
            <a:r>
              <a:rPr lang="de-DE" dirty="0" err="1" smtClean="0">
                <a:latin typeface="Arial"/>
                <a:cs typeface="Arial"/>
              </a:rPr>
              <a:t>annual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r>
              <a:rPr lang="de-DE" dirty="0" smtClean="0">
                <a:latin typeface="Arial"/>
                <a:cs typeface="Arial"/>
              </a:rPr>
              <a:t> 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4744" y="1247872"/>
            <a:ext cx="450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Biastoch</a:t>
            </a:r>
            <a:r>
              <a:rPr lang="de-DE" dirty="0" smtClean="0">
                <a:latin typeface="Arial"/>
                <a:cs typeface="Arial"/>
              </a:rPr>
              <a:t> et al. 2008: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3" name="Bild 2" descr="moc_nbuc_anomal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1172627"/>
            <a:ext cx="4704580" cy="1046614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508005" y="2185375"/>
            <a:ext cx="79586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422401" y="1966843"/>
            <a:ext cx="286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AMOC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6°S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508005" y="2505508"/>
            <a:ext cx="795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422401" y="2286976"/>
            <a:ext cx="286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NBUC </a:t>
            </a:r>
            <a:r>
              <a:rPr lang="de-DE" dirty="0" err="1" smtClean="0"/>
              <a:t>transport</a:t>
            </a:r>
            <a:endParaRPr lang="de-DE" dirty="0"/>
          </a:p>
        </p:txBody>
      </p:sp>
      <p:pic>
        <p:nvPicPr>
          <p:cNvPr id="12" name="Bild 11" descr="biastoch_s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4" y="3447743"/>
            <a:ext cx="5298440" cy="3138170"/>
          </a:xfrm>
          <a:prstGeom prst="rect">
            <a:avLst/>
          </a:prstGeom>
        </p:spPr>
      </p:pic>
      <p:pic>
        <p:nvPicPr>
          <p:cNvPr id="15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1" y="3718676"/>
            <a:ext cx="25463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5404743" y="4073392"/>
            <a:ext cx="3502193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de-DE" dirty="0" err="1">
                <a:latin typeface="Arial"/>
                <a:cs typeface="Arial"/>
              </a:rPr>
              <a:t>Salinity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anomalies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are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related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Agulhas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leakage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might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have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implications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further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evolution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MOC</a:t>
            </a:r>
          </a:p>
          <a:p>
            <a:pPr algn="just">
              <a:lnSpc>
                <a:spcPct val="110000"/>
              </a:lnSpc>
            </a:pPr>
            <a:endParaRPr lang="de-DE" dirty="0"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04747" y="3838624"/>
            <a:ext cx="450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Biastoch</a:t>
            </a:r>
            <a:r>
              <a:rPr lang="de-DE" dirty="0" smtClean="0">
                <a:latin typeface="Arial"/>
                <a:cs typeface="Arial"/>
              </a:rPr>
              <a:t> et al. 2009: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17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0" y="270928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studies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after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observational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period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72" y="1370024"/>
            <a:ext cx="7323829" cy="3534543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940172" y="5289770"/>
            <a:ext cx="44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Zhang et al. 2011: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927472" y="5559983"/>
            <a:ext cx="750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Strong </a:t>
            </a:r>
            <a:r>
              <a:rPr lang="de-DE" dirty="0" err="1" smtClean="0">
                <a:latin typeface="Arial"/>
                <a:cs typeface="Arial"/>
              </a:rPr>
              <a:t>multidecadal</a:t>
            </a:r>
            <a:r>
              <a:rPr lang="de-DE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r>
              <a:rPr lang="de-DE" dirty="0" smtClean="0">
                <a:latin typeface="Arial"/>
                <a:cs typeface="Arial"/>
              </a:rPr>
              <a:t> in </a:t>
            </a:r>
            <a:r>
              <a:rPr lang="de-DE" dirty="0" err="1" smtClean="0">
                <a:latin typeface="Arial"/>
                <a:cs typeface="Arial"/>
              </a:rPr>
              <a:t>geostrophic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timeseries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based</a:t>
            </a:r>
            <a:r>
              <a:rPr lang="de-DE" dirty="0" smtClean="0">
                <a:latin typeface="Arial"/>
                <a:cs typeface="Arial"/>
              </a:rPr>
              <a:t> on </a:t>
            </a:r>
            <a:r>
              <a:rPr lang="de-DE" dirty="0" err="1" smtClean="0">
                <a:latin typeface="Arial"/>
                <a:cs typeface="Arial"/>
              </a:rPr>
              <a:t>historical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hydrographic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observations</a:t>
            </a:r>
            <a:r>
              <a:rPr lang="de-DE" dirty="0" smtClean="0">
                <a:latin typeface="Arial"/>
                <a:cs typeface="Arial"/>
              </a:rPr>
              <a:t> 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75441" y="1386927"/>
            <a:ext cx="508000" cy="35345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16200000">
            <a:off x="-1294289" y="1754451"/>
            <a:ext cx="46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/>
                <a:cs typeface="Arial"/>
              </a:rPr>
              <a:t>Transport in NBC (</a:t>
            </a:r>
            <a:r>
              <a:rPr lang="de-DE" b="1" dirty="0" err="1" smtClean="0">
                <a:latin typeface="Arial"/>
                <a:cs typeface="Arial"/>
              </a:rPr>
              <a:t>Sv</a:t>
            </a:r>
            <a:r>
              <a:rPr lang="de-DE" b="1" dirty="0" smtClean="0">
                <a:latin typeface="Arial"/>
                <a:cs typeface="Arial"/>
              </a:rPr>
              <a:t>)</a:t>
            </a:r>
            <a:endParaRPr lang="de-DE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biastoch_s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4" y="1840600"/>
            <a:ext cx="3966450" cy="234925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studies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after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observational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period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71803" y="2725693"/>
            <a:ext cx="386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Biastoch</a:t>
            </a:r>
            <a:r>
              <a:rPr lang="de-DE" dirty="0" smtClean="0">
                <a:latin typeface="Arial"/>
                <a:cs typeface="Arial"/>
              </a:rPr>
              <a:t> et al. 2009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8" y="576158"/>
            <a:ext cx="3866430" cy="860153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271803" y="841271"/>
            <a:ext cx="450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Biastoch</a:t>
            </a:r>
            <a:r>
              <a:rPr lang="de-DE" dirty="0" smtClean="0">
                <a:latin typeface="Arial"/>
                <a:cs typeface="Arial"/>
              </a:rPr>
              <a:t> et al. 2008</a:t>
            </a:r>
            <a:endParaRPr lang="de-DE" dirty="0">
              <a:latin typeface="Arial"/>
              <a:cs typeface="Arial"/>
            </a:endParaRPr>
          </a:p>
        </p:txBody>
      </p:sp>
      <p:grpSp>
        <p:nvGrpSpPr>
          <p:cNvPr id="25" name="Gruppierung 24"/>
          <p:cNvGrpSpPr/>
          <p:nvPr/>
        </p:nvGrpSpPr>
        <p:grpSpPr>
          <a:xfrm>
            <a:off x="121802" y="4282113"/>
            <a:ext cx="6580849" cy="2413873"/>
            <a:chOff x="0" y="1479397"/>
            <a:chExt cx="11368675" cy="4297576"/>
          </a:xfrm>
        </p:grpSpPr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79397"/>
              <a:ext cx="9144000" cy="4253859"/>
            </a:xfrm>
            <a:prstGeom prst="rect">
              <a:avLst/>
            </a:prstGeom>
          </p:spPr>
        </p:pic>
        <p:grpSp>
          <p:nvGrpSpPr>
            <p:cNvPr id="27" name="Gruppierung 26"/>
            <p:cNvGrpSpPr/>
            <p:nvPr/>
          </p:nvGrpSpPr>
          <p:grpSpPr>
            <a:xfrm>
              <a:off x="7895607" y="5266089"/>
              <a:ext cx="1618159" cy="501017"/>
              <a:chOff x="7895607" y="5266089"/>
              <a:chExt cx="1618159" cy="501017"/>
            </a:xfrm>
          </p:grpSpPr>
          <p:sp>
            <p:nvSpPr>
              <p:cNvPr id="34" name="Textfeld 33"/>
              <p:cNvSpPr txBox="1"/>
              <p:nvPr/>
            </p:nvSpPr>
            <p:spPr>
              <a:xfrm>
                <a:off x="7895607" y="5358729"/>
                <a:ext cx="800457" cy="407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2000</a:t>
                </a:r>
                <a:endParaRPr lang="de-DE" sz="1600" dirty="0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8713309" y="5359653"/>
                <a:ext cx="800457" cy="407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2005</a:t>
                </a:r>
                <a:endParaRPr lang="de-DE" sz="1600" dirty="0"/>
              </a:p>
            </p:txBody>
          </p:sp>
          <p:cxnSp>
            <p:nvCxnSpPr>
              <p:cNvPr id="36" name="Gerade Verbindung 35"/>
              <p:cNvCxnSpPr/>
              <p:nvPr/>
            </p:nvCxnSpPr>
            <p:spPr>
              <a:xfrm>
                <a:off x="8177289" y="5266089"/>
                <a:ext cx="0" cy="1080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>
                <a:off x="8996429" y="5267551"/>
                <a:ext cx="0" cy="1080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Gerade Verbindung 27"/>
            <p:cNvCxnSpPr/>
            <p:nvPr/>
          </p:nvCxnSpPr>
          <p:spPr>
            <a:xfrm>
              <a:off x="7354909" y="5266283"/>
              <a:ext cx="4013766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ierung 28"/>
            <p:cNvGrpSpPr/>
            <p:nvPr/>
          </p:nvGrpSpPr>
          <p:grpSpPr>
            <a:xfrm>
              <a:off x="9529566" y="5275956"/>
              <a:ext cx="1618159" cy="501017"/>
              <a:chOff x="7895607" y="5266089"/>
              <a:chExt cx="1618159" cy="501017"/>
            </a:xfrm>
          </p:grpSpPr>
          <p:sp>
            <p:nvSpPr>
              <p:cNvPr id="30" name="Textfeld 29"/>
              <p:cNvSpPr txBox="1"/>
              <p:nvPr/>
            </p:nvSpPr>
            <p:spPr>
              <a:xfrm>
                <a:off x="7895607" y="5358729"/>
                <a:ext cx="800457" cy="407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2010</a:t>
                </a:r>
                <a:endParaRPr lang="de-DE" sz="1600" dirty="0"/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713309" y="5359653"/>
                <a:ext cx="800457" cy="407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2015</a:t>
                </a:r>
                <a:endParaRPr lang="de-DE" sz="1600" dirty="0"/>
              </a:p>
            </p:txBody>
          </p:sp>
          <p:cxnSp>
            <p:nvCxnSpPr>
              <p:cNvPr id="32" name="Gerade Verbindung 31"/>
              <p:cNvCxnSpPr/>
              <p:nvPr/>
            </p:nvCxnSpPr>
            <p:spPr>
              <a:xfrm>
                <a:off x="8177289" y="5266089"/>
                <a:ext cx="0" cy="1080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/>
            </p:nvCxnSpPr>
            <p:spPr>
              <a:xfrm>
                <a:off x="8996429" y="5267551"/>
                <a:ext cx="0" cy="1080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Rechteck 37"/>
          <p:cNvSpPr/>
          <p:nvPr/>
        </p:nvSpPr>
        <p:spPr>
          <a:xfrm>
            <a:off x="6157598" y="4453782"/>
            <a:ext cx="646365" cy="19222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</a:rPr>
              <a:t>?</a:t>
            </a:r>
            <a:endParaRPr lang="de-DE" sz="6000" dirty="0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900782" y="5110112"/>
            <a:ext cx="44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Zhang et al. 2011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0" y="4282113"/>
            <a:ext cx="389096" cy="2389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 rot="16200000">
            <a:off x="-918498" y="5021225"/>
            <a:ext cx="2349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/>
                <a:cs typeface="Arial"/>
              </a:rPr>
              <a:t>Transport in NBC (</a:t>
            </a:r>
            <a:r>
              <a:rPr lang="de-DE" sz="1400" b="1" dirty="0" err="1" smtClean="0">
                <a:latin typeface="Arial"/>
                <a:cs typeface="Arial"/>
              </a:rPr>
              <a:t>Sv</a:t>
            </a:r>
            <a:r>
              <a:rPr lang="de-DE" sz="1400" b="1" dirty="0" smtClean="0">
                <a:latin typeface="Arial"/>
                <a:cs typeface="Arial"/>
              </a:rPr>
              <a:t>)</a:t>
            </a:r>
            <a:endParaRPr lang="de-DE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1474</Words>
  <Application>Microsoft Office PowerPoint</Application>
  <PresentationFormat>Bildschirmpräsentation (4:3)</PresentationFormat>
  <Paragraphs>298</Paragraphs>
  <Slides>30</Slides>
  <Notes>30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Office-Design</vt:lpstr>
      <vt:lpstr>Interannual to decadal changes in the Western Boundary Circulation in the Atlantic at 11°S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GEOMAR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the tropical Atlantic for climate variability in the Atlantic A.P.1.1 – first observations</dc:title>
  <dc:creator>Rebecca Hummels</dc:creator>
  <cp:lastModifiedBy>Schmidt, Barbara</cp:lastModifiedBy>
  <cp:revision>264</cp:revision>
  <dcterms:created xsi:type="dcterms:W3CDTF">2013-09-02T09:04:00Z</dcterms:created>
  <dcterms:modified xsi:type="dcterms:W3CDTF">2016-04-18T08:06:10Z</dcterms:modified>
</cp:coreProperties>
</file>