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90" y="-4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A78C-DBA8-4FD5-8C5F-1627B845E9E5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544E-3C90-4882-AE6C-15C94ED924B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96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A78C-DBA8-4FD5-8C5F-1627B845E9E5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544E-3C90-4882-AE6C-15C94ED924B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236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A78C-DBA8-4FD5-8C5F-1627B845E9E5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544E-3C90-4882-AE6C-15C94ED924B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178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A78C-DBA8-4FD5-8C5F-1627B845E9E5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544E-3C90-4882-AE6C-15C94ED924B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351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A78C-DBA8-4FD5-8C5F-1627B845E9E5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544E-3C90-4882-AE6C-15C94ED924B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057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A78C-DBA8-4FD5-8C5F-1627B845E9E5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544E-3C90-4882-AE6C-15C94ED924B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249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A78C-DBA8-4FD5-8C5F-1627B845E9E5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544E-3C90-4882-AE6C-15C94ED924B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53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A78C-DBA8-4FD5-8C5F-1627B845E9E5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544E-3C90-4882-AE6C-15C94ED924B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835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A78C-DBA8-4FD5-8C5F-1627B845E9E5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544E-3C90-4882-AE6C-15C94ED924B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461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A78C-DBA8-4FD5-8C5F-1627B845E9E5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544E-3C90-4882-AE6C-15C94ED924B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400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A78C-DBA8-4FD5-8C5F-1627B845E9E5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544E-3C90-4882-AE6C-15C94ED924B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715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5A78C-DBA8-4FD5-8C5F-1627B845E9E5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0544E-3C90-4882-AE6C-15C94ED924B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95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Some Thoughts About</a:t>
            </a:r>
            <a:br>
              <a:rPr lang="en-US" dirty="0" smtClean="0"/>
            </a:br>
            <a:r>
              <a:rPr lang="en-US" dirty="0" smtClean="0"/>
              <a:t>Descriptor 3.3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Rainer </a:t>
            </a:r>
            <a:r>
              <a:rPr lang="en-US" dirty="0" err="1" smtClean="0"/>
              <a:t>Froese</a:t>
            </a:r>
            <a:endParaRPr lang="en-US" dirty="0" smtClean="0"/>
          </a:p>
          <a:p>
            <a:r>
              <a:rPr lang="en-US" dirty="0" smtClean="0"/>
              <a:t>ICES MSFD Workshop</a:t>
            </a:r>
          </a:p>
          <a:p>
            <a:r>
              <a:rPr lang="en-US" dirty="0" smtClean="0"/>
              <a:t>14.01.2014 Copenhagen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481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MSFD Descriptor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6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The level of pressure of the fishing activity, measured either as fishing mortality </a:t>
            </a:r>
            <a:r>
              <a:rPr lang="en-US" i="1" dirty="0"/>
              <a:t>F</a:t>
            </a:r>
            <a:r>
              <a:rPr lang="en-US" dirty="0"/>
              <a:t> relative to the one associated with the maximum sustainable yield (</a:t>
            </a:r>
            <a:r>
              <a:rPr lang="en-US" i="1" dirty="0" err="1"/>
              <a:t>F</a:t>
            </a:r>
            <a:r>
              <a:rPr lang="en-US" i="1" baseline="-25000" dirty="0" err="1"/>
              <a:t>msy</a:t>
            </a:r>
            <a:r>
              <a:rPr lang="en-US" dirty="0"/>
              <a:t>) or, if </a:t>
            </a:r>
            <a:r>
              <a:rPr lang="en-US" i="1" dirty="0"/>
              <a:t>F</a:t>
            </a:r>
            <a:r>
              <a:rPr lang="en-US" dirty="0"/>
              <a:t> is unknown, the ratio between catch and biomass, with a reference point that is compatible with </a:t>
            </a:r>
            <a:r>
              <a:rPr lang="en-US" i="1" dirty="0" err="1"/>
              <a:t>F</a:t>
            </a:r>
            <a:r>
              <a:rPr lang="en-US" i="1" baseline="-25000" dirty="0" err="1"/>
              <a:t>msy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The spawning stock biomass </a:t>
            </a:r>
            <a:r>
              <a:rPr lang="en-US" i="1" dirty="0"/>
              <a:t>SSB</a:t>
            </a:r>
            <a:r>
              <a:rPr lang="en-US" dirty="0"/>
              <a:t> relative to the one that can produce the maximum sustainable yield (</a:t>
            </a:r>
            <a:r>
              <a:rPr lang="en-US" i="1" dirty="0" err="1"/>
              <a:t>SSB</a:t>
            </a:r>
            <a:r>
              <a:rPr lang="en-US" i="1" baseline="-25000" dirty="0" err="1"/>
              <a:t>msy</a:t>
            </a:r>
            <a:r>
              <a:rPr lang="en-US" dirty="0"/>
              <a:t>) or other suitable biomass indices.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The age and size distribution within the population, with the sub-indicators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US" sz="3200" dirty="0"/>
              <a:t>Proportion of fish larger than the mean size of first sexual maturation;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US" sz="3200" dirty="0"/>
              <a:t>Mean maximum length across all species found in research vessel surveys;</a:t>
            </a:r>
          </a:p>
          <a:p>
            <a:pPr marL="971550" lvl="1" indent="-571500">
              <a:buFont typeface="+mj-lt"/>
              <a:buAutoNum type="romanLcPeriod"/>
            </a:pPr>
            <a:r>
              <a:rPr lang="en-US" sz="3200" dirty="0"/>
              <a:t>95 % percentile of the fish length distribution observed in research vessel surveys</a:t>
            </a:r>
            <a:r>
              <a:rPr lang="en-US" sz="3200" dirty="0" smtClean="0"/>
              <a:t>;</a:t>
            </a:r>
            <a:r>
              <a:rPr lang="en-US" sz="3200" dirty="0"/>
              <a:t> </a:t>
            </a:r>
            <a:endParaRPr lang="en-US" sz="3200" dirty="0" smtClean="0"/>
          </a:p>
          <a:p>
            <a:pPr marL="971550" lvl="1" indent="-571500">
              <a:buFont typeface="+mj-lt"/>
              <a:buAutoNum type="romanLcPeriod"/>
            </a:pPr>
            <a:r>
              <a:rPr lang="en-US" sz="3200" dirty="0" smtClean="0"/>
              <a:t>Size </a:t>
            </a:r>
            <a:r>
              <a:rPr lang="en-US" sz="3200" dirty="0"/>
              <a:t>at first sexual maturation [relative to historic sizes], which may reflect the extent of undesirable genetic effects of exploitation.</a:t>
            </a:r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827584" y="3501008"/>
            <a:ext cx="7272808" cy="9361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89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2114"/>
          </a:xfrm>
        </p:spPr>
        <p:txBody>
          <a:bodyPr/>
          <a:lstStyle/>
          <a:p>
            <a:r>
              <a:rPr lang="en-US" dirty="0" smtClean="0"/>
              <a:t>North Sea Haddock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16000"/>
            <a:ext cx="9144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7504" y="5877272"/>
            <a:ext cx="7390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North Sea haddock, data from DATRAS, </a:t>
            </a:r>
            <a:r>
              <a:rPr lang="en-US" dirty="0" err="1" smtClean="0"/>
              <a:t>Linf</a:t>
            </a:r>
            <a:r>
              <a:rPr lang="en-US" dirty="0" smtClean="0"/>
              <a:t> = 62 cm, Lm90 = 29 cm, tm95 =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063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Length-Frequency in DATRAS</a:t>
            </a:r>
            <a:endParaRPr lang="en-US" dirty="0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0451" y="1177153"/>
            <a:ext cx="6120680" cy="423027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80732" y="5407427"/>
            <a:ext cx="86894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North Sea haddock: largest fish not representative of proportion of large fish. </a:t>
            </a:r>
          </a:p>
          <a:p>
            <a:r>
              <a:rPr lang="en-US" dirty="0" smtClean="0"/>
              <a:t>Vertical line represents Lm90 = 29 cm. </a:t>
            </a:r>
          </a:p>
          <a:p>
            <a:r>
              <a:rPr lang="en-US" dirty="0" smtClean="0"/>
              <a:t>Mean length in catch depends on gear selectivity, which is different from commercial gears</a:t>
            </a:r>
          </a:p>
        </p:txBody>
      </p:sp>
      <p:sp>
        <p:nvSpPr>
          <p:cNvPr id="9" name="Oval 8"/>
          <p:cNvSpPr/>
          <p:nvPr/>
        </p:nvSpPr>
        <p:spPr>
          <a:xfrm>
            <a:off x="6228184" y="3501008"/>
            <a:ext cx="72008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4716016" y="1268760"/>
            <a:ext cx="0" cy="2592288"/>
          </a:xfrm>
          <a:prstGeom prst="line">
            <a:avLst/>
          </a:prstGeom>
          <a:ln w="2222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364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 3.3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Size/age at maturity is reasonable, known biological reference point</a:t>
            </a:r>
          </a:p>
          <a:p>
            <a:r>
              <a:rPr lang="en-US" dirty="0" smtClean="0"/>
              <a:t>Proportion of large fish depends on gear selectivity</a:t>
            </a:r>
          </a:p>
          <a:p>
            <a:r>
              <a:rPr lang="en-US" dirty="0" smtClean="0"/>
              <a:t>Largest fish not representative of proportion of large fish</a:t>
            </a:r>
          </a:p>
          <a:p>
            <a:r>
              <a:rPr lang="en-US" dirty="0" smtClean="0"/>
              <a:t>DATRAS has lower size selectivity than commercial catches</a:t>
            </a:r>
          </a:p>
          <a:p>
            <a:r>
              <a:rPr lang="en-US" dirty="0" smtClean="0"/>
              <a:t>Recruitment pulses lower mean size in catch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161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 3.3 Limit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length or age where 90% of the females have reached maturity as lower limit reference point</a:t>
            </a:r>
          </a:p>
          <a:p>
            <a:r>
              <a:rPr lang="en-US" dirty="0" smtClean="0"/>
              <a:t>Use mean length / age in commercial catches as indicator</a:t>
            </a:r>
          </a:p>
          <a:p>
            <a:r>
              <a:rPr lang="en-US" dirty="0" smtClean="0"/>
              <a:t>If entry in fishery is above limit reference point, then recruitment pulses can not lead to negative assessment</a:t>
            </a:r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689795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 3.3 and </a:t>
            </a:r>
            <a:r>
              <a:rPr lang="en-US" dirty="0" err="1" smtClean="0"/>
              <a:t>Dx.x</a:t>
            </a:r>
            <a:r>
              <a:rPr lang="en-US" dirty="0" smtClean="0"/>
              <a:t> Target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n-US" dirty="0" smtClean="0"/>
                  <a:t>A given catch has the least impact on cohort biomass and size/age structure if it is taken at the length/age where cohort biomass has its maximum</a:t>
                </a:r>
              </a:p>
              <a:p>
                <a:pPr marL="0" indent="0">
                  <a:buNone/>
                </a:pPr>
                <a:r>
                  <a:rPr lang="en-US" dirty="0" smtClean="0"/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de-DE" b="0" i="1" smtClean="0">
                            <a:latin typeface="Cambria Math"/>
                          </a:rPr>
                          <m:t>𝑜𝑝𝑡</m:t>
                        </m:r>
                      </m:sub>
                    </m:sSub>
                    <m:r>
                      <a:rPr lang="de-DE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de-DE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de-DE" b="0" i="1" smtClean="0">
                            <a:latin typeface="Cambria Math"/>
                          </a:rPr>
                          <m:t>𝑖𝑛𝑓</m:t>
                        </m:r>
                      </m:sub>
                    </m:sSub>
                    <m:f>
                      <m:fPr>
                        <m:ctrlPr>
                          <a:rPr lang="de-DE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de-DE" b="0" i="1" smtClean="0">
                            <a:latin typeface="Cambria Math"/>
                          </a:rPr>
                          <m:t>3+</m:t>
                        </m:r>
                        <m:f>
                          <m:fPr>
                            <m:ctrlPr>
                              <a:rPr lang="de-DE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de-DE" b="0" i="1" smtClean="0">
                                <a:latin typeface="Cambria Math"/>
                              </a:rPr>
                              <m:t>𝑀</m:t>
                            </m:r>
                          </m:num>
                          <m:den>
                            <m:r>
                              <a:rPr lang="de-DE" b="0" i="1" smtClean="0">
                                <a:latin typeface="Cambria Math"/>
                              </a:rPr>
                              <m:t>𝐾</m:t>
                            </m:r>
                          </m:den>
                        </m:f>
                      </m:den>
                    </m:f>
                  </m:oMath>
                </a14:m>
                <a:endParaRPr lang="de-DE" b="0" dirty="0" smtClean="0"/>
              </a:p>
              <a:p>
                <a:pPr marL="1828800" lvl="4" indent="0">
                  <a:buNone/>
                </a:pPr>
                <a:endParaRPr lang="en-US" dirty="0" smtClean="0"/>
              </a:p>
              <a:p>
                <a:pPr marL="571500" indent="-457200"/>
                <a:r>
                  <a:rPr lang="en-US" dirty="0" smtClean="0"/>
                  <a:t>Thus, </a:t>
                </a:r>
                <a:r>
                  <a:rPr lang="en-US" i="1" dirty="0" err="1" smtClean="0"/>
                  <a:t>L</a:t>
                </a:r>
                <a:r>
                  <a:rPr lang="en-US" i="1" baseline="-25000" dirty="0" err="1" smtClean="0"/>
                  <a:t>opt</a:t>
                </a:r>
                <a:r>
                  <a:rPr lang="en-US" dirty="0" smtClean="0"/>
                  <a:t>, which is close to 2/3 </a:t>
                </a:r>
                <a:r>
                  <a:rPr lang="en-US" i="1" dirty="0" err="1" smtClean="0"/>
                  <a:t>L</a:t>
                </a:r>
                <a:r>
                  <a:rPr lang="en-US" i="1" baseline="-25000" dirty="0" err="1" smtClean="0"/>
                  <a:t>inf</a:t>
                </a:r>
                <a:r>
                  <a:rPr lang="en-US" dirty="0" smtClean="0"/>
                  <a:t>, is a target length for fishing that wants to minimize impact on the stock, which is </a:t>
                </a:r>
                <a:r>
                  <a:rPr lang="en-US" smtClean="0"/>
                  <a:t>the intentionally impacted </a:t>
                </a:r>
                <a:r>
                  <a:rPr lang="en-US" dirty="0" smtClean="0"/>
                  <a:t>part of the ecosystem for a given fishery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85" t="-2022" r="-2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0264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354</Words>
  <Application>Microsoft Office PowerPoint</Application>
  <PresentationFormat>Bildschirmpräsentation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Office Theme</vt:lpstr>
      <vt:lpstr>Some Thoughts About Descriptor 3.3</vt:lpstr>
      <vt:lpstr>MSFD Descriptor 3</vt:lpstr>
      <vt:lpstr>North Sea Haddock</vt:lpstr>
      <vt:lpstr>Length-Frequency in DATRAS</vt:lpstr>
      <vt:lpstr>D 3.3 Considerations</vt:lpstr>
      <vt:lpstr>D 3.3 Limit</vt:lpstr>
      <vt:lpstr>D 3.3 and Dx.x Target</vt:lpstr>
    </vt:vector>
  </TitlesOfParts>
  <Company>GEOMAR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Thoughts About Descriptor 3.3</dc:title>
  <dc:creator>Froese, Rainer</dc:creator>
  <cp:lastModifiedBy>Schmidt, Barbara</cp:lastModifiedBy>
  <cp:revision>8</cp:revision>
  <dcterms:created xsi:type="dcterms:W3CDTF">2014-01-14T06:13:52Z</dcterms:created>
  <dcterms:modified xsi:type="dcterms:W3CDTF">2016-12-20T10:59:05Z</dcterms:modified>
</cp:coreProperties>
</file>