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92" r:id="rId3"/>
    <p:sldId id="269" r:id="rId4"/>
    <p:sldId id="278" r:id="rId5"/>
    <p:sldId id="265" r:id="rId6"/>
    <p:sldId id="279" r:id="rId7"/>
    <p:sldId id="281" r:id="rId8"/>
    <p:sldId id="270" r:id="rId9"/>
    <p:sldId id="282" r:id="rId10"/>
    <p:sldId id="293" r:id="rId11"/>
    <p:sldId id="285" r:id="rId12"/>
    <p:sldId id="288" r:id="rId13"/>
    <p:sldId id="289" r:id="rId14"/>
    <p:sldId id="300" r:id="rId15"/>
    <p:sldId id="290" r:id="rId16"/>
    <p:sldId id="294" r:id="rId17"/>
    <p:sldId id="298" r:id="rId18"/>
    <p:sldId id="299" r:id="rId19"/>
    <p:sldId id="296" r:id="rId20"/>
  </p:sldIdLst>
  <p:sldSz cx="9144000" cy="6858000" type="screen4x3"/>
  <p:notesSz cx="6669088" cy="97536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86740" autoAdjust="0"/>
  </p:normalViewPr>
  <p:slideViewPr>
    <p:cSldViewPr showGuides="1">
      <p:cViewPr>
        <p:scale>
          <a:sx n="100" d="100"/>
          <a:sy n="100" d="100"/>
        </p:scale>
        <p:origin x="-540" y="24"/>
      </p:cViewPr>
      <p:guideLst>
        <p:guide orient="horz" pos="1026"/>
        <p:guide orient="horz" pos="3612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4" d="100"/>
          <a:sy n="104" d="100"/>
        </p:scale>
        <p:origin x="-3564" y="-96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608" cy="488393"/>
          </a:xfrm>
          <a:prstGeom prst="rect">
            <a:avLst/>
          </a:prstGeom>
        </p:spPr>
        <p:txBody>
          <a:bodyPr vert="horz" lIns="99523" tIns="49762" rIns="99523" bIns="4976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827" y="1"/>
            <a:ext cx="2889608" cy="488393"/>
          </a:xfrm>
          <a:prstGeom prst="rect">
            <a:avLst/>
          </a:prstGeom>
        </p:spPr>
        <p:txBody>
          <a:bodyPr vert="horz" lIns="99523" tIns="49762" rIns="99523" bIns="49762" rtlCol="0"/>
          <a:lstStyle>
            <a:lvl1pPr algn="r">
              <a:defRPr sz="1300"/>
            </a:lvl1pPr>
          </a:lstStyle>
          <a:p>
            <a:fld id="{393B62E6-D9C5-462F-8489-21E6F41CB53F}" type="datetimeFigureOut">
              <a:rPr lang="de-DE" smtClean="0"/>
              <a:pPr/>
              <a:t>26.04.17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63426"/>
            <a:ext cx="2889608" cy="488393"/>
          </a:xfrm>
          <a:prstGeom prst="rect">
            <a:avLst/>
          </a:prstGeom>
        </p:spPr>
        <p:txBody>
          <a:bodyPr vert="horz" lIns="99523" tIns="49762" rIns="99523" bIns="4976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827" y="9263426"/>
            <a:ext cx="2889608" cy="488393"/>
          </a:xfrm>
          <a:prstGeom prst="rect">
            <a:avLst/>
          </a:prstGeom>
        </p:spPr>
        <p:txBody>
          <a:bodyPr vert="horz" lIns="99523" tIns="49762" rIns="99523" bIns="49762" rtlCol="0" anchor="b"/>
          <a:lstStyle>
            <a:lvl1pPr algn="r">
              <a:defRPr sz="1300"/>
            </a:lvl1pPr>
          </a:lstStyle>
          <a:p>
            <a:fld id="{45946050-A51B-4502-AD07-37D2051F075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232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608" cy="4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1" tIns="46915" rIns="93831" bIns="46915" numCol="1" anchor="t" anchorCtr="0" compatLnSpc="1">
            <a:prstTxWarp prst="textNoShape">
              <a:avLst/>
            </a:prstTxWarp>
          </a:bodyPr>
          <a:lstStyle>
            <a:lvl1pPr defTabSz="938215">
              <a:defRPr sz="1200"/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827" y="1"/>
            <a:ext cx="2889608" cy="4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1" tIns="46915" rIns="93831" bIns="46915" numCol="1" anchor="t" anchorCtr="0" compatLnSpc="1">
            <a:prstTxWarp prst="textNoShape">
              <a:avLst/>
            </a:prstTxWarp>
          </a:bodyPr>
          <a:lstStyle>
            <a:lvl1pPr algn="r" defTabSz="938215">
              <a:defRPr sz="1200"/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0250"/>
            <a:ext cx="4875212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79" y="4632604"/>
            <a:ext cx="5335932" cy="439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1" tIns="46915" rIns="93831" bIns="469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426"/>
            <a:ext cx="2889608" cy="4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1" tIns="46915" rIns="93831" bIns="46915" numCol="1" anchor="b" anchorCtr="0" compatLnSpc="1">
            <a:prstTxWarp prst="textNoShape">
              <a:avLst/>
            </a:prstTxWarp>
          </a:bodyPr>
          <a:lstStyle>
            <a:lvl1pPr defTabSz="938215">
              <a:defRPr sz="1200"/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827" y="9263426"/>
            <a:ext cx="2889608" cy="4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1" tIns="46915" rIns="93831" bIns="46915" numCol="1" anchor="b" anchorCtr="0" compatLnSpc="1">
            <a:prstTxWarp prst="textNoShape">
              <a:avLst/>
            </a:prstTxWarp>
          </a:bodyPr>
          <a:lstStyle>
            <a:lvl1pPr algn="r" defTabSz="938215">
              <a:defRPr sz="1200"/>
            </a:lvl1pPr>
          </a:lstStyle>
          <a:p>
            <a:fld id="{FD561AEC-080D-4A6D-AED9-98DB5CD386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775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5560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538163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1120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93763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34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06" indent="-186606" defTabSz="995233">
              <a:defRPr/>
            </a:pP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 will </a:t>
            </a:r>
            <a:r>
              <a:rPr lang="de-DE" altLang="de-DE" dirty="0" err="1" smtClean="0"/>
              <a:t>be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shown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which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information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found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this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track</a:t>
            </a:r>
            <a:r>
              <a:rPr lang="de-DE" altLang="de-DE" dirty="0" smtClean="0"/>
              <a:t>: The </a:t>
            </a:r>
            <a:r>
              <a:rPr lang="de-DE" altLang="de-DE" b="1" dirty="0" err="1" smtClean="0"/>
              <a:t>data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files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link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b="1" dirty="0" err="1" smtClean="0"/>
              <a:t>publication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links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b="1" dirty="0" err="1" smtClean="0"/>
              <a:t>other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related</a:t>
            </a:r>
            <a:r>
              <a:rPr lang="de-DE" altLang="de-DE" b="1" dirty="0" smtClean="0"/>
              <a:t> links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files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other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related</a:t>
            </a:r>
            <a:r>
              <a:rPr lang="de-DE" altLang="de-DE" dirty="0" smtClean="0"/>
              <a:t> links a </a:t>
            </a:r>
            <a:r>
              <a:rPr lang="de-DE" altLang="de-DE" dirty="0" err="1" smtClean="0"/>
              <a:t>login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required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link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publication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open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everybody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course</a:t>
            </a:r>
            <a:r>
              <a:rPr lang="de-DE" altLang="de-DE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84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06" indent="-186606" defTabSz="995233">
              <a:defRPr/>
            </a:pPr>
            <a:r>
              <a:rPr lang="de-DE" altLang="de-DE" dirty="0" smtClean="0"/>
              <a:t>B:</a:t>
            </a:r>
          </a:p>
          <a:p>
            <a:pPr marL="186606" indent="-186606" defTabSz="995233">
              <a:defRPr/>
            </a:pPr>
            <a:r>
              <a:rPr lang="de-DE" altLang="de-DE" dirty="0" smtClean="0"/>
              <a:t>We </a:t>
            </a:r>
            <a:r>
              <a:rPr lang="de-DE" altLang="de-DE" dirty="0" err="1" smtClean="0"/>
              <a:t>offer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same </a:t>
            </a:r>
            <a:r>
              <a:rPr lang="de-DE" altLang="de-DE" dirty="0" err="1" smtClean="0"/>
              <a:t>connection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coming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from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OceanRep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can</a:t>
            </a:r>
            <a:r>
              <a:rPr lang="de-DE" altLang="de-DE" dirty="0" smtClean="0"/>
              <a:t> find a link </a:t>
            </a:r>
            <a:r>
              <a:rPr lang="de-DE" altLang="de-DE" dirty="0" err="1" smtClean="0"/>
              <a:t>within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publication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entry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which</a:t>
            </a:r>
            <a:r>
              <a:rPr lang="de-DE" altLang="de-DE" dirty="0" smtClean="0"/>
              <a:t> will </a:t>
            </a:r>
            <a:r>
              <a:rPr lang="de-DE" altLang="de-DE" dirty="0" err="1" smtClean="0"/>
              <a:t>lead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database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expedition</a:t>
            </a:r>
            <a:r>
              <a:rPr lang="de-DE" altLang="de-DE" dirty="0" smtClean="0"/>
              <a:t> in Google Earth.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206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entry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OceanRep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center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Pangaea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511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r>
              <a:rPr lang="de-DE" baseline="0" dirty="0" smtClean="0"/>
              <a:t> find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997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906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GLORIA (GEOMAR Library Ocean Research Information Access)</a:t>
            </a:r>
          </a:p>
          <a:p>
            <a:pPr marL="0" indent="0" defTabSz="995233">
              <a:buNone/>
              <a:defRPr/>
            </a:pPr>
            <a:r>
              <a:rPr lang="en-US" dirty="0" smtClean="0">
                <a:effectLst/>
              </a:rPr>
              <a:t>Our new library search engine and discovery tool </a:t>
            </a:r>
            <a:r>
              <a:rPr lang="en-US" b="1" dirty="0" smtClean="0">
                <a:effectLst/>
              </a:rPr>
              <a:t>GLORIA</a:t>
            </a:r>
            <a:r>
              <a:rPr lang="en-US" dirty="0" smtClean="0">
                <a:effectLst/>
              </a:rPr>
              <a:t> offers various advantages compared to the traditional library catalogue and combines various search links offered on our website. Of course you can find everything you would expect in a library catalogue: including books and journals, print and electronic versions. </a:t>
            </a:r>
            <a:r>
              <a:rPr lang="en-US" sz="1300" dirty="0"/>
              <a:t>The recently established discovery tool </a:t>
            </a:r>
            <a:r>
              <a:rPr lang="en-US" sz="1300" b="1" dirty="0"/>
              <a:t>GLORIA </a:t>
            </a:r>
            <a:r>
              <a:rPr lang="en-US" sz="1300" dirty="0"/>
              <a:t>allows the combined search of publications and data. </a:t>
            </a:r>
            <a:endParaRPr lang="en-US" sz="1300" b="1" dirty="0"/>
          </a:p>
          <a:p>
            <a:pPr marL="0" indent="0">
              <a:buNone/>
            </a:pPr>
            <a:endParaRPr lang="en-US" dirty="0" smtClean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819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06" indent="-186606" defTabSz="995233">
              <a:defRPr/>
            </a:pPr>
            <a:r>
              <a:rPr lang="en-US" dirty="0" smtClean="0">
                <a:effectLst/>
              </a:rPr>
              <a:t>Furthermore you can find “latest articles” from scientifically relevant journals, articles from Open Access repositories and also older articles and databases accessible through DFG National </a:t>
            </a:r>
            <a:r>
              <a:rPr lang="en-US" dirty="0" err="1" smtClean="0">
                <a:effectLst/>
              </a:rPr>
              <a:t>Licences</a:t>
            </a:r>
            <a:r>
              <a:rPr lang="en-US" dirty="0" smtClean="0">
                <a:effectLst/>
              </a:rPr>
              <a:t>. References and </a:t>
            </a:r>
            <a:r>
              <a:rPr lang="en-US" dirty="0" err="1" smtClean="0">
                <a:effectLst/>
              </a:rPr>
              <a:t>fulltext</a:t>
            </a:r>
            <a:r>
              <a:rPr lang="en-US" dirty="0" smtClean="0">
                <a:effectLst/>
              </a:rPr>
              <a:t> articles from our institutional repository “</a:t>
            </a:r>
            <a:r>
              <a:rPr lang="en-US" dirty="0" err="1" smtClean="0">
                <a:effectLst/>
              </a:rPr>
              <a:t>OceanRep</a:t>
            </a:r>
            <a:r>
              <a:rPr lang="en-US" dirty="0" smtClean="0">
                <a:effectLst/>
              </a:rPr>
              <a:t>”, bibliographies and research data (Pangaea) extend the search space. </a:t>
            </a:r>
          </a:p>
          <a:p>
            <a:pPr marL="0" indent="0" defTabSz="995233">
              <a:buNone/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087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06" indent="-186606" defTabSz="995233"/>
            <a:r>
              <a:rPr lang="de-DE" dirty="0" smtClean="0"/>
              <a:t>In Germany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funders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evaluation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institution</a:t>
            </a:r>
            <a:r>
              <a:rPr lang="de-DE" baseline="0" dirty="0" smtClean="0"/>
              <a:t>….</a:t>
            </a:r>
            <a:endParaRPr lang="de-DE" dirty="0" smtClean="0"/>
          </a:p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E-Prints </a:t>
            </a:r>
            <a:r>
              <a:rPr lang="de-DE" dirty="0" err="1" smtClean="0"/>
              <a:t>users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plugin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save all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04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automatically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views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evaluations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publication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articles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corresponding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author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GEOMAR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925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6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tell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repositories</a:t>
            </a:r>
            <a:r>
              <a:rPr lang="de-DE" baseline="0" dirty="0" smtClean="0"/>
              <a:t> at GEOMAR. </a:t>
            </a:r>
          </a:p>
          <a:p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accomodate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constantly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features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Today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crosslinking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components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talk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06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>
                <a:solidFill>
                  <a:srgbClr val="FF0000"/>
                </a:solidFill>
              </a:rPr>
              <a:t>B:</a:t>
            </a:r>
          </a:p>
          <a:p>
            <a:r>
              <a:rPr lang="en-US" sz="1300" b="1" dirty="0" err="1">
                <a:solidFill>
                  <a:srgbClr val="FF0000"/>
                </a:solidFill>
              </a:rPr>
              <a:t>OceanRep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is based on </a:t>
            </a:r>
            <a:r>
              <a:rPr lang="en-US" sz="1300" dirty="0" err="1">
                <a:solidFill>
                  <a:srgbClr val="FF0000"/>
                </a:solidFill>
              </a:rPr>
              <a:t>ePrints</a:t>
            </a:r>
            <a:r>
              <a:rPr lang="en-US" sz="1300" dirty="0">
                <a:solidFill>
                  <a:srgbClr val="FF0000"/>
                </a:solidFill>
              </a:rPr>
              <a:t> (Southampton). It is an open access digital collection containing the research output of GEOMAR staff and students. Included are journal articles, conference papers, book chapters, theses and more, - with </a:t>
            </a:r>
            <a:r>
              <a:rPr lang="en-US" sz="1300" dirty="0" err="1">
                <a:solidFill>
                  <a:srgbClr val="FF0000"/>
                </a:solidFill>
              </a:rPr>
              <a:t>fulltext</a:t>
            </a:r>
            <a:r>
              <a:rPr lang="en-US" sz="1300" dirty="0">
                <a:solidFill>
                  <a:srgbClr val="FF0000"/>
                </a:solidFill>
              </a:rPr>
              <a:t>, if available. </a:t>
            </a:r>
            <a:endParaRPr lang="de-DE" altLang="de-DE" dirty="0" smtClean="0">
              <a:solidFill>
                <a:srgbClr val="FF0000"/>
              </a:solidFill>
            </a:endParaRPr>
          </a:p>
          <a:p>
            <a:pPr marL="186606" indent="-186606" defTabSz="995233">
              <a:defRPr/>
            </a:pPr>
            <a:r>
              <a:rPr lang="de-DE" altLang="de-DE" dirty="0" err="1" smtClean="0">
                <a:solidFill>
                  <a:srgbClr val="FF0000"/>
                </a:solidFill>
              </a:rPr>
              <a:t>Let‘s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have</a:t>
            </a:r>
            <a:r>
              <a:rPr lang="de-DE" altLang="de-DE" dirty="0" smtClean="0">
                <a:solidFill>
                  <a:srgbClr val="FF0000"/>
                </a:solidFill>
              </a:rPr>
              <a:t> a </a:t>
            </a:r>
            <a:r>
              <a:rPr lang="de-DE" altLang="de-DE" b="1" dirty="0" err="1" smtClean="0">
                <a:solidFill>
                  <a:srgbClr val="FF0000"/>
                </a:solidFill>
              </a:rPr>
              <a:t>little</a:t>
            </a:r>
            <a:r>
              <a:rPr lang="de-DE" altLang="de-DE" b="1" dirty="0" smtClean="0">
                <a:solidFill>
                  <a:srgbClr val="FF0000"/>
                </a:solidFill>
              </a:rPr>
              <a:t> </a:t>
            </a:r>
            <a:r>
              <a:rPr lang="de-DE" altLang="de-DE" b="1" dirty="0" err="1" smtClean="0">
                <a:solidFill>
                  <a:srgbClr val="FF0000"/>
                </a:solidFill>
              </a:rPr>
              <a:t>peek</a:t>
            </a:r>
            <a:r>
              <a:rPr lang="de-DE" altLang="de-DE" b="1" dirty="0" smtClean="0">
                <a:solidFill>
                  <a:srgbClr val="FF0000"/>
                </a:solidFill>
              </a:rPr>
              <a:t> </a:t>
            </a:r>
            <a:r>
              <a:rPr lang="de-DE" altLang="de-DE" dirty="0" smtClean="0">
                <a:solidFill>
                  <a:srgbClr val="FF0000"/>
                </a:solidFill>
              </a:rPr>
              <a:t>on </a:t>
            </a:r>
            <a:r>
              <a:rPr lang="de-DE" altLang="de-DE" dirty="0" err="1" smtClean="0">
                <a:solidFill>
                  <a:srgbClr val="FF0000"/>
                </a:solidFill>
              </a:rPr>
              <a:t>what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we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are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talking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about</a:t>
            </a:r>
            <a:r>
              <a:rPr lang="de-DE" altLang="de-DE" dirty="0" smtClean="0">
                <a:solidFill>
                  <a:srgbClr val="FF0000"/>
                </a:solidFill>
              </a:rPr>
              <a:t>. This </a:t>
            </a:r>
            <a:r>
              <a:rPr lang="de-DE" altLang="de-DE" dirty="0" err="1" smtClean="0">
                <a:solidFill>
                  <a:srgbClr val="FF0000"/>
                </a:solidFill>
              </a:rPr>
              <a:t>is</a:t>
            </a:r>
            <a:r>
              <a:rPr lang="de-DE" altLang="de-DE" dirty="0" smtClean="0">
                <a:solidFill>
                  <a:srgbClr val="FF0000"/>
                </a:solidFill>
              </a:rPr>
              <a:t> a </a:t>
            </a:r>
            <a:r>
              <a:rPr lang="de-DE" altLang="de-DE" dirty="0" err="1" smtClean="0">
                <a:solidFill>
                  <a:srgbClr val="FF0000"/>
                </a:solidFill>
              </a:rPr>
              <a:t>current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b="1" dirty="0" err="1" smtClean="0">
                <a:solidFill>
                  <a:srgbClr val="FF0000"/>
                </a:solidFill>
              </a:rPr>
              <a:t>screenshot</a:t>
            </a:r>
            <a:r>
              <a:rPr lang="de-DE" altLang="de-DE" b="1" dirty="0" smtClean="0">
                <a:solidFill>
                  <a:srgbClr val="FF0000"/>
                </a:solidFill>
              </a:rPr>
              <a:t> </a:t>
            </a:r>
            <a:r>
              <a:rPr lang="de-DE" altLang="de-DE" b="1" dirty="0" err="1" smtClean="0">
                <a:solidFill>
                  <a:srgbClr val="FF0000"/>
                </a:solidFill>
              </a:rPr>
              <a:t>of</a:t>
            </a:r>
            <a:r>
              <a:rPr lang="de-DE" altLang="de-DE" b="1" dirty="0" smtClean="0">
                <a:solidFill>
                  <a:srgbClr val="FF0000"/>
                </a:solidFill>
              </a:rPr>
              <a:t> </a:t>
            </a:r>
            <a:r>
              <a:rPr lang="de-DE" altLang="de-DE" b="1" dirty="0" err="1" smtClean="0">
                <a:solidFill>
                  <a:srgbClr val="FF0000"/>
                </a:solidFill>
              </a:rPr>
              <a:t>the</a:t>
            </a:r>
            <a:r>
              <a:rPr lang="de-DE" altLang="de-DE" b="1" dirty="0" smtClean="0">
                <a:solidFill>
                  <a:srgbClr val="FF0000"/>
                </a:solidFill>
              </a:rPr>
              <a:t> </a:t>
            </a:r>
            <a:r>
              <a:rPr lang="de-DE" altLang="de-DE" b="1" dirty="0" err="1" smtClean="0">
                <a:solidFill>
                  <a:srgbClr val="FF0000"/>
                </a:solidFill>
              </a:rPr>
              <a:t>repository</a:t>
            </a:r>
            <a:r>
              <a:rPr lang="de-DE" altLang="de-DE" dirty="0" smtClean="0">
                <a:solidFill>
                  <a:srgbClr val="FF0000"/>
                </a:solidFill>
              </a:rPr>
              <a:t>. The </a:t>
            </a:r>
            <a:r>
              <a:rPr lang="de-DE" altLang="de-DE" dirty="0" err="1" smtClean="0">
                <a:solidFill>
                  <a:srgbClr val="FF0000"/>
                </a:solidFill>
              </a:rPr>
              <a:t>look</a:t>
            </a:r>
            <a:r>
              <a:rPr lang="de-DE" altLang="de-DE" dirty="0" smtClean="0">
                <a:solidFill>
                  <a:srgbClr val="FF0000"/>
                </a:solidFill>
              </a:rPr>
              <a:t> was </a:t>
            </a:r>
            <a:r>
              <a:rPr lang="de-DE" altLang="de-DE" dirty="0" err="1" smtClean="0">
                <a:solidFill>
                  <a:srgbClr val="FF0000"/>
                </a:solidFill>
              </a:rPr>
              <a:t>adjusted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according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to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the</a:t>
            </a:r>
            <a:r>
              <a:rPr lang="de-DE" altLang="de-DE" dirty="0" smtClean="0">
                <a:solidFill>
                  <a:srgbClr val="FF0000"/>
                </a:solidFill>
              </a:rPr>
              <a:t> GEOMAR </a:t>
            </a:r>
            <a:r>
              <a:rPr lang="de-DE" altLang="de-DE" dirty="0" err="1" smtClean="0">
                <a:solidFill>
                  <a:srgbClr val="FF0000"/>
                </a:solidFill>
              </a:rPr>
              <a:t>homepage</a:t>
            </a:r>
            <a:r>
              <a:rPr lang="de-DE" altLang="de-DE" dirty="0" smtClean="0">
                <a:solidFill>
                  <a:srgbClr val="FF0000"/>
                </a:solidFill>
              </a:rPr>
              <a:t>. In </a:t>
            </a:r>
            <a:r>
              <a:rPr lang="de-DE" altLang="de-DE" dirty="0" err="1" smtClean="0">
                <a:solidFill>
                  <a:srgbClr val="FF0000"/>
                </a:solidFill>
              </a:rPr>
              <a:t>the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left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navigations</a:t>
            </a:r>
            <a:r>
              <a:rPr lang="de-DE" altLang="de-DE" dirty="0" smtClean="0">
                <a:solidFill>
                  <a:srgbClr val="FF0000"/>
                </a:solidFill>
              </a:rPr>
              <a:t> bar </a:t>
            </a:r>
            <a:r>
              <a:rPr lang="de-DE" altLang="de-DE" dirty="0" err="1" smtClean="0">
                <a:solidFill>
                  <a:srgbClr val="FF0000"/>
                </a:solidFill>
              </a:rPr>
              <a:t>you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see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the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various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search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and</a:t>
            </a:r>
            <a:r>
              <a:rPr lang="de-DE" altLang="de-DE" dirty="0" smtClean="0">
                <a:solidFill>
                  <a:srgbClr val="FF0000"/>
                </a:solidFill>
              </a:rPr>
              <a:t> browse </a:t>
            </a:r>
            <a:r>
              <a:rPr lang="de-DE" altLang="de-DE" dirty="0" err="1" smtClean="0">
                <a:solidFill>
                  <a:srgbClr val="FF0000"/>
                </a:solidFill>
              </a:rPr>
              <a:t>options</a:t>
            </a:r>
            <a:r>
              <a:rPr lang="de-DE" altLang="de-DE" dirty="0" smtClean="0">
                <a:solidFill>
                  <a:srgbClr val="FF0000"/>
                </a:solidFill>
              </a:rPr>
              <a:t>. In </a:t>
            </a:r>
            <a:r>
              <a:rPr lang="de-DE" altLang="de-DE" dirty="0" err="1" smtClean="0">
                <a:solidFill>
                  <a:srgbClr val="FF0000"/>
                </a:solidFill>
              </a:rPr>
              <a:t>the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navigation</a:t>
            </a:r>
            <a:r>
              <a:rPr lang="de-DE" altLang="de-DE" dirty="0" smtClean="0">
                <a:solidFill>
                  <a:srgbClr val="FF0000"/>
                </a:solidFill>
              </a:rPr>
              <a:t> bar on </a:t>
            </a:r>
            <a:r>
              <a:rPr lang="de-DE" altLang="de-DE" dirty="0" err="1" smtClean="0">
                <a:solidFill>
                  <a:srgbClr val="FF0000"/>
                </a:solidFill>
              </a:rPr>
              <a:t>the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right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you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can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see</a:t>
            </a:r>
            <a:r>
              <a:rPr lang="de-DE" altLang="de-DE" dirty="0" smtClean="0">
                <a:solidFill>
                  <a:srgbClr val="FF0000"/>
                </a:solidFill>
              </a:rPr>
              <a:t> multiple </a:t>
            </a:r>
            <a:r>
              <a:rPr lang="de-DE" altLang="de-DE" dirty="0" err="1" smtClean="0">
                <a:solidFill>
                  <a:srgbClr val="FF0000"/>
                </a:solidFill>
              </a:rPr>
              <a:t>options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for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getting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further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information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about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OceanRep</a:t>
            </a:r>
            <a:r>
              <a:rPr lang="de-DE" altLang="de-DE" dirty="0" smtClean="0">
                <a:solidFill>
                  <a:srgbClr val="FF0000"/>
                </a:solidFill>
              </a:rPr>
              <a:t>. The </a:t>
            </a:r>
            <a:r>
              <a:rPr lang="de-DE" altLang="de-DE" dirty="0" err="1" smtClean="0">
                <a:solidFill>
                  <a:srgbClr val="FF0000"/>
                </a:solidFill>
              </a:rPr>
              <a:t>navigation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menu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is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shown</a:t>
            </a:r>
            <a:r>
              <a:rPr lang="de-DE" altLang="de-DE" dirty="0" smtClean="0">
                <a:solidFill>
                  <a:srgbClr val="FF0000"/>
                </a:solidFill>
              </a:rPr>
              <a:t> in </a:t>
            </a:r>
            <a:r>
              <a:rPr lang="de-DE" altLang="de-DE" dirty="0" err="1" smtClean="0">
                <a:solidFill>
                  <a:srgbClr val="FF0000"/>
                </a:solidFill>
              </a:rPr>
              <a:t>every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topic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you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choose</a:t>
            </a:r>
            <a:r>
              <a:rPr lang="de-DE" altLang="de-DE" dirty="0" smtClean="0">
                <a:solidFill>
                  <a:srgbClr val="FF0000"/>
                </a:solidFill>
              </a:rPr>
              <a:t>.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37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06" indent="-186606" defTabSz="995233">
              <a:defRPr/>
            </a:pPr>
            <a:r>
              <a:rPr lang="en-US" sz="1300" dirty="0"/>
              <a:t>H:</a:t>
            </a:r>
          </a:p>
          <a:p>
            <a:pPr marL="186606" indent="-186606" defTabSz="995233">
              <a:defRPr/>
            </a:pPr>
            <a:r>
              <a:rPr lang="en-US" sz="1300" dirty="0"/>
              <a:t>The </a:t>
            </a:r>
            <a:r>
              <a:rPr lang="en-US" sz="1300" b="1" dirty="0"/>
              <a:t>data management portal </a:t>
            </a:r>
            <a:r>
              <a:rPr lang="en-US" sz="1300" dirty="0"/>
              <a:t>is providing access to several projects, offers Web 2.0 exchange options and gives access to the expedition database </a:t>
            </a:r>
            <a:r>
              <a:rPr lang="en-US" sz="1300" b="1" dirty="0"/>
              <a:t>OSIS</a:t>
            </a:r>
            <a:r>
              <a:rPr lang="en-US" sz="1300" dirty="0"/>
              <a:t>, that organizes data description and exchange of expeditions, numerical model and experiments for each project. There is a crosslink between </a:t>
            </a:r>
            <a:r>
              <a:rPr lang="en-US" sz="1300" dirty="0" err="1"/>
              <a:t>OceanRep</a:t>
            </a:r>
            <a:r>
              <a:rPr lang="en-US" sz="1300" dirty="0"/>
              <a:t> and OSIS, allowing the linkage to data from a paper or the listing of papers for certain data. As the data portal is mainly for internal use, data publishing is done via the world data centre </a:t>
            </a:r>
            <a:r>
              <a:rPr lang="en-US" sz="1300" b="1" dirty="0"/>
              <a:t>PANGAEA.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68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06" indent="-186606" defTabSz="995233">
              <a:defRPr/>
            </a:pPr>
            <a:r>
              <a:rPr lang="de-DE" altLang="de-DE" dirty="0" smtClean="0"/>
              <a:t>Take Leg M77/1</a:t>
            </a:r>
          </a:p>
          <a:p>
            <a:r>
              <a:rPr lang="de-DE" dirty="0" smtClean="0"/>
              <a:t>Click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links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68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06" indent="-186606" defTabSz="995233">
              <a:defRPr/>
            </a:pPr>
            <a:r>
              <a:rPr lang="de-DE" altLang="de-DE" dirty="0" err="1" smtClean="0"/>
              <a:t>Here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 find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link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publication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which</a:t>
            </a:r>
            <a:r>
              <a:rPr lang="de-DE" altLang="de-DE" dirty="0" smtClean="0"/>
              <a:t> was </a:t>
            </a:r>
            <a:r>
              <a:rPr lang="de-DE" altLang="de-DE" dirty="0" err="1" smtClean="0"/>
              <a:t>written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based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research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sampled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during</a:t>
            </a:r>
            <a:r>
              <a:rPr lang="de-DE" altLang="de-DE" dirty="0" smtClean="0"/>
              <a:t> M77/1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70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06" indent="-186606" defTabSz="995233">
              <a:defRPr/>
            </a:pPr>
            <a:r>
              <a:rPr lang="de-DE" altLang="de-DE" dirty="0" smtClean="0"/>
              <a:t>B:</a:t>
            </a:r>
          </a:p>
          <a:p>
            <a:pPr marL="186606" indent="-186606" defTabSz="995233">
              <a:defRPr/>
            </a:pPr>
            <a:r>
              <a:rPr lang="de-DE" altLang="de-DE" dirty="0" smtClean="0"/>
              <a:t>The </a:t>
            </a:r>
            <a:r>
              <a:rPr lang="de-DE" altLang="de-DE" dirty="0" smtClean="0"/>
              <a:t>Link </a:t>
            </a:r>
            <a:r>
              <a:rPr lang="de-DE" altLang="de-DE" dirty="0" err="1" smtClean="0"/>
              <a:t>leads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right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entry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OceanRep</a:t>
            </a:r>
            <a:r>
              <a:rPr lang="de-DE" altLang="de-DE" dirty="0" smtClean="0"/>
              <a:t>. Most cruise </a:t>
            </a:r>
            <a:r>
              <a:rPr lang="de-DE" altLang="de-DE" dirty="0" err="1" smtClean="0"/>
              <a:t>reports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open </a:t>
            </a:r>
            <a:r>
              <a:rPr lang="de-DE" altLang="de-DE" dirty="0" err="1" smtClean="0"/>
              <a:t>access</a:t>
            </a:r>
            <a:r>
              <a:rPr lang="de-DE" altLang="de-DE" dirty="0" smtClean="0"/>
              <a:t> – </a:t>
            </a:r>
            <a:r>
              <a:rPr lang="de-DE" altLang="de-DE" b="1" dirty="0" err="1" smtClean="0"/>
              <a:t>you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can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see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there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is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no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restriction</a:t>
            </a:r>
            <a:r>
              <a:rPr lang="de-DE" altLang="de-DE" b="1" dirty="0" smtClean="0"/>
              <a:t> on </a:t>
            </a:r>
            <a:r>
              <a:rPr lang="de-DE" altLang="de-DE" b="1" dirty="0" err="1" smtClean="0"/>
              <a:t>this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pdf</a:t>
            </a:r>
            <a:r>
              <a:rPr lang="de-DE" altLang="de-DE" b="1" dirty="0" smtClean="0"/>
              <a:t> </a:t>
            </a:r>
            <a:r>
              <a:rPr lang="de-DE" altLang="de-DE" dirty="0" smtClean="0"/>
              <a:t>(1)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56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OceanRep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cruise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423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606" indent="-186606" defTabSz="995233">
              <a:defRPr/>
            </a:pPr>
            <a:r>
              <a:rPr lang="de-DE" altLang="de-DE" dirty="0" smtClean="0"/>
              <a:t>H:</a:t>
            </a:r>
          </a:p>
          <a:p>
            <a:pPr marL="186606" indent="-186606" defTabSz="995233">
              <a:defRPr/>
            </a:pPr>
            <a:r>
              <a:rPr lang="de-DE" altLang="de-DE" dirty="0" smtClean="0"/>
              <a:t>In </a:t>
            </a:r>
            <a:r>
              <a:rPr lang="de-DE" altLang="de-DE" dirty="0" err="1" smtClean="0"/>
              <a:t>case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have</a:t>
            </a:r>
            <a:r>
              <a:rPr lang="de-DE" altLang="de-DE" dirty="0" smtClean="0"/>
              <a:t> Google Earth </a:t>
            </a:r>
            <a:r>
              <a:rPr lang="de-DE" altLang="de-DE" dirty="0" err="1" smtClean="0"/>
              <a:t>installed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your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computer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„</a:t>
            </a:r>
            <a:r>
              <a:rPr lang="de-DE" altLang="de-DE" b="1" dirty="0" smtClean="0"/>
              <a:t>Files</a:t>
            </a:r>
            <a:r>
              <a:rPr lang="de-DE" altLang="de-DE" dirty="0" smtClean="0"/>
              <a:t>“ </a:t>
            </a:r>
            <a:r>
              <a:rPr lang="de-DE" altLang="de-DE" dirty="0" err="1" smtClean="0"/>
              <a:t>within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this</a:t>
            </a:r>
            <a:r>
              <a:rPr lang="de-DE" altLang="de-DE" dirty="0" smtClean="0"/>
              <a:t> leg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download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b="1" dirty="0" smtClean="0"/>
              <a:t>Google Earth File</a:t>
            </a:r>
            <a:r>
              <a:rPr lang="de-DE" altLang="de-DE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1AEC-080D-4A6D-AED9-98DB5CD3862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20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PPT_Tite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060575"/>
            <a:ext cx="7921625" cy="2628900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76250"/>
            <a:ext cx="7921625" cy="86518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341563"/>
            <a:ext cx="7921624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785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203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enn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_Titel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268760"/>
            <a:ext cx="7921624" cy="2160241"/>
          </a:xfrm>
        </p:spPr>
        <p:txBody>
          <a:bodyPr anchor="b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53036"/>
            <a:ext cx="7921625" cy="1981014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4973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096852"/>
            <a:ext cx="7921624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312876"/>
            <a:ext cx="7921625" cy="374502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83854"/>
            <a:ext cx="7921625" cy="437404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1664804"/>
            <a:ext cx="4176836" cy="425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2673350"/>
            <a:ext cx="4176836" cy="33845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096852"/>
            <a:ext cx="4176835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57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1664804"/>
            <a:ext cx="4176712" cy="425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2312876"/>
            <a:ext cx="4176712" cy="374502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684800"/>
            <a:ext cx="4176712" cy="4049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1188" y="1628775"/>
            <a:ext cx="7921625" cy="41052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848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PT_Inhal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664804"/>
            <a:ext cx="79216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673350"/>
            <a:ext cx="79216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9" y="6424613"/>
            <a:ext cx="6780211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EURASLIC 2017 | 08.-10.05.2017</a:t>
            </a:r>
            <a:endParaRPr lang="de-DE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88" y="6237288"/>
            <a:ext cx="79216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" name="Bild 9" descr="HG_LOGO_S_ENG_RGB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2813" y="6324600"/>
            <a:ext cx="1080000" cy="4773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61" r:id="rId4"/>
    <p:sldLayoutId id="2147483663" r:id="rId5"/>
    <p:sldLayoutId id="2147483657" r:id="rId6"/>
    <p:sldLayoutId id="2147483662" r:id="rId7"/>
    <p:sldLayoutId id="2147483664" r:id="rId8"/>
    <p:sldLayoutId id="2147483658" r:id="rId9"/>
    <p:sldLayoutId id="2147483656" r:id="rId10"/>
    <p:sldLayoutId id="214748365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1950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2pPr>
      <a:lvl3pPr marL="541338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720725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4pPr>
      <a:lvl5pPr marL="9001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5pPr>
      <a:lvl6pPr marL="13573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18145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22717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27289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rep.geomar.de/25746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</a:t>
            </a:r>
            <a:r>
              <a:rPr lang="en-US" b="1" dirty="0" smtClean="0"/>
              <a:t>repositories</a:t>
            </a:r>
            <a:endParaRPr lang="de-DE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Barbara Schmidt &amp; Hela Mehrtens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1" y="1412776"/>
            <a:ext cx="7920880" cy="47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3461023" y="2204864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445024" y="5445224"/>
            <a:ext cx="14401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2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5" y="1412776"/>
            <a:ext cx="7920879" cy="47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3995936" y="2852936"/>
            <a:ext cx="288032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995936" y="3804506"/>
            <a:ext cx="1872208" cy="84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592561" y="5157192"/>
            <a:ext cx="1158875" cy="235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998"/>
            <a:ext cx="9144000" cy="403000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835696" y="4509121"/>
            <a:ext cx="302433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6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94098"/>
            <a:ext cx="8007104" cy="4783460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1547664" y="2636912"/>
            <a:ext cx="4248472" cy="648072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475656" y="2276872"/>
            <a:ext cx="4608512" cy="360040"/>
          </a:xfrm>
          <a:prstGeom prst="roundRect">
            <a:avLst/>
          </a:prstGeom>
          <a:noFill/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  <a:p>
            <a:endParaRPr lang="de-D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3588" y="2501280"/>
            <a:ext cx="7921625" cy="3384550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720725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9001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3573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8145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2717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7289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de-DE" dirty="0" smtClean="0">
                <a:hlinkClick r:id=""/>
              </a:rPr>
              <a:t>Science Direct:</a:t>
            </a:r>
          </a:p>
          <a:p>
            <a:r>
              <a:rPr lang="de-DE" dirty="0" smtClean="0">
                <a:hlinkClick r:id=""/>
              </a:rPr>
              <a:t>http://www.sciencedirect.com/science/article/pii/S0012821X14005664</a:t>
            </a:r>
            <a:endParaRPr lang="de-DE" dirty="0" smtClean="0"/>
          </a:p>
          <a:p>
            <a:endParaRPr lang="de-DE" dirty="0" smtClean="0"/>
          </a:p>
          <a:p>
            <a:pPr marL="0" indent="0">
              <a:buFontTx/>
              <a:buNone/>
            </a:pPr>
            <a:endParaRPr lang="de-DE" dirty="0" smtClean="0"/>
          </a:p>
          <a:p>
            <a:pPr marL="0" indent="0">
              <a:buFontTx/>
              <a:buNone/>
            </a:pPr>
            <a:endParaRPr lang="de-DE" dirty="0" smtClean="0"/>
          </a:p>
          <a:p>
            <a:pPr marL="0" indent="0">
              <a:buFontTx/>
              <a:buNone/>
            </a:pPr>
            <a:r>
              <a:rPr lang="de-DE" dirty="0" err="1" smtClean="0"/>
              <a:t>OceanRep</a:t>
            </a:r>
            <a:r>
              <a:rPr lang="de-DE" dirty="0" smtClean="0"/>
              <a:t>:</a:t>
            </a:r>
          </a:p>
          <a:p>
            <a:r>
              <a:rPr lang="de-DE" dirty="0" smtClean="0">
                <a:hlinkClick r:id="rId3"/>
              </a:rPr>
              <a:t>http://oceanrep.geomar.de/25746/</a:t>
            </a:r>
            <a:endParaRPr lang="de-DE" dirty="0" smtClean="0"/>
          </a:p>
          <a:p>
            <a:endParaRPr lang="de-DE" dirty="0" smtClean="0"/>
          </a:p>
          <a:p>
            <a:pPr marL="0" indent="0">
              <a:buFontTx/>
              <a:buNone/>
            </a:pPr>
            <a:endParaRPr lang="de-DE" dirty="0" smtClean="0"/>
          </a:p>
          <a:p>
            <a:pPr marL="0" indent="0">
              <a:buFontTx/>
              <a:buNone/>
            </a:pPr>
            <a:endParaRPr lang="de-DE" dirty="0" smtClean="0"/>
          </a:p>
          <a:p>
            <a:pPr marL="0" indent="0">
              <a:buFontTx/>
              <a:buNone/>
            </a:pPr>
            <a:r>
              <a:rPr lang="de-DE" dirty="0" smtClean="0"/>
              <a:t>PANGAEA:</a:t>
            </a:r>
          </a:p>
          <a:p>
            <a:pPr marL="0" indent="0">
              <a:buFontTx/>
              <a:buNone/>
            </a:pPr>
            <a:r>
              <a:rPr lang="de-DE" dirty="0" smtClean="0"/>
              <a:t>http://</a:t>
            </a:r>
            <a:r>
              <a:rPr lang="de-DE" dirty="0" err="1" smtClean="0"/>
              <a:t>dx.doi.org</a:t>
            </a:r>
            <a:r>
              <a:rPr lang="de-DE" dirty="0" smtClean="0"/>
              <a:t>/10.1594/PANGAEA.838268</a:t>
            </a:r>
          </a:p>
        </p:txBody>
      </p:sp>
      <p:pic>
        <p:nvPicPr>
          <p:cNvPr id="7" name="Bild 6" descr="Bildschirmfoto 2014-11-26 um 14.16.2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92" y="3149352"/>
            <a:ext cx="2440781" cy="1908212"/>
          </a:xfrm>
          <a:prstGeom prst="rect">
            <a:avLst/>
          </a:prstGeom>
        </p:spPr>
      </p:pic>
      <p:pic>
        <p:nvPicPr>
          <p:cNvPr id="8" name="Bild 7" descr="Bildschirmfoto 2014-11-26 um 14.17.3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12" y="1637184"/>
            <a:ext cx="2185560" cy="1609323"/>
          </a:xfrm>
          <a:prstGeom prst="rect">
            <a:avLst/>
          </a:prstGeom>
        </p:spPr>
      </p:pic>
      <p:pic>
        <p:nvPicPr>
          <p:cNvPr id="9" name="Bild 8" descr="Bildschirmfoto 2014-11-26 um 14.16.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52" y="4877544"/>
            <a:ext cx="2696510" cy="14401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552492" y="4121460"/>
            <a:ext cx="396044" cy="3960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72772" y="2213248"/>
            <a:ext cx="864096" cy="82809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0484" y="3653408"/>
            <a:ext cx="504056" cy="21602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5948536" y="4445496"/>
            <a:ext cx="685944" cy="622651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2" idx="6"/>
          </p:cNvCxnSpPr>
          <p:nvPr/>
        </p:nvCxnSpPr>
        <p:spPr>
          <a:xfrm flipV="1">
            <a:off x="5984540" y="2213248"/>
            <a:ext cx="1116124" cy="15481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8324800" y="3041340"/>
            <a:ext cx="108012" cy="1944216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03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177"/>
            <a:ext cx="9144000" cy="458439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348538" y="2591745"/>
            <a:ext cx="539552" cy="432048"/>
          </a:xfrm>
          <a:prstGeom prst="ellipse">
            <a:avLst/>
          </a:prstGeom>
          <a:noFill/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1864184" y="1412776"/>
            <a:ext cx="2707816" cy="1326212"/>
          </a:xfrm>
          <a:prstGeom prst="straightConnector1">
            <a:avLst/>
          </a:prstGeom>
          <a:ln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" y="1389622"/>
            <a:ext cx="9144000" cy="4762831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</a:t>
            </a:r>
            <a:r>
              <a:rPr lang="en-US" b="1" dirty="0" smtClean="0"/>
              <a:t>repositories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7956376" y="1340768"/>
            <a:ext cx="11876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8000739" y="2564904"/>
            <a:ext cx="11876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7596336" y="3501008"/>
            <a:ext cx="151641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961659" y="4869160"/>
            <a:ext cx="11876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907704" y="2636912"/>
            <a:ext cx="216024" cy="144016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411759" y="3681028"/>
            <a:ext cx="387077" cy="180020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989462" y="4941168"/>
            <a:ext cx="360040" cy="144016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5917232" y="1493193"/>
            <a:ext cx="1800200" cy="0"/>
          </a:xfrm>
          <a:prstGeom prst="straightConnector1">
            <a:avLst/>
          </a:prstGeom>
          <a:ln cmpd="sng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5796136" y="2717329"/>
            <a:ext cx="1924372" cy="0"/>
          </a:xfrm>
          <a:prstGeom prst="straightConnector1">
            <a:avLst/>
          </a:prstGeom>
          <a:ln cmpd="sng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5917232" y="3825044"/>
            <a:ext cx="1584176" cy="0"/>
          </a:xfrm>
          <a:prstGeom prst="straightConnector1">
            <a:avLst/>
          </a:prstGeom>
          <a:ln cmpd="sng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6084168" y="5001344"/>
            <a:ext cx="1777280" cy="0"/>
          </a:xfrm>
          <a:prstGeom prst="straightConnector1">
            <a:avLst/>
          </a:prstGeom>
          <a:ln cmpd="sng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/>
          <p:cNvSpPr/>
          <p:nvPr/>
        </p:nvSpPr>
        <p:spPr>
          <a:xfrm>
            <a:off x="4811638" y="1389622"/>
            <a:ext cx="360040" cy="279623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51307"/>
            <a:ext cx="4248472" cy="4889115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</a:t>
            </a:r>
            <a:r>
              <a:rPr lang="en-US" b="1" dirty="0" smtClean="0"/>
              <a:t>repositories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8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</a:t>
            </a:r>
            <a:r>
              <a:rPr lang="en-US" b="1" dirty="0" smtClean="0"/>
              <a:t>repositories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458229" cy="2937459"/>
          </a:xfrm>
        </p:spPr>
      </p:pic>
    </p:spTree>
    <p:extLst>
      <p:ext uri="{BB962C8B-B14F-4D97-AF65-F5344CB8AC3E}">
        <p14:creationId xmlns:p14="http://schemas.microsoft.com/office/powerpoint/2010/main" val="3431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</a:t>
            </a:r>
            <a:r>
              <a:rPr lang="en-US" b="1" dirty="0" smtClean="0"/>
              <a:t>repositories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630855" cy="42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1560" y="2204864"/>
            <a:ext cx="7921625" cy="3024336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de-DE" b="1" dirty="0" err="1" smtClean="0"/>
              <a:t>OceanRep</a:t>
            </a:r>
            <a:r>
              <a:rPr lang="de-DE" dirty="0" smtClean="0"/>
              <a:t> (GEOMAR </a:t>
            </a:r>
            <a:r>
              <a:rPr lang="de-DE" dirty="0" err="1" smtClean="0"/>
              <a:t>Institutional</a:t>
            </a:r>
            <a:r>
              <a:rPr lang="de-DE" dirty="0" smtClean="0"/>
              <a:t> Repository)</a:t>
            </a:r>
            <a:endParaRPr lang="de-DE" dirty="0" smtClean="0"/>
          </a:p>
          <a:p>
            <a:pPr algn="just">
              <a:lnSpc>
                <a:spcPct val="200000"/>
              </a:lnSpc>
            </a:pPr>
            <a:r>
              <a:rPr lang="de-DE" b="1" dirty="0" smtClean="0"/>
              <a:t>OSIS</a:t>
            </a:r>
            <a:r>
              <a:rPr lang="de-DE" dirty="0" smtClean="0"/>
              <a:t> (GEOMAR </a:t>
            </a:r>
            <a:r>
              <a:rPr lang="de-DE" dirty="0" err="1" smtClean="0"/>
              <a:t>Ocean</a:t>
            </a:r>
            <a:r>
              <a:rPr lang="de-DE" dirty="0" smtClean="0"/>
              <a:t> Science Information System)</a:t>
            </a:r>
            <a:endParaRPr lang="de-DE" dirty="0" smtClean="0"/>
          </a:p>
          <a:p>
            <a:pPr algn="just">
              <a:lnSpc>
                <a:spcPct val="200000"/>
              </a:lnSpc>
            </a:pPr>
            <a:r>
              <a:rPr lang="de-DE" b="1" dirty="0" err="1" smtClean="0"/>
              <a:t>Pangaea</a:t>
            </a:r>
            <a:r>
              <a:rPr lang="de-DE" dirty="0" smtClean="0"/>
              <a:t> (Data Publisher </a:t>
            </a:r>
            <a:r>
              <a:rPr lang="de-DE" dirty="0" err="1" smtClean="0"/>
              <a:t>for</a:t>
            </a:r>
            <a:r>
              <a:rPr lang="de-DE" dirty="0" smtClean="0"/>
              <a:t> Earth &amp; Environmental Science)</a:t>
            </a:r>
            <a:endParaRPr lang="de-DE" dirty="0" smtClean="0"/>
          </a:p>
          <a:p>
            <a:pPr algn="just">
              <a:lnSpc>
                <a:spcPct val="200000"/>
              </a:lnSpc>
            </a:pPr>
            <a:r>
              <a:rPr lang="de-DE" b="1" dirty="0" smtClean="0"/>
              <a:t>GLORIA</a:t>
            </a:r>
            <a:r>
              <a:rPr lang="de-DE" dirty="0" smtClean="0"/>
              <a:t> (GEOMAR Library </a:t>
            </a:r>
            <a:r>
              <a:rPr lang="de-DE" dirty="0" err="1" smtClean="0"/>
              <a:t>Ocean</a:t>
            </a:r>
            <a:r>
              <a:rPr lang="de-DE" dirty="0" smtClean="0"/>
              <a:t> Research Information Access)</a:t>
            </a:r>
          </a:p>
          <a:p>
            <a:pPr algn="just">
              <a:lnSpc>
                <a:spcPct val="200000"/>
              </a:lnSpc>
            </a:pPr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15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EURASLIC 2017 | 08.-10.05.2017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Publications </a:t>
            </a:r>
            <a:r>
              <a:rPr lang="en-US" b="1" dirty="0"/>
              <a:t>and Research Data – crosslinking </a:t>
            </a:r>
            <a:r>
              <a:rPr lang="en-US" b="1" dirty="0" smtClean="0"/>
              <a:t>repositories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744"/>
            <a:ext cx="914399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6448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105641" cy="4752528"/>
          </a:xfrm>
          <a:prstGeom prst="rect">
            <a:avLst/>
          </a:prstGeom>
        </p:spPr>
      </p:pic>
      <p:sp>
        <p:nvSpPr>
          <p:cNvPr id="12" name="Ovale Legende 11"/>
          <p:cNvSpPr/>
          <p:nvPr/>
        </p:nvSpPr>
        <p:spPr>
          <a:xfrm>
            <a:off x="2833869" y="1412776"/>
            <a:ext cx="1614487" cy="641350"/>
          </a:xfrm>
          <a:prstGeom prst="wedgeEllipseCallout">
            <a:avLst>
              <a:gd name="adj1" fmla="val 78432"/>
              <a:gd name="adj2" fmla="val -726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115616" y="2057549"/>
            <a:ext cx="3024336" cy="582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1" y="1340768"/>
            <a:ext cx="7632848" cy="486795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3203848" y="1412776"/>
            <a:ext cx="1230883" cy="47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67544" y="3861048"/>
            <a:ext cx="70567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96855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236094" y="1196752"/>
            <a:ext cx="680040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979712" y="3223245"/>
            <a:ext cx="4140808" cy="915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851920" y="5204569"/>
            <a:ext cx="1158875" cy="327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064896" cy="478346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7504" y="1938288"/>
            <a:ext cx="2232248" cy="582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92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EURASLIC 2017 | 08.-10.05.2017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Publications and Research Data – crosslinking repositories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" y="1412776"/>
            <a:ext cx="9144000" cy="480399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123727" y="1556792"/>
            <a:ext cx="1158875" cy="47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56009" y="2636912"/>
            <a:ext cx="763284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6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Geomar_PPT-vorlage-2007-e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EOM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9D"/>
        </a:accent1>
        <a:accent2>
          <a:srgbClr val="009EE0"/>
        </a:accent2>
        <a:accent3>
          <a:srgbClr val="FFFFFF"/>
        </a:accent3>
        <a:accent4>
          <a:srgbClr val="000000"/>
        </a:accent4>
        <a:accent5>
          <a:srgbClr val="AAB6CC"/>
        </a:accent5>
        <a:accent6>
          <a:srgbClr val="008FCB"/>
        </a:accent6>
        <a:hlink>
          <a:srgbClr val="5EC5E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Geomar_PPT-vorlage-2007-e</Template>
  <TotalTime>0</TotalTime>
  <Words>969</Words>
  <Application>Microsoft Office PowerPoint</Application>
  <PresentationFormat>Bildschirmpräsentation (4:3)</PresentationFormat>
  <Paragraphs>103</Paragraphs>
  <Slides>19</Slides>
  <Notes>19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Geomar_PPT-vorlage-2007-e</vt:lpstr>
      <vt:lpstr>Publications and Research Data – crosslinking repositories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IFM-GEOMAR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Publications and Research Data – crosslinking repositories</dc:title>
  <dc:creator>Schmidt, Barbara</dc:creator>
  <dc:description>Template: 2011-11-17</dc:description>
  <cp:lastModifiedBy>Schmidt, Barbara</cp:lastModifiedBy>
  <cp:revision>44</cp:revision>
  <cp:lastPrinted>2017-04-26T13:07:49Z</cp:lastPrinted>
  <dcterms:created xsi:type="dcterms:W3CDTF">2017-01-19T13:31:21Z</dcterms:created>
  <dcterms:modified xsi:type="dcterms:W3CDTF">2017-04-27T09:35:12Z</dcterms:modified>
</cp:coreProperties>
</file>