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7" r:id="rId2"/>
    <p:sldId id="258" r:id="rId3"/>
    <p:sldId id="277" r:id="rId4"/>
    <p:sldId id="266" r:id="rId5"/>
    <p:sldId id="264" r:id="rId6"/>
    <p:sldId id="259" r:id="rId7"/>
    <p:sldId id="271" r:id="rId8"/>
    <p:sldId id="279" r:id="rId9"/>
    <p:sldId id="291" r:id="rId10"/>
    <p:sldId id="307" r:id="rId11"/>
    <p:sldId id="301" r:id="rId12"/>
    <p:sldId id="309" r:id="rId13"/>
    <p:sldId id="300" r:id="rId14"/>
    <p:sldId id="310" r:id="rId15"/>
    <p:sldId id="316" r:id="rId16"/>
    <p:sldId id="311" r:id="rId17"/>
    <p:sldId id="312" r:id="rId18"/>
    <p:sldId id="292" r:id="rId19"/>
    <p:sldId id="313" r:id="rId20"/>
    <p:sldId id="314" r:id="rId21"/>
    <p:sldId id="303" r:id="rId22"/>
    <p:sldId id="275" r:id="rId23"/>
    <p:sldId id="293" r:id="rId24"/>
    <p:sldId id="294" r:id="rId25"/>
    <p:sldId id="295" r:id="rId26"/>
    <p:sldId id="296" r:id="rId27"/>
    <p:sldId id="297" r:id="rId28"/>
    <p:sldId id="267" r:id="rId29"/>
    <p:sldId id="308" r:id="rId30"/>
    <p:sldId id="304" r:id="rId31"/>
    <p:sldId id="306" r:id="rId32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15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519" autoAdjust="0"/>
  </p:normalViewPr>
  <p:slideViewPr>
    <p:cSldViewPr snapToGrid="0" snapToObjects="1">
      <p:cViewPr>
        <p:scale>
          <a:sx n="100" d="100"/>
          <a:sy n="100" d="100"/>
        </p:scale>
        <p:origin x="-1240" y="3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3348D5-46F6-E249-9CF1-CE8B3F54432B}" type="datetimeFigureOut">
              <a:rPr lang="de-DE" smtClean="0"/>
              <a:t>04.07.17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F44313-FFD0-D945-B542-BB303149C1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934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CF5FF-D2A5-4778-B2EE-4E87831553D3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95244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CF5FF-D2A5-4778-B2EE-4E87831553D3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74870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CF5FF-D2A5-4778-B2EE-4E87831553D3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74870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CF5FF-D2A5-4778-B2EE-4E87831553D3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74870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CF5FF-D2A5-4778-B2EE-4E87831553D3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74870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44313-FFD0-D945-B542-BB303149C127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28889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44313-FFD0-D945-B542-BB303149C127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67100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0"/>
              <a:buNone/>
              <a:tabLst/>
              <a:defRPr/>
            </a:pPr>
            <a:endParaRPr lang="de-DE" baseline="0" dirty="0" smtClean="0">
              <a:sym typeface="Wingding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44313-FFD0-D945-B542-BB303149C127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71069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44313-FFD0-D945-B542-BB303149C127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25942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44313-FFD0-D945-B542-BB303149C127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929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0"/>
              <a:buNone/>
              <a:tabLst/>
              <a:defRPr/>
            </a:pPr>
            <a:endParaRPr lang="de-DE" baseline="0" dirty="0" smtClean="0">
              <a:sym typeface="Wingding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44313-FFD0-D945-B542-BB303149C127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710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CF5FF-D2A5-4778-B2EE-4E87831553D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74870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CF5FF-D2A5-4778-B2EE-4E87831553D3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74870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44313-FFD0-D945-B542-BB303149C127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49199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44313-FFD0-D945-B542-BB303149C127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49199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44313-FFD0-D945-B542-BB303149C127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49199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44313-FFD0-D945-B542-BB303149C127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49199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44313-FFD0-D945-B542-BB303149C127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49199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44313-FFD0-D945-B542-BB303149C127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49199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Tav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comprised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two</a:t>
            </a:r>
            <a:r>
              <a:rPr lang="de-DE" baseline="0" dirty="0" smtClean="0"/>
              <a:t> dominant </a:t>
            </a:r>
            <a:r>
              <a:rPr lang="de-DE" baseline="0" dirty="0" err="1" smtClean="0"/>
              <a:t>climate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phenomen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which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called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meriodioanl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zonal </a:t>
            </a:r>
            <a:r>
              <a:rPr lang="de-DE" baseline="0" dirty="0" err="1" smtClean="0"/>
              <a:t>mode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where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across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along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equatorial</a:t>
            </a:r>
            <a:r>
              <a:rPr lang="de-DE" baseline="0" dirty="0" smtClean="0"/>
              <a:t> SST </a:t>
            </a:r>
            <a:r>
              <a:rPr lang="de-DE" baseline="0" dirty="0" err="1" smtClean="0"/>
              <a:t>anomaly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patterns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related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rainfall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anomalies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over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adjacent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continents</a:t>
            </a:r>
            <a:r>
              <a:rPr lang="de-DE" baseline="0" dirty="0" smtClean="0"/>
              <a:t>. As an </a:t>
            </a:r>
            <a:r>
              <a:rPr lang="de-DE" baseline="0" dirty="0" err="1" smtClean="0"/>
              <a:t>illustration</a:t>
            </a:r>
            <a:r>
              <a:rPr lang="de-DE" baseline="0" dirty="0" smtClean="0"/>
              <a:t> I am </a:t>
            </a:r>
            <a:r>
              <a:rPr lang="de-DE" baseline="0" dirty="0" err="1" smtClean="0"/>
              <a:t>showing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typcial</a:t>
            </a:r>
            <a:r>
              <a:rPr lang="de-DE" baseline="0" dirty="0" smtClean="0"/>
              <a:t> SST </a:t>
            </a:r>
            <a:r>
              <a:rPr lang="de-DE" baseline="0" dirty="0" err="1" smtClean="0"/>
              <a:t>pattern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Atlantic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cold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tongue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which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appears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annualy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summer</a:t>
            </a:r>
            <a:r>
              <a:rPr lang="de-DE" baseline="0" dirty="0" smtClean="0"/>
              <a:t>. SSTs </a:t>
            </a:r>
            <a:r>
              <a:rPr lang="de-DE" baseline="0" dirty="0" err="1" smtClean="0"/>
              <a:t>decrease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about</a:t>
            </a:r>
            <a:r>
              <a:rPr lang="de-DE" baseline="0" dirty="0" smtClean="0"/>
              <a:t> 6°C </a:t>
            </a:r>
            <a:r>
              <a:rPr lang="de-DE" baseline="0" dirty="0" err="1" smtClean="0"/>
              <a:t>between</a:t>
            </a:r>
            <a:r>
              <a:rPr lang="de-DE" baseline="0" dirty="0" smtClean="0"/>
              <a:t> May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August. </a:t>
            </a:r>
            <a:r>
              <a:rPr lang="de-DE" baseline="0" dirty="0" err="1" smtClean="0"/>
              <a:t>Looking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inter-</a:t>
            </a:r>
            <a:r>
              <a:rPr lang="de-DE" baseline="0" dirty="0" err="1" smtClean="0"/>
              <a:t>annual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variability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SST </a:t>
            </a:r>
            <a:r>
              <a:rPr lang="de-DE" baseline="0" dirty="0" err="1" smtClean="0"/>
              <a:t>at</a:t>
            </a:r>
            <a:r>
              <a:rPr lang="de-DE" baseline="0" dirty="0" smtClean="0"/>
              <a:t> 10°W, </a:t>
            </a:r>
            <a:r>
              <a:rPr lang="de-DE" baseline="0" dirty="0" err="1" smtClean="0"/>
              <a:t>shows</a:t>
            </a:r>
            <a:r>
              <a:rPr lang="de-DE" baseline="0" dirty="0" smtClean="0"/>
              <a:t> inter-</a:t>
            </a:r>
            <a:r>
              <a:rPr lang="de-DE" baseline="0" dirty="0" err="1" smtClean="0"/>
              <a:t>annual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variability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onset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strength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phenmenem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which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described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so </a:t>
            </a:r>
            <a:r>
              <a:rPr lang="de-DE" baseline="0" dirty="0" err="1" smtClean="0"/>
              <a:t>called</a:t>
            </a:r>
            <a:r>
              <a:rPr lang="de-DE" baseline="0" dirty="0" smtClean="0"/>
              <a:t> zonal </a:t>
            </a:r>
            <a:r>
              <a:rPr lang="de-DE" baseline="0" dirty="0" err="1" smtClean="0"/>
              <a:t>mode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was </a:t>
            </a:r>
            <a:r>
              <a:rPr lang="de-DE" baseline="0" dirty="0" err="1" smtClean="0"/>
              <a:t>e</a:t>
            </a:r>
            <a:r>
              <a:rPr lang="de-DE" baseline="0" dirty="0" smtClean="0"/>
              <a:t>..g. </a:t>
            </a:r>
            <a:r>
              <a:rPr lang="de-DE" baseline="0" dirty="0" err="1" smtClean="0"/>
              <a:t>related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onset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WAM. The </a:t>
            </a:r>
            <a:r>
              <a:rPr lang="de-DE" baseline="0" dirty="0" err="1" smtClean="0"/>
              <a:t>idea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improved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forecast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skill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SSTs on </a:t>
            </a:r>
            <a:r>
              <a:rPr lang="de-DE" baseline="0" dirty="0" err="1" smtClean="0"/>
              <a:t>these</a:t>
            </a:r>
            <a:r>
              <a:rPr lang="de-DE" baseline="0" dirty="0" smtClean="0"/>
              <a:t> time-</a:t>
            </a:r>
            <a:r>
              <a:rPr lang="de-DE" baseline="0" dirty="0" err="1" smtClean="0"/>
              <a:t>scales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should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improve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forecast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skill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rainfall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anomalies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There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some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evidence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inter-</a:t>
            </a:r>
            <a:r>
              <a:rPr lang="de-DE" baseline="0" dirty="0" err="1" smtClean="0"/>
              <a:t>annual</a:t>
            </a:r>
            <a:r>
              <a:rPr lang="de-DE" baseline="0" dirty="0" smtClean="0"/>
              <a:t> SST </a:t>
            </a:r>
            <a:r>
              <a:rPr lang="de-DE" baseline="0" dirty="0" err="1" smtClean="0"/>
              <a:t>anomalies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related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ocean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dynamics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which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would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give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hope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forecasting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SSTs </a:t>
            </a:r>
            <a:r>
              <a:rPr lang="de-DE" baseline="0" dirty="0" err="1" smtClean="0"/>
              <a:t>might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possible</a:t>
            </a:r>
            <a:r>
              <a:rPr lang="de-DE" baseline="0" dirty="0" smtClean="0"/>
              <a:t>.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CF5FF-D2A5-4778-B2EE-4E87831553D3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74870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CF5FF-D2A5-4778-B2EE-4E87831553D3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74870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CF5FF-D2A5-4778-B2EE-4E87831553D3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7487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CF5FF-D2A5-4778-B2EE-4E87831553D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74870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CF5FF-D2A5-4778-B2EE-4E87831553D3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7487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CF5FF-D2A5-4778-B2EE-4E87831553D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7487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CF5FF-D2A5-4778-B2EE-4E87831553D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7487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44313-FFD0-D945-B542-BB303149C127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76311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charset="0"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44313-FFD0-D945-B542-BB303149C127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71069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CF5FF-D2A5-4778-B2EE-4E87831553D3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7487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CF5FF-D2A5-4778-B2EE-4E87831553D3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7487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2250A-C8EF-4B4F-9841-F3679C8E7E1E}" type="datetimeFigureOut">
              <a:rPr lang="de-DE" smtClean="0"/>
              <a:t>04.07.17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EAD1-0906-A64A-88A0-FA09D4CCA0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199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2250A-C8EF-4B4F-9841-F3679C8E7E1E}" type="datetimeFigureOut">
              <a:rPr lang="de-DE" smtClean="0"/>
              <a:t>04.07.17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EAD1-0906-A64A-88A0-FA09D4CCA0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1889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2250A-C8EF-4B4F-9841-F3679C8E7E1E}" type="datetimeFigureOut">
              <a:rPr lang="de-DE" smtClean="0"/>
              <a:t>04.07.17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EAD1-0906-A64A-88A0-FA09D4CCA0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5517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2250A-C8EF-4B4F-9841-F3679C8E7E1E}" type="datetimeFigureOut">
              <a:rPr lang="de-DE" smtClean="0"/>
              <a:t>04.07.17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EAD1-0906-A64A-88A0-FA09D4CCA0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7495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2250A-C8EF-4B4F-9841-F3679C8E7E1E}" type="datetimeFigureOut">
              <a:rPr lang="de-DE" smtClean="0"/>
              <a:t>04.07.17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EAD1-0906-A64A-88A0-FA09D4CCA0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5515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2250A-C8EF-4B4F-9841-F3679C8E7E1E}" type="datetimeFigureOut">
              <a:rPr lang="de-DE" smtClean="0"/>
              <a:t>04.07.17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EAD1-0906-A64A-88A0-FA09D4CCA0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0464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2250A-C8EF-4B4F-9841-F3679C8E7E1E}" type="datetimeFigureOut">
              <a:rPr lang="de-DE" smtClean="0"/>
              <a:t>04.07.17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EAD1-0906-A64A-88A0-FA09D4CCA0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0826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2250A-C8EF-4B4F-9841-F3679C8E7E1E}" type="datetimeFigureOut">
              <a:rPr lang="de-DE" smtClean="0"/>
              <a:t>04.07.17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EAD1-0906-A64A-88A0-FA09D4CCA0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1622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2250A-C8EF-4B4F-9841-F3679C8E7E1E}" type="datetimeFigureOut">
              <a:rPr lang="de-DE" smtClean="0"/>
              <a:t>04.07.17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EAD1-0906-A64A-88A0-FA09D4CCA0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1986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2250A-C8EF-4B4F-9841-F3679C8E7E1E}" type="datetimeFigureOut">
              <a:rPr lang="de-DE" smtClean="0"/>
              <a:t>04.07.17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EAD1-0906-A64A-88A0-FA09D4CCA0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6923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2250A-C8EF-4B4F-9841-F3679C8E7E1E}" type="datetimeFigureOut">
              <a:rPr lang="de-DE" smtClean="0"/>
              <a:t>04.07.17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EAD1-0906-A64A-88A0-FA09D4CCA0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3571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2250A-C8EF-4B4F-9841-F3679C8E7E1E}" type="datetimeFigureOut">
              <a:rPr lang="de-DE" smtClean="0"/>
              <a:t>04.07.17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4EAD1-0906-A64A-88A0-FA09D4CCA0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8019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5.jpeg"/><Relationship Id="rId5" Type="http://schemas.openxmlformats.org/officeDocument/2006/relationships/image" Target="../media/image18.emf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5.jpeg"/><Relationship Id="rId5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png"/><Relationship Id="rId5" Type="http://schemas.openxmlformats.org/officeDocument/2006/relationships/image" Target="../media/image25.emf"/><Relationship Id="rId6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jpeg"/><Relationship Id="rId6" Type="http://schemas.openxmlformats.org/officeDocument/2006/relationships/image" Target="../media/image32.jpg"/><Relationship Id="rId7" Type="http://schemas.openxmlformats.org/officeDocument/2006/relationships/image" Target="../media/image33.wmf"/><Relationship Id="rId8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7.png"/><Relationship Id="rId5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0"/>
            <a:ext cx="2771800" cy="1417821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205968" y="1885464"/>
            <a:ext cx="8713787" cy="1470025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</a:pPr>
            <a:r>
              <a:rPr lang="de-DE" sz="2600" dirty="0" err="1" smtClean="0">
                <a:latin typeface="Arial"/>
                <a:cs typeface="Arial"/>
              </a:rPr>
              <a:t>Variability</a:t>
            </a:r>
            <a:r>
              <a:rPr lang="de-DE" sz="2600" dirty="0" smtClean="0">
                <a:latin typeface="Arial"/>
                <a:cs typeface="Arial"/>
              </a:rPr>
              <a:t> </a:t>
            </a:r>
            <a:r>
              <a:rPr lang="de-DE" sz="2600" dirty="0" err="1" smtClean="0">
                <a:latin typeface="Arial"/>
                <a:cs typeface="Arial"/>
              </a:rPr>
              <a:t>of</a:t>
            </a:r>
            <a:r>
              <a:rPr lang="de-DE" sz="2600" dirty="0" smtClean="0">
                <a:latin typeface="Arial"/>
                <a:cs typeface="Arial"/>
              </a:rPr>
              <a:t> </a:t>
            </a:r>
            <a:r>
              <a:rPr lang="de-DE" sz="2600" dirty="0" err="1" smtClean="0">
                <a:latin typeface="Arial"/>
                <a:cs typeface="Arial"/>
              </a:rPr>
              <a:t>the</a:t>
            </a:r>
            <a:r>
              <a:rPr lang="de-DE" sz="2600" dirty="0" smtClean="0">
                <a:latin typeface="Arial"/>
                <a:cs typeface="Arial"/>
              </a:rPr>
              <a:t> </a:t>
            </a:r>
            <a:r>
              <a:rPr lang="de-DE" sz="2600" dirty="0" err="1" smtClean="0">
                <a:latin typeface="Arial"/>
                <a:cs typeface="Arial"/>
              </a:rPr>
              <a:t>Boundary</a:t>
            </a:r>
            <a:r>
              <a:rPr lang="de-DE" sz="2600" dirty="0" smtClean="0">
                <a:latin typeface="Arial"/>
                <a:cs typeface="Arial"/>
              </a:rPr>
              <a:t> </a:t>
            </a:r>
            <a:r>
              <a:rPr lang="de-DE" sz="2600" dirty="0" err="1" smtClean="0">
                <a:latin typeface="Arial"/>
                <a:cs typeface="Arial"/>
              </a:rPr>
              <a:t>Circulation</a:t>
            </a:r>
            <a:r>
              <a:rPr lang="de-DE" sz="2600" dirty="0" smtClean="0">
                <a:latin typeface="Arial"/>
                <a:cs typeface="Arial"/>
              </a:rPr>
              <a:t> Systems </a:t>
            </a:r>
            <a:r>
              <a:rPr lang="de-DE" sz="2600" dirty="0" err="1" smtClean="0">
                <a:latin typeface="Arial"/>
                <a:cs typeface="Arial"/>
              </a:rPr>
              <a:t>at</a:t>
            </a:r>
            <a:r>
              <a:rPr lang="de-DE" sz="2600" dirty="0" smtClean="0">
                <a:latin typeface="Arial"/>
                <a:cs typeface="Arial"/>
              </a:rPr>
              <a:t> 11°S</a:t>
            </a:r>
            <a:r>
              <a:rPr lang="de-DE" sz="2400" dirty="0" smtClean="0">
                <a:latin typeface="Arial"/>
                <a:cs typeface="Arial"/>
              </a:rPr>
              <a:t/>
            </a:r>
            <a:br>
              <a:rPr lang="de-DE" sz="2400" dirty="0" smtClean="0">
                <a:latin typeface="Arial"/>
                <a:cs typeface="Arial"/>
              </a:rPr>
            </a:br>
            <a:endParaRPr lang="de-DE" sz="2400" b="1" dirty="0">
              <a:latin typeface="Arial"/>
              <a:cs typeface="Arial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12487" y="3016020"/>
            <a:ext cx="8183678" cy="1551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1600" dirty="0" smtClean="0">
                <a:latin typeface="Arial" pitchFamily="34" charset="0"/>
                <a:cs typeface="Arial" pitchFamily="34" charset="0"/>
              </a:rPr>
              <a:t>Rebecca Hummels</a:t>
            </a:r>
            <a:r>
              <a:rPr lang="de-DE" sz="1600" baseline="30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, Peter Brandt</a:t>
            </a:r>
            <a:r>
              <a:rPr lang="de-DE" sz="1600" baseline="30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, Marcus Dengler</a:t>
            </a:r>
            <a:r>
              <a:rPr lang="de-DE" sz="1600" baseline="30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, Jürgen Fischer</a:t>
            </a:r>
            <a:r>
              <a:rPr lang="de-DE" sz="1600" baseline="30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de-DE" sz="1600" dirty="0" err="1" smtClean="0">
                <a:latin typeface="Arial" pitchFamily="34" charset="0"/>
                <a:cs typeface="Arial" pitchFamily="34" charset="0"/>
              </a:rPr>
              <a:t>Moacyr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 Araujo</a:t>
            </a:r>
            <a:r>
              <a:rPr lang="de-DE" sz="16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, Doris Veleda</a:t>
            </a:r>
            <a:r>
              <a:rPr lang="de-DE" sz="16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, Jonathan V. Durgadoo</a:t>
            </a:r>
            <a:r>
              <a:rPr lang="de-DE" sz="1600" baseline="30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de-DE" sz="1600" baseline="30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Josefine Herrford</a:t>
            </a:r>
            <a:r>
              <a:rPr lang="de-DE" sz="1600" baseline="30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 err="1" smtClean="0">
                <a:latin typeface="Arial" pitchFamily="34" charset="0"/>
                <a:cs typeface="Arial" pitchFamily="34" charset="0"/>
              </a:rPr>
              <a:t>and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 Robert Kopte</a:t>
            </a:r>
            <a:r>
              <a:rPr lang="de-DE" sz="1600" baseline="30000" dirty="0" smtClean="0">
                <a:latin typeface="Arial" pitchFamily="34" charset="0"/>
                <a:cs typeface="Arial" pitchFamily="34" charset="0"/>
              </a:rPr>
              <a:t>1</a:t>
            </a:r>
            <a:endParaRPr lang="de-DE" sz="1600" baseline="300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de-DE" baseline="30000" dirty="0">
                <a:latin typeface="Arial" pitchFamily="34" charset="0"/>
                <a:cs typeface="Arial" pitchFamily="34" charset="0"/>
              </a:rPr>
              <a:t> </a:t>
            </a:r>
            <a:endParaRPr lang="de-DE" sz="1200" dirty="0">
              <a:latin typeface="Arial" pitchFamily="34" charset="0"/>
              <a:cs typeface="Arial" pitchFamily="34" charset="0"/>
            </a:endParaRPr>
          </a:p>
          <a:p>
            <a:pPr algn="ctr" eaLnBrk="0" hangingPunct="0">
              <a:lnSpc>
                <a:spcPct val="115000"/>
              </a:lnSpc>
            </a:pPr>
            <a:r>
              <a:rPr lang="de-DE" sz="1600" baseline="30000" dirty="0">
                <a:latin typeface="Arial" pitchFamily="34" charset="0"/>
                <a:cs typeface="Arial" pitchFamily="34" charset="0"/>
              </a:rPr>
              <a:t>      </a:t>
            </a:r>
            <a:r>
              <a:rPr lang="de-DE" sz="1600" baseline="30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de-DE" sz="1600" i="1" dirty="0" smtClean="0">
                <a:latin typeface="Arial" pitchFamily="34" charset="0"/>
                <a:cs typeface="Arial" pitchFamily="34" charset="0"/>
              </a:rPr>
              <a:t>GEOMAR Helmholtz Zentrum für Ozeanforschung, </a:t>
            </a:r>
            <a:r>
              <a:rPr lang="de-DE" sz="1600" i="1" dirty="0">
                <a:latin typeface="Arial" pitchFamily="34" charset="0"/>
                <a:cs typeface="Arial" pitchFamily="34" charset="0"/>
              </a:rPr>
              <a:t>Kiel, </a:t>
            </a:r>
            <a:r>
              <a:rPr lang="de-DE" sz="1600" i="1" dirty="0" smtClean="0">
                <a:latin typeface="Arial" pitchFamily="34" charset="0"/>
                <a:cs typeface="Arial" pitchFamily="34" charset="0"/>
              </a:rPr>
              <a:t>Germany</a:t>
            </a:r>
          </a:p>
          <a:p>
            <a:pPr algn="ctr" eaLnBrk="0" hangingPunct="0">
              <a:lnSpc>
                <a:spcPct val="115000"/>
              </a:lnSpc>
            </a:pPr>
            <a:r>
              <a:rPr lang="de-DE" sz="16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de-DE" sz="1600" i="1" dirty="0" smtClean="0">
                <a:latin typeface="Arial" pitchFamily="34" charset="0"/>
                <a:cs typeface="Arial" pitchFamily="34" charset="0"/>
              </a:rPr>
              <a:t>DOCEAN Department </a:t>
            </a:r>
            <a:r>
              <a:rPr lang="de-DE" sz="1600" i="1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DE" sz="16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600" i="1" dirty="0" err="1" smtClean="0">
                <a:latin typeface="Arial" pitchFamily="34" charset="0"/>
                <a:cs typeface="Arial" pitchFamily="34" charset="0"/>
              </a:rPr>
              <a:t>Oceanography</a:t>
            </a:r>
            <a:r>
              <a:rPr lang="de-DE" sz="1600" i="1" dirty="0" smtClean="0">
                <a:latin typeface="Arial" pitchFamily="34" charset="0"/>
                <a:cs typeface="Arial" pitchFamily="34" charset="0"/>
              </a:rPr>
              <a:t> UFPE </a:t>
            </a:r>
            <a:r>
              <a:rPr lang="de-DE" sz="1600" i="1" dirty="0" err="1" smtClean="0">
                <a:latin typeface="Arial" pitchFamily="34" charset="0"/>
                <a:cs typeface="Arial" pitchFamily="34" charset="0"/>
              </a:rPr>
              <a:t>Refice</a:t>
            </a:r>
            <a:r>
              <a:rPr lang="de-DE" sz="1600" i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de-DE" sz="1600" i="1" dirty="0" err="1" smtClean="0">
                <a:latin typeface="Arial" pitchFamily="34" charset="0"/>
                <a:cs typeface="Arial" pitchFamily="34" charset="0"/>
              </a:rPr>
              <a:t>Brazil</a:t>
            </a:r>
            <a:endParaRPr lang="de-DE" sz="1600" i="1" dirty="0">
              <a:latin typeface="Arial" pitchFamily="34" charset="0"/>
              <a:cs typeface="Arial" pitchFamily="34" charset="0"/>
            </a:endParaRPr>
          </a:p>
          <a:p>
            <a:pPr algn="ctr" eaLnBrk="0" hangingPunct="0">
              <a:lnSpc>
                <a:spcPct val="115000"/>
              </a:lnSpc>
            </a:pPr>
            <a:r>
              <a:rPr lang="de-DE" sz="1600" baseline="30000" dirty="0">
                <a:latin typeface="Arial" pitchFamily="34" charset="0"/>
                <a:cs typeface="Arial" pitchFamily="34" charset="0"/>
              </a:rPr>
              <a:t>    </a:t>
            </a:r>
            <a:endParaRPr lang="de-DE" sz="1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05968" y="6309320"/>
            <a:ext cx="8713787" cy="33972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auto" hangingPunc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latin typeface="+mj-lt"/>
              </a:rPr>
              <a:t>2017 US AMOC Science Team Meeting</a:t>
            </a:r>
            <a:r>
              <a:rPr lang="en-US" sz="1400" dirty="0" smtClean="0">
                <a:latin typeface="+mj-lt"/>
                <a:cs typeface="+mn-cs"/>
              </a:rPr>
              <a:t>, Santa Fe, </a:t>
            </a:r>
            <a:r>
              <a:rPr lang="en-US" sz="1400" dirty="0" smtClean="0">
                <a:latin typeface="+mj-lt"/>
              </a:rPr>
              <a:t>New Mexico</a:t>
            </a:r>
            <a:r>
              <a:rPr lang="en-US" sz="1400" dirty="0" smtClean="0">
                <a:latin typeface="+mj-lt"/>
                <a:cs typeface="+mn-cs"/>
              </a:rPr>
              <a:t>, 23.05.2017</a:t>
            </a:r>
            <a:endParaRPr lang="en-US" sz="1400" dirty="0">
              <a:latin typeface="+mj-lt"/>
              <a:cs typeface="+mn-cs"/>
            </a:endParaRPr>
          </a:p>
        </p:txBody>
      </p:sp>
      <p:pic>
        <p:nvPicPr>
          <p:cNvPr id="7" name="Bild 6" descr="RACE_Logo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68" y="399140"/>
            <a:ext cx="3261117" cy="93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419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"/>
          <p:cNvSpPr txBox="1">
            <a:spLocks/>
          </p:cNvSpPr>
          <p:nvPr/>
        </p:nvSpPr>
        <p:spPr>
          <a:xfrm>
            <a:off x="11004" y="11140"/>
            <a:ext cx="9132996" cy="895202"/>
          </a:xfrm>
          <a:prstGeom prst="rect">
            <a:avLst/>
          </a:prstGeom>
        </p:spPr>
        <p:txBody>
          <a:bodyPr/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2400" dirty="0">
                <a:latin typeface="Arial"/>
                <a:cs typeface="Arial"/>
              </a:rPr>
              <a:t>Western Boundary Circulation System (WBCS</a:t>
            </a:r>
            <a:r>
              <a:rPr lang="en-US" sz="2400" dirty="0" smtClean="0">
                <a:latin typeface="Arial"/>
                <a:cs typeface="Arial"/>
              </a:rPr>
              <a:t>)</a:t>
            </a:r>
          </a:p>
          <a:p>
            <a:pPr lvl="0" algn="ctr" defTabSz="914400">
              <a:spcBef>
                <a:spcPct val="0"/>
              </a:spcBef>
              <a:defRPr/>
            </a:pPr>
            <a:endParaRPr lang="en-US" sz="800" dirty="0" smtClean="0">
              <a:latin typeface="Arial"/>
              <a:cs typeface="Arial"/>
            </a:endParaRPr>
          </a:p>
          <a:p>
            <a:pPr lvl="0" algn="ctr" defTabSz="914400">
              <a:spcBef>
                <a:spcPct val="0"/>
              </a:spcBef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New </a:t>
            </a:r>
            <a:r>
              <a:rPr lang="de-DE" sz="2000" dirty="0">
                <a:latin typeface="Arial"/>
                <a:ea typeface="+mj-ea"/>
                <a:cs typeface="Arial"/>
              </a:rPr>
              <a:t>o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bservations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at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11°S: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velocities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7889240" y="1231176"/>
            <a:ext cx="701040" cy="374104"/>
          </a:xfrm>
          <a:prstGeom prst="rect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322439" y="3028341"/>
            <a:ext cx="508096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 smtClean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r>
              <a:rPr lang="de-DE" dirty="0">
                <a:latin typeface="Arial"/>
                <a:cs typeface="Arial"/>
              </a:rPr>
              <a:t>g</a:t>
            </a:r>
            <a:r>
              <a:rPr lang="de-DE" dirty="0" smtClean="0">
                <a:latin typeface="Arial"/>
                <a:cs typeface="Arial"/>
              </a:rPr>
              <a:t>lobal 0.5° horizontal </a:t>
            </a:r>
            <a:r>
              <a:rPr lang="de-DE" dirty="0" err="1" smtClean="0">
                <a:latin typeface="Arial"/>
                <a:cs typeface="Arial"/>
              </a:rPr>
              <a:t>resolution</a:t>
            </a:r>
            <a:r>
              <a:rPr lang="de-DE" dirty="0" smtClean="0">
                <a:latin typeface="Arial"/>
                <a:cs typeface="Arial"/>
              </a:rPr>
              <a:t> (ORCA05)</a:t>
            </a:r>
          </a:p>
          <a:p>
            <a:pPr marL="285750" indent="-285750">
              <a:buFont typeface="Wingdings" charset="2"/>
              <a:buChar char="Ø"/>
            </a:pPr>
            <a:endParaRPr lang="de-DE" dirty="0" smtClean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r>
              <a:rPr lang="de-DE" dirty="0" smtClean="0">
                <a:latin typeface="Arial"/>
                <a:cs typeface="Arial"/>
              </a:rPr>
              <a:t>1/10° </a:t>
            </a:r>
            <a:r>
              <a:rPr lang="de-DE" dirty="0">
                <a:latin typeface="Arial"/>
                <a:cs typeface="Arial"/>
              </a:rPr>
              <a:t>horizontal </a:t>
            </a:r>
            <a:r>
              <a:rPr lang="de-DE" dirty="0" err="1" smtClean="0">
                <a:latin typeface="Arial"/>
                <a:cs typeface="Arial"/>
              </a:rPr>
              <a:t>resolution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within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the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nest</a:t>
            </a:r>
            <a:endParaRPr lang="de-DE" dirty="0" smtClean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endParaRPr lang="de-DE" dirty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r>
              <a:rPr lang="de-DE" dirty="0" smtClean="0">
                <a:latin typeface="Arial"/>
                <a:cs typeface="Arial"/>
              </a:rPr>
              <a:t>46 </a:t>
            </a:r>
            <a:r>
              <a:rPr lang="de-DE" dirty="0" err="1" smtClean="0">
                <a:latin typeface="Arial"/>
                <a:cs typeface="Arial"/>
              </a:rPr>
              <a:t>vertical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levels</a:t>
            </a:r>
            <a:endParaRPr lang="de-DE" dirty="0" smtClean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endParaRPr lang="de-DE" dirty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r>
              <a:rPr lang="de-DE" dirty="0" err="1">
                <a:latin typeface="Arial"/>
                <a:cs typeface="Arial"/>
              </a:rPr>
              <a:t>f</a:t>
            </a:r>
            <a:r>
              <a:rPr lang="de-DE" dirty="0" err="1" smtClean="0">
                <a:latin typeface="Arial"/>
                <a:cs typeface="Arial"/>
              </a:rPr>
              <a:t>orced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with</a:t>
            </a:r>
            <a:r>
              <a:rPr lang="de-DE" dirty="0" smtClean="0">
                <a:latin typeface="Arial"/>
                <a:cs typeface="Arial"/>
              </a:rPr>
              <a:t> CORE2b </a:t>
            </a:r>
            <a:r>
              <a:rPr lang="de-DE" dirty="0" err="1" smtClean="0">
                <a:latin typeface="Arial"/>
                <a:cs typeface="Arial"/>
              </a:rPr>
              <a:t>dataset</a:t>
            </a:r>
            <a:endParaRPr lang="de-DE" dirty="0" smtClean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endParaRPr lang="de-DE" dirty="0">
              <a:latin typeface="Arial"/>
              <a:cs typeface="Arial"/>
            </a:endParaRPr>
          </a:p>
          <a:p>
            <a:endParaRPr lang="de-DE" dirty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endParaRPr lang="de-DE" dirty="0" smtClean="0">
              <a:latin typeface="Arial"/>
              <a:cs typeface="Arial"/>
            </a:endParaRPr>
          </a:p>
          <a:p>
            <a:endParaRPr lang="de-DE" dirty="0" smtClean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322439" y="2651297"/>
            <a:ext cx="4769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latin typeface="Arial"/>
                <a:cs typeface="Arial"/>
              </a:rPr>
              <a:t>What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is</a:t>
            </a:r>
            <a:r>
              <a:rPr lang="de-DE" dirty="0">
                <a:latin typeface="Arial"/>
                <a:cs typeface="Arial"/>
              </a:rPr>
              <a:t> INALT01?</a:t>
            </a:r>
          </a:p>
          <a:p>
            <a:endParaRPr lang="de-DE" dirty="0"/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9412" y="2284814"/>
            <a:ext cx="3464560" cy="3342640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5927028" y="5700045"/>
            <a:ext cx="23953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 smtClean="0">
                <a:latin typeface="Arial"/>
                <a:cs typeface="Arial"/>
              </a:rPr>
              <a:t>Durgadoo</a:t>
            </a:r>
            <a:r>
              <a:rPr lang="de-DE" sz="1400" dirty="0" smtClean="0">
                <a:latin typeface="Arial"/>
                <a:cs typeface="Arial"/>
              </a:rPr>
              <a:t> et al. 2013</a:t>
            </a:r>
            <a:endParaRPr lang="de-DE" sz="1400" dirty="0">
              <a:latin typeface="Arial"/>
              <a:cs typeface="Arial"/>
            </a:endParaRPr>
          </a:p>
        </p:txBody>
      </p:sp>
      <p:pic>
        <p:nvPicPr>
          <p:cNvPr id="11" name="Picture 31" descr="E:\vorträge\Paris_LODYC_17_Febr_2005\scheme_JP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159" y="488753"/>
            <a:ext cx="2260336" cy="166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hteck 11"/>
          <p:cNvSpPr/>
          <p:nvPr/>
        </p:nvSpPr>
        <p:spPr>
          <a:xfrm>
            <a:off x="7889240" y="1465116"/>
            <a:ext cx="701040" cy="374104"/>
          </a:xfrm>
          <a:prstGeom prst="rect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itel 1"/>
          <p:cNvSpPr txBox="1">
            <a:spLocks/>
          </p:cNvSpPr>
          <p:nvPr/>
        </p:nvSpPr>
        <p:spPr>
          <a:xfrm>
            <a:off x="322439" y="1095722"/>
            <a:ext cx="6522720" cy="525354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noProof="0" dirty="0" err="1" smtClean="0">
                <a:latin typeface="Arial"/>
                <a:ea typeface="+mj-ea"/>
                <a:cs typeface="Arial"/>
              </a:rPr>
              <a:t>redeployment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of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mooring</a:t>
            </a:r>
            <a:r>
              <a:rPr lang="de-DE" dirty="0">
                <a:latin typeface="Arial"/>
                <a:ea typeface="+mj-ea"/>
                <a:cs typeface="Arial"/>
              </a:rPr>
              <a:t> 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array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in 2013</a:t>
            </a:r>
            <a:endParaRPr kumimoji="0" lang="de-DE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342899" y="1129142"/>
            <a:ext cx="4165601" cy="406400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9509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ung 10"/>
          <p:cNvGrpSpPr/>
          <p:nvPr/>
        </p:nvGrpSpPr>
        <p:grpSpPr>
          <a:xfrm>
            <a:off x="1089311" y="2392280"/>
            <a:ext cx="7901500" cy="4193769"/>
            <a:chOff x="1089311" y="2559380"/>
            <a:chExt cx="7901500" cy="4193769"/>
          </a:xfrm>
        </p:grpSpPr>
        <p:pic>
          <p:nvPicPr>
            <p:cNvPr id="3" name="Bild 2" descr="fig_2_draft_for_talk_only_obs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311" y="2559380"/>
              <a:ext cx="5744488" cy="4193769"/>
            </a:xfrm>
            <a:prstGeom prst="rect">
              <a:avLst/>
            </a:prstGeom>
          </p:spPr>
        </p:pic>
        <p:sp>
          <p:nvSpPr>
            <p:cNvPr id="9" name="Textfeld 8"/>
            <p:cNvSpPr txBox="1"/>
            <p:nvPr/>
          </p:nvSpPr>
          <p:spPr>
            <a:xfrm>
              <a:off x="6934068" y="3218999"/>
              <a:ext cx="2056743" cy="1754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latin typeface="Arial"/>
                  <a:cs typeface="Arial"/>
                </a:rPr>
                <a:t>Averages </a:t>
              </a:r>
              <a:r>
                <a:rPr lang="de-DE" dirty="0" err="1" smtClean="0">
                  <a:latin typeface="Arial"/>
                  <a:cs typeface="Arial"/>
                </a:rPr>
                <a:t>subtracted</a:t>
              </a:r>
              <a:r>
                <a:rPr lang="de-DE" dirty="0" smtClean="0">
                  <a:latin typeface="Arial"/>
                  <a:cs typeface="Arial"/>
                </a:rPr>
                <a:t>:</a:t>
              </a:r>
            </a:p>
            <a:p>
              <a:endParaRPr lang="de-DE" dirty="0">
                <a:latin typeface="Arial"/>
                <a:cs typeface="Arial"/>
              </a:endParaRPr>
            </a:p>
            <a:p>
              <a:r>
                <a:rPr lang="de-DE" dirty="0" smtClean="0">
                  <a:latin typeface="Arial"/>
                  <a:cs typeface="Arial"/>
                </a:rPr>
                <a:t>25.2 </a:t>
              </a:r>
              <a:r>
                <a:rPr lang="de-DE" dirty="0" err="1" smtClean="0">
                  <a:latin typeface="Arial"/>
                  <a:cs typeface="Arial"/>
                </a:rPr>
                <a:t>Sv</a:t>
              </a:r>
              <a:r>
                <a:rPr lang="de-DE" dirty="0">
                  <a:latin typeface="Arial"/>
                  <a:cs typeface="Arial"/>
                </a:rPr>
                <a:t> </a:t>
              </a:r>
              <a:r>
                <a:rPr lang="de-DE" dirty="0" smtClean="0">
                  <a:latin typeface="Arial"/>
                  <a:cs typeface="Arial"/>
                </a:rPr>
                <a:t>Mooring</a:t>
              </a:r>
            </a:p>
            <a:p>
              <a:endParaRPr lang="de-DE" dirty="0">
                <a:latin typeface="Arial"/>
                <a:cs typeface="Arial"/>
              </a:endParaRPr>
            </a:p>
            <a:p>
              <a:endParaRPr lang="de-DE" dirty="0">
                <a:latin typeface="Arial"/>
                <a:cs typeface="Arial"/>
              </a:endParaRPr>
            </a:p>
          </p:txBody>
        </p:sp>
      </p:grpSp>
      <p:sp>
        <p:nvSpPr>
          <p:cNvPr id="21" name="Titel 1"/>
          <p:cNvSpPr txBox="1">
            <a:spLocks/>
          </p:cNvSpPr>
          <p:nvPr/>
        </p:nvSpPr>
        <p:spPr>
          <a:xfrm>
            <a:off x="11004" y="0"/>
            <a:ext cx="9132996" cy="895202"/>
          </a:xfrm>
          <a:prstGeom prst="rect">
            <a:avLst/>
          </a:prstGeom>
        </p:spPr>
        <p:txBody>
          <a:bodyPr/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2400" dirty="0">
                <a:latin typeface="Arial"/>
                <a:cs typeface="Arial"/>
              </a:rPr>
              <a:t>Western Boundary Circulation System (WBCS</a:t>
            </a:r>
            <a:r>
              <a:rPr lang="en-US" sz="2400" dirty="0" smtClean="0">
                <a:latin typeface="Arial"/>
                <a:cs typeface="Arial"/>
              </a:rPr>
              <a:t>)</a:t>
            </a:r>
          </a:p>
          <a:p>
            <a:pPr lvl="0" algn="ctr" defTabSz="914400">
              <a:spcBef>
                <a:spcPct val="0"/>
              </a:spcBef>
              <a:defRPr/>
            </a:pPr>
            <a:endParaRPr lang="en-US" sz="800" dirty="0" smtClean="0">
              <a:latin typeface="Arial"/>
              <a:cs typeface="Arial"/>
            </a:endParaRPr>
          </a:p>
          <a:p>
            <a:pPr lvl="0" algn="ctr" defTabSz="914400">
              <a:spcBef>
                <a:spcPct val="0"/>
              </a:spcBef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New </a:t>
            </a:r>
            <a:r>
              <a:rPr lang="de-DE" sz="2000" dirty="0">
                <a:latin typeface="Arial"/>
                <a:ea typeface="+mj-ea"/>
                <a:cs typeface="Arial"/>
              </a:rPr>
              <a:t>o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bservations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at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11°S: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velocities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7889240" y="1231176"/>
            <a:ext cx="701040" cy="374104"/>
          </a:xfrm>
          <a:prstGeom prst="rect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9" name="Picture 31" descr="E:\vorträge\Paris_LODYC_17_Febr_2005\scheme_JP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159" y="488753"/>
            <a:ext cx="2260336" cy="166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hteck 19"/>
          <p:cNvSpPr/>
          <p:nvPr/>
        </p:nvSpPr>
        <p:spPr>
          <a:xfrm>
            <a:off x="7889240" y="1465116"/>
            <a:ext cx="701040" cy="374104"/>
          </a:xfrm>
          <a:prstGeom prst="rect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itel 1"/>
          <p:cNvSpPr txBox="1">
            <a:spLocks/>
          </p:cNvSpPr>
          <p:nvPr/>
        </p:nvSpPr>
        <p:spPr>
          <a:xfrm>
            <a:off x="322439" y="1095722"/>
            <a:ext cx="6522720" cy="525354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noProof="0" dirty="0" err="1" smtClean="0">
                <a:latin typeface="Arial"/>
                <a:ea typeface="+mj-ea"/>
                <a:cs typeface="Arial"/>
              </a:rPr>
              <a:t>redeployment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of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mooring</a:t>
            </a:r>
            <a:r>
              <a:rPr lang="de-DE" dirty="0">
                <a:latin typeface="Arial"/>
                <a:ea typeface="+mj-ea"/>
                <a:cs typeface="Arial"/>
              </a:rPr>
              <a:t> 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array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in 2013</a:t>
            </a:r>
            <a:endParaRPr kumimoji="0" lang="de-DE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342899" y="1129142"/>
            <a:ext cx="4165601" cy="406400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2" name="Gruppierung 11"/>
          <p:cNvGrpSpPr/>
          <p:nvPr/>
        </p:nvGrpSpPr>
        <p:grpSpPr>
          <a:xfrm>
            <a:off x="1055888" y="233936"/>
            <a:ext cx="7879218" cy="8554720"/>
            <a:chOff x="1055888" y="389896"/>
            <a:chExt cx="7879218" cy="8554720"/>
          </a:xfrm>
        </p:grpSpPr>
        <p:pic>
          <p:nvPicPr>
            <p:cNvPr id="5" name="Bild 4" descr="fig_2_draft_for_talk_wout_zhang.ai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888" y="389896"/>
              <a:ext cx="6045200" cy="8554720"/>
            </a:xfrm>
            <a:prstGeom prst="rect">
              <a:avLst/>
            </a:prstGeom>
          </p:spPr>
        </p:pic>
        <p:sp>
          <p:nvSpPr>
            <p:cNvPr id="16" name="Textfeld 15"/>
            <p:cNvSpPr txBox="1"/>
            <p:nvPr/>
          </p:nvSpPr>
          <p:spPr>
            <a:xfrm>
              <a:off x="6878363" y="3218999"/>
              <a:ext cx="2056743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de-DE" dirty="0" smtClean="0">
                <a:latin typeface="Arial"/>
                <a:cs typeface="Arial"/>
              </a:endParaRPr>
            </a:p>
            <a:p>
              <a:endParaRPr lang="de-DE" dirty="0">
                <a:latin typeface="Arial"/>
                <a:cs typeface="Arial"/>
              </a:endParaRPr>
            </a:p>
            <a:p>
              <a:endParaRPr lang="de-DE" dirty="0" smtClean="0">
                <a:latin typeface="Arial"/>
                <a:cs typeface="Arial"/>
              </a:endParaRPr>
            </a:p>
            <a:p>
              <a:endParaRPr lang="de-DE" dirty="0">
                <a:latin typeface="Arial"/>
                <a:cs typeface="Arial"/>
              </a:endParaRPr>
            </a:p>
            <a:p>
              <a:endParaRPr lang="de-DE" dirty="0">
                <a:latin typeface="Arial"/>
                <a:cs typeface="Arial"/>
              </a:endParaRPr>
            </a:p>
            <a:p>
              <a:r>
                <a:rPr lang="de-DE" dirty="0" smtClean="0">
                  <a:latin typeface="Arial"/>
                  <a:cs typeface="Arial"/>
                </a:rPr>
                <a:t>14.9 </a:t>
              </a:r>
              <a:r>
                <a:rPr lang="de-DE" dirty="0" err="1" smtClean="0">
                  <a:latin typeface="Arial"/>
                  <a:cs typeface="Arial"/>
                </a:rPr>
                <a:t>Sv</a:t>
              </a:r>
              <a:r>
                <a:rPr lang="de-DE" dirty="0" smtClean="0">
                  <a:latin typeface="Arial"/>
                  <a:cs typeface="Arial"/>
                </a:rPr>
                <a:t> INALT01</a:t>
              </a:r>
            </a:p>
            <a:p>
              <a:endParaRPr lang="de-DE" dirty="0">
                <a:latin typeface="Arial"/>
                <a:cs typeface="Arial"/>
              </a:endParaRPr>
            </a:p>
          </p:txBody>
        </p:sp>
      </p:grpSp>
      <p:grpSp>
        <p:nvGrpSpPr>
          <p:cNvPr id="18" name="Gruppierung 17"/>
          <p:cNvGrpSpPr/>
          <p:nvPr/>
        </p:nvGrpSpPr>
        <p:grpSpPr>
          <a:xfrm>
            <a:off x="1100671" y="2403420"/>
            <a:ext cx="7816940" cy="4193769"/>
            <a:chOff x="1122953" y="2559380"/>
            <a:chExt cx="7816940" cy="4193769"/>
          </a:xfrm>
        </p:grpSpPr>
        <p:sp>
          <p:nvSpPr>
            <p:cNvPr id="17" name="Textfeld 16"/>
            <p:cNvSpPr txBox="1"/>
            <p:nvPr/>
          </p:nvSpPr>
          <p:spPr>
            <a:xfrm>
              <a:off x="6883150" y="3181588"/>
              <a:ext cx="205674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de-DE" dirty="0" smtClean="0">
                <a:latin typeface="Arial"/>
                <a:cs typeface="Arial"/>
              </a:endParaRPr>
            </a:p>
            <a:p>
              <a:endParaRPr lang="de-DE" dirty="0">
                <a:latin typeface="Arial"/>
                <a:cs typeface="Arial"/>
              </a:endParaRPr>
            </a:p>
            <a:p>
              <a:endParaRPr lang="de-DE" dirty="0" smtClean="0">
                <a:latin typeface="Arial"/>
                <a:cs typeface="Arial"/>
              </a:endParaRPr>
            </a:p>
            <a:p>
              <a:endParaRPr lang="de-DE" dirty="0">
                <a:latin typeface="Arial"/>
                <a:cs typeface="Arial"/>
              </a:endParaRPr>
            </a:p>
            <a:p>
              <a:endParaRPr lang="de-DE" dirty="0" smtClean="0">
                <a:latin typeface="Arial"/>
                <a:cs typeface="Arial"/>
              </a:endParaRPr>
            </a:p>
            <a:p>
              <a:endParaRPr lang="de-DE" dirty="0">
                <a:latin typeface="Arial"/>
                <a:cs typeface="Arial"/>
              </a:endParaRPr>
            </a:p>
            <a:p>
              <a:endParaRPr lang="de-DE" dirty="0">
                <a:latin typeface="Arial"/>
                <a:cs typeface="Arial"/>
              </a:endParaRPr>
            </a:p>
            <a:p>
              <a:r>
                <a:rPr lang="de-DE" dirty="0" smtClean="0">
                  <a:latin typeface="Arial"/>
                  <a:cs typeface="Arial"/>
                </a:rPr>
                <a:t>16.3 </a:t>
              </a:r>
              <a:r>
                <a:rPr lang="de-DE" dirty="0" err="1" smtClean="0">
                  <a:latin typeface="Arial"/>
                  <a:cs typeface="Arial"/>
                </a:rPr>
                <a:t>Sv</a:t>
              </a:r>
              <a:r>
                <a:rPr lang="de-DE" dirty="0" smtClean="0">
                  <a:latin typeface="Arial"/>
                  <a:cs typeface="Arial"/>
                </a:rPr>
                <a:t> Zhang </a:t>
              </a:r>
              <a:r>
                <a:rPr lang="de-DE" dirty="0">
                  <a:latin typeface="Arial"/>
                  <a:cs typeface="Arial"/>
                </a:rPr>
                <a:t>´</a:t>
              </a:r>
              <a:r>
                <a:rPr lang="de-DE" dirty="0" smtClean="0">
                  <a:latin typeface="Arial"/>
                  <a:cs typeface="Arial"/>
                </a:rPr>
                <a:t>11</a:t>
              </a:r>
              <a:endParaRPr lang="de-DE" dirty="0">
                <a:latin typeface="Arial"/>
                <a:cs typeface="Arial"/>
              </a:endParaRPr>
            </a:p>
          </p:txBody>
        </p:sp>
        <p:pic>
          <p:nvPicPr>
            <p:cNvPr id="7" name="Bild 6" descr="fig_2_draft_for_talk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953" y="2559380"/>
              <a:ext cx="5744488" cy="4193769"/>
            </a:xfrm>
            <a:prstGeom prst="rect">
              <a:avLst/>
            </a:prstGeom>
          </p:spPr>
        </p:pic>
      </p:grpSp>
      <p:sp>
        <p:nvSpPr>
          <p:cNvPr id="24" name="Textfeld 23"/>
          <p:cNvSpPr txBox="1"/>
          <p:nvPr/>
        </p:nvSpPr>
        <p:spPr>
          <a:xfrm>
            <a:off x="1414911" y="6552629"/>
            <a:ext cx="23953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"/>
                <a:cs typeface="Arial"/>
              </a:rPr>
              <a:t>Hummels et al. 2015</a:t>
            </a:r>
            <a:endParaRPr lang="de-DE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8944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>
          <a:xfrm>
            <a:off x="7889240" y="1231176"/>
            <a:ext cx="701040" cy="374104"/>
          </a:xfrm>
          <a:prstGeom prst="rect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384" y="1101274"/>
            <a:ext cx="2321202" cy="3793898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64595" y="1101274"/>
            <a:ext cx="835577" cy="373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11°S</a:t>
            </a:r>
            <a:endParaRPr lang="de-DE" dirty="0"/>
          </a:p>
        </p:txBody>
      </p:sp>
      <p:sp>
        <p:nvSpPr>
          <p:cNvPr id="15" name="Textfeld 14"/>
          <p:cNvSpPr txBox="1"/>
          <p:nvPr/>
        </p:nvSpPr>
        <p:spPr>
          <a:xfrm>
            <a:off x="289015" y="5140835"/>
            <a:ext cx="5040423" cy="1412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e-DE" dirty="0">
                <a:latin typeface="Arial"/>
                <a:cs typeface="Arial"/>
              </a:rPr>
              <a:t>A</a:t>
            </a:r>
            <a:r>
              <a:rPr lang="de-DE" dirty="0" smtClean="0">
                <a:latin typeface="Arial"/>
                <a:cs typeface="Arial"/>
              </a:rPr>
              <a:t>verage </a:t>
            </a:r>
            <a:r>
              <a:rPr lang="de-DE" dirty="0" err="1" smtClean="0">
                <a:latin typeface="Arial"/>
                <a:cs typeface="Arial"/>
              </a:rPr>
              <a:t>salinity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differences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across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section</a:t>
            </a:r>
            <a:r>
              <a:rPr lang="de-DE" dirty="0">
                <a:latin typeface="Arial"/>
                <a:cs typeface="Arial"/>
              </a:rPr>
              <a:t>:</a:t>
            </a:r>
            <a:r>
              <a:rPr lang="de-DE" dirty="0" smtClean="0">
                <a:latin typeface="Arial"/>
                <a:cs typeface="Arial"/>
              </a:rPr>
              <a:t> </a:t>
            </a:r>
            <a:endParaRPr lang="de-DE" dirty="0">
              <a:latin typeface="Arial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de-DE" dirty="0" err="1" smtClean="0">
                <a:latin typeface="Arial"/>
                <a:cs typeface="Arial"/>
              </a:rPr>
              <a:t>dS</a:t>
            </a:r>
            <a:r>
              <a:rPr lang="de-DE" baseline="-25000" dirty="0" err="1" smtClean="0">
                <a:latin typeface="Arial"/>
                <a:cs typeface="Arial"/>
              </a:rPr>
              <a:t>γ</a:t>
            </a:r>
            <a:r>
              <a:rPr lang="de-DE" dirty="0" smtClean="0">
                <a:latin typeface="Arial"/>
                <a:cs typeface="Arial"/>
              </a:rPr>
              <a:t> (100-600m)  = 0.024 / </a:t>
            </a:r>
            <a:r>
              <a:rPr lang="de-DE" dirty="0" err="1" smtClean="0">
                <a:latin typeface="Arial"/>
                <a:cs typeface="Arial"/>
              </a:rPr>
              <a:t>decade</a:t>
            </a:r>
            <a:r>
              <a:rPr lang="de-DE" dirty="0" smtClean="0">
                <a:latin typeface="Arial"/>
                <a:cs typeface="Arial"/>
              </a:rPr>
              <a:t>	</a:t>
            </a:r>
          </a:p>
          <a:p>
            <a:pPr>
              <a:lnSpc>
                <a:spcPct val="120000"/>
              </a:lnSpc>
            </a:pPr>
            <a:r>
              <a:rPr lang="de-DE" dirty="0" err="1">
                <a:latin typeface="Arial"/>
                <a:cs typeface="Arial"/>
              </a:rPr>
              <a:t>dS</a:t>
            </a:r>
            <a:r>
              <a:rPr lang="de-DE" baseline="-25000" dirty="0" err="1">
                <a:latin typeface="Arial"/>
                <a:cs typeface="Arial"/>
              </a:rPr>
              <a:t>γ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smtClean="0">
                <a:latin typeface="Arial"/>
                <a:cs typeface="Arial"/>
              </a:rPr>
              <a:t>(1500-4000m)  = -0.007 / </a:t>
            </a:r>
            <a:r>
              <a:rPr lang="de-DE" dirty="0" err="1" smtClean="0">
                <a:latin typeface="Arial"/>
                <a:cs typeface="Arial"/>
              </a:rPr>
              <a:t>decade</a:t>
            </a:r>
            <a:r>
              <a:rPr lang="de-DE" dirty="0" smtClean="0"/>
              <a:t>									</a:t>
            </a:r>
            <a:endParaRPr lang="de-DE" dirty="0"/>
          </a:p>
        </p:txBody>
      </p:sp>
      <p:sp>
        <p:nvSpPr>
          <p:cNvPr id="21" name="Textfeld 20"/>
          <p:cNvSpPr txBox="1"/>
          <p:nvPr/>
        </p:nvSpPr>
        <p:spPr>
          <a:xfrm>
            <a:off x="5494466" y="3632182"/>
            <a:ext cx="3196083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 err="1" smtClean="0">
                <a:latin typeface="Arial"/>
                <a:cs typeface="Arial"/>
              </a:rPr>
              <a:t>Biastoch</a:t>
            </a:r>
            <a:r>
              <a:rPr lang="de-DE" sz="1400" dirty="0" smtClean="0">
                <a:latin typeface="Arial"/>
                <a:cs typeface="Arial"/>
              </a:rPr>
              <a:t> et al. 2009</a:t>
            </a:r>
          </a:p>
          <a:p>
            <a:endParaRPr lang="de-DE" sz="1400" dirty="0" smtClean="0">
              <a:latin typeface="Arial"/>
              <a:cs typeface="Arial"/>
            </a:endParaRPr>
          </a:p>
          <a:p>
            <a:r>
              <a:rPr lang="de-DE" dirty="0" err="1">
                <a:latin typeface="Arial"/>
                <a:cs typeface="Arial"/>
              </a:rPr>
              <a:t>t</a:t>
            </a:r>
            <a:r>
              <a:rPr lang="de-DE" dirty="0" err="1" smtClean="0">
                <a:latin typeface="Arial"/>
                <a:cs typeface="Arial"/>
              </a:rPr>
              <a:t>rend</a:t>
            </a:r>
            <a:r>
              <a:rPr lang="de-DE" dirty="0" smtClean="0">
                <a:latin typeface="Arial"/>
                <a:cs typeface="Arial"/>
              </a:rPr>
              <a:t>: </a:t>
            </a:r>
            <a:r>
              <a:rPr lang="de-DE" dirty="0" smtClean="0">
                <a:solidFill>
                  <a:srgbClr val="FF0000"/>
                </a:solidFill>
                <a:latin typeface="Arial"/>
                <a:cs typeface="Arial"/>
              </a:rPr>
              <a:t>+0.028 </a:t>
            </a:r>
            <a:r>
              <a:rPr lang="de-DE" dirty="0" err="1" smtClean="0">
                <a:solidFill>
                  <a:srgbClr val="FF0000"/>
                </a:solidFill>
                <a:latin typeface="Arial"/>
                <a:cs typeface="Arial"/>
              </a:rPr>
              <a:t>psu</a:t>
            </a:r>
            <a:r>
              <a:rPr lang="de-DE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dirty="0" smtClean="0">
                <a:latin typeface="Arial"/>
                <a:cs typeface="Arial"/>
              </a:rPr>
              <a:t>/ </a:t>
            </a:r>
            <a:r>
              <a:rPr lang="de-DE" dirty="0" err="1" smtClean="0">
                <a:latin typeface="Arial"/>
                <a:cs typeface="Arial"/>
              </a:rPr>
              <a:t>decade</a:t>
            </a:r>
            <a:endParaRPr lang="de-DE" dirty="0" smtClean="0">
              <a:latin typeface="Arial"/>
              <a:cs typeface="Arial"/>
            </a:endParaRPr>
          </a:p>
          <a:p>
            <a:r>
              <a:rPr lang="de-DE" dirty="0" smtClean="0">
                <a:latin typeface="Arial"/>
                <a:cs typeface="Arial"/>
              </a:rPr>
              <a:t>(100-600m NBUC </a:t>
            </a:r>
            <a:r>
              <a:rPr lang="de-DE" dirty="0" err="1" smtClean="0">
                <a:latin typeface="Arial"/>
                <a:cs typeface="Arial"/>
              </a:rPr>
              <a:t>region</a:t>
            </a:r>
            <a:r>
              <a:rPr lang="de-DE" dirty="0">
                <a:latin typeface="Arial"/>
                <a:cs typeface="Arial"/>
              </a:rPr>
              <a:t>)</a:t>
            </a:r>
          </a:p>
        </p:txBody>
      </p:sp>
      <p:sp>
        <p:nvSpPr>
          <p:cNvPr id="12" name="Titel 1"/>
          <p:cNvSpPr txBox="1">
            <a:spLocks/>
          </p:cNvSpPr>
          <p:nvPr/>
        </p:nvSpPr>
        <p:spPr>
          <a:xfrm>
            <a:off x="11004" y="0"/>
            <a:ext cx="9132996" cy="895202"/>
          </a:xfrm>
          <a:prstGeom prst="rect">
            <a:avLst/>
          </a:prstGeom>
        </p:spPr>
        <p:txBody>
          <a:bodyPr/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2400" dirty="0">
                <a:latin typeface="Arial"/>
                <a:cs typeface="Arial"/>
              </a:rPr>
              <a:t>Western Boundary Circulation System (WBCS</a:t>
            </a:r>
            <a:r>
              <a:rPr lang="en-US" sz="2400" dirty="0" smtClean="0">
                <a:latin typeface="Arial"/>
                <a:cs typeface="Arial"/>
              </a:rPr>
              <a:t>)</a:t>
            </a:r>
          </a:p>
          <a:p>
            <a:pPr lvl="0" algn="ctr" defTabSz="914400">
              <a:spcBef>
                <a:spcPct val="0"/>
              </a:spcBef>
              <a:defRPr/>
            </a:pPr>
            <a:endParaRPr lang="en-US" sz="800" dirty="0" smtClean="0">
              <a:latin typeface="Arial"/>
              <a:cs typeface="Arial"/>
            </a:endParaRPr>
          </a:p>
          <a:p>
            <a:pPr lvl="0" algn="ctr" defTabSz="914400">
              <a:spcBef>
                <a:spcPct val="0"/>
              </a:spcBef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New </a:t>
            </a:r>
            <a:r>
              <a:rPr lang="de-DE" sz="2000" dirty="0">
                <a:latin typeface="Arial"/>
                <a:ea typeface="+mj-ea"/>
                <a:cs typeface="Arial"/>
              </a:rPr>
              <a:t>o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bservations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at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11°S: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hydrography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13" name="Picture 31" descr="E:\vorträge\Paris_LODYC_17_Febr_2005\scheme_JP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159" y="488753"/>
            <a:ext cx="2260336" cy="166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hteck 16"/>
          <p:cNvSpPr/>
          <p:nvPr/>
        </p:nvSpPr>
        <p:spPr>
          <a:xfrm>
            <a:off x="7788970" y="1494286"/>
            <a:ext cx="701040" cy="374104"/>
          </a:xfrm>
          <a:prstGeom prst="rect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feld 17"/>
          <p:cNvSpPr txBox="1"/>
          <p:nvPr/>
        </p:nvSpPr>
        <p:spPr>
          <a:xfrm>
            <a:off x="1444198" y="4508052"/>
            <a:ext cx="23953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"/>
                <a:cs typeface="Arial"/>
              </a:rPr>
              <a:t>Hummels et al. 2015</a:t>
            </a:r>
            <a:endParaRPr lang="de-DE" sz="1400" dirty="0">
              <a:latin typeface="Arial"/>
              <a:cs typeface="Arial"/>
            </a:endParaRPr>
          </a:p>
        </p:txBody>
      </p:sp>
      <p:pic>
        <p:nvPicPr>
          <p:cNvPr id="16" name="Grafi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180" y="1474802"/>
            <a:ext cx="372110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6807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1" descr="E:\vorträge\Paris_LODYC_17_Febr_2005\scheme_JP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159" y="488753"/>
            <a:ext cx="2260336" cy="166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4414773" y="2987854"/>
            <a:ext cx="4334969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latin typeface="Arial"/>
                <a:cs typeface="Arial"/>
              </a:rPr>
              <a:t>Hydrographic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data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from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ship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cruises</a:t>
            </a:r>
            <a:endParaRPr lang="de-DE" dirty="0" smtClean="0">
              <a:latin typeface="Arial"/>
              <a:cs typeface="Arial"/>
            </a:endParaRPr>
          </a:p>
          <a:p>
            <a:endParaRPr lang="de-DE" dirty="0">
              <a:latin typeface="Arial"/>
              <a:cs typeface="Arial"/>
            </a:endParaRPr>
          </a:p>
          <a:p>
            <a:r>
              <a:rPr lang="de-DE" dirty="0" smtClean="0">
                <a:latin typeface="Arial"/>
                <a:cs typeface="Arial"/>
              </a:rPr>
              <a:t>+ Argo</a:t>
            </a:r>
          </a:p>
          <a:p>
            <a:endParaRPr lang="de-DE" dirty="0">
              <a:latin typeface="Arial"/>
              <a:cs typeface="Arial"/>
            </a:endParaRPr>
          </a:p>
          <a:p>
            <a:r>
              <a:rPr lang="de-DE" dirty="0" smtClean="0">
                <a:latin typeface="Arial"/>
                <a:cs typeface="Arial"/>
              </a:rPr>
              <a:t>+ WOA</a:t>
            </a:r>
          </a:p>
          <a:p>
            <a:endParaRPr lang="de-DE" dirty="0">
              <a:latin typeface="Arial"/>
              <a:cs typeface="Arial"/>
            </a:endParaRPr>
          </a:p>
          <a:p>
            <a:r>
              <a:rPr lang="de-DE" dirty="0" smtClean="0">
                <a:latin typeface="Arial"/>
                <a:cs typeface="Arial"/>
              </a:rPr>
              <a:t>+</a:t>
            </a:r>
            <a:r>
              <a:rPr lang="de-DE" dirty="0" err="1" smtClean="0">
                <a:latin typeface="Arial"/>
                <a:cs typeface="Arial"/>
              </a:rPr>
              <a:t>Brazilian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Navy</a:t>
            </a:r>
            <a:endParaRPr lang="de-DE" dirty="0" smtClean="0">
              <a:latin typeface="Arial"/>
              <a:cs typeface="Arial"/>
            </a:endParaRPr>
          </a:p>
          <a:p>
            <a:endParaRPr lang="de-DE" dirty="0">
              <a:latin typeface="Arial"/>
              <a:cs typeface="Arial"/>
            </a:endParaRPr>
          </a:p>
          <a:p>
            <a:r>
              <a:rPr lang="de-DE" dirty="0" err="1" smtClean="0">
                <a:latin typeface="Arial"/>
                <a:cs typeface="Arial"/>
              </a:rPr>
              <a:t>within</a:t>
            </a:r>
            <a:r>
              <a:rPr lang="de-DE" dirty="0" smtClean="0">
                <a:latin typeface="Arial"/>
                <a:cs typeface="Arial"/>
              </a:rPr>
              <a:t> a box </a:t>
            </a:r>
            <a:r>
              <a:rPr lang="de-DE" dirty="0" err="1" smtClean="0">
                <a:latin typeface="Arial"/>
                <a:cs typeface="Arial"/>
              </a:rPr>
              <a:t>between</a:t>
            </a:r>
            <a:r>
              <a:rPr lang="de-DE" dirty="0" smtClean="0">
                <a:latin typeface="Arial"/>
                <a:cs typeface="Arial"/>
              </a:rPr>
              <a:t> 40°W </a:t>
            </a:r>
            <a:r>
              <a:rPr lang="de-DE" dirty="0" err="1" smtClean="0">
                <a:latin typeface="Arial"/>
                <a:cs typeface="Arial"/>
              </a:rPr>
              <a:t>and</a:t>
            </a:r>
            <a:r>
              <a:rPr lang="de-DE" dirty="0" smtClean="0">
                <a:latin typeface="Arial"/>
                <a:cs typeface="Arial"/>
              </a:rPr>
              <a:t> 30°W </a:t>
            </a:r>
            <a:r>
              <a:rPr lang="de-DE" dirty="0" err="1" smtClean="0">
                <a:latin typeface="Arial"/>
                <a:cs typeface="Arial"/>
              </a:rPr>
              <a:t>and</a:t>
            </a:r>
            <a:r>
              <a:rPr lang="de-DE" dirty="0" smtClean="0">
                <a:latin typeface="Arial"/>
                <a:cs typeface="Arial"/>
              </a:rPr>
              <a:t> 12°S </a:t>
            </a:r>
            <a:r>
              <a:rPr lang="de-DE" dirty="0" err="1" smtClean="0">
                <a:latin typeface="Arial"/>
                <a:cs typeface="Arial"/>
              </a:rPr>
              <a:t>and</a:t>
            </a:r>
            <a:r>
              <a:rPr lang="de-DE" dirty="0" smtClean="0">
                <a:latin typeface="Arial"/>
                <a:cs typeface="Arial"/>
              </a:rPr>
              <a:t> 8°S </a:t>
            </a:r>
            <a:endParaRPr lang="de-DE" dirty="0">
              <a:latin typeface="Arial"/>
              <a:cs typeface="Arial"/>
            </a:endParaRPr>
          </a:p>
        </p:txBody>
      </p:sp>
      <p:pic>
        <p:nvPicPr>
          <p:cNvPr id="9" name="Bild 8" descr="vertical_sal_ox_stru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608" y="2987854"/>
            <a:ext cx="4321776" cy="3041701"/>
          </a:xfrm>
          <a:prstGeom prst="rect">
            <a:avLst/>
          </a:prstGeom>
        </p:spPr>
      </p:pic>
      <p:sp>
        <p:nvSpPr>
          <p:cNvPr id="14" name="Rechteck 13"/>
          <p:cNvSpPr/>
          <p:nvPr/>
        </p:nvSpPr>
        <p:spPr>
          <a:xfrm>
            <a:off x="7475766" y="1377949"/>
            <a:ext cx="1064983" cy="406401"/>
          </a:xfrm>
          <a:prstGeom prst="rect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Bild 4" descr="2_iso_sal_diff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99" y="2987854"/>
            <a:ext cx="2822260" cy="2852738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1185065" y="5832328"/>
            <a:ext cx="23953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"/>
                <a:cs typeface="Arial"/>
              </a:rPr>
              <a:t>Hummels et al. 2015</a:t>
            </a:r>
            <a:endParaRPr lang="de-DE" sz="1400" dirty="0">
              <a:latin typeface="Arial"/>
              <a:cs typeface="Arial"/>
            </a:endParaRPr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11004" y="0"/>
            <a:ext cx="9132996" cy="895202"/>
          </a:xfrm>
          <a:prstGeom prst="rect">
            <a:avLst/>
          </a:prstGeom>
        </p:spPr>
        <p:txBody>
          <a:bodyPr/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2400" dirty="0">
                <a:latin typeface="Arial"/>
                <a:cs typeface="Arial"/>
              </a:rPr>
              <a:t>Western Boundary Circulation System (WBCS</a:t>
            </a:r>
            <a:r>
              <a:rPr lang="en-US" sz="2400" dirty="0" smtClean="0">
                <a:latin typeface="Arial"/>
                <a:cs typeface="Arial"/>
              </a:rPr>
              <a:t>)</a:t>
            </a:r>
          </a:p>
          <a:p>
            <a:pPr lvl="0" algn="ctr" defTabSz="914400">
              <a:spcBef>
                <a:spcPct val="0"/>
              </a:spcBef>
              <a:defRPr/>
            </a:pPr>
            <a:endParaRPr lang="en-US" sz="800" dirty="0" smtClean="0">
              <a:latin typeface="Arial"/>
              <a:cs typeface="Arial"/>
            </a:endParaRPr>
          </a:p>
          <a:p>
            <a:pPr lvl="0" algn="ctr" defTabSz="914400">
              <a:spcBef>
                <a:spcPct val="0"/>
              </a:spcBef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New </a:t>
            </a:r>
            <a:r>
              <a:rPr lang="de-DE" sz="2000" dirty="0">
                <a:latin typeface="Arial"/>
                <a:ea typeface="+mj-ea"/>
                <a:cs typeface="Arial"/>
              </a:rPr>
              <a:t>o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bservations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at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11°S: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hydrography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299364" y="1377949"/>
            <a:ext cx="3831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All </a:t>
            </a:r>
            <a:r>
              <a:rPr lang="de-DE" dirty="0" err="1" smtClean="0">
                <a:solidFill>
                  <a:srgbClr val="FF0000"/>
                </a:solidFill>
              </a:rPr>
              <a:t>available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hydrographic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data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between</a:t>
            </a:r>
            <a:r>
              <a:rPr lang="de-DE" dirty="0" smtClean="0">
                <a:solidFill>
                  <a:srgbClr val="FF0000"/>
                </a:solidFill>
              </a:rPr>
              <a:t> 40°W-30°W </a:t>
            </a:r>
            <a:r>
              <a:rPr lang="de-DE" dirty="0" err="1" smtClean="0">
                <a:solidFill>
                  <a:srgbClr val="FF0000"/>
                </a:solidFill>
              </a:rPr>
              <a:t>and</a:t>
            </a:r>
            <a:r>
              <a:rPr lang="de-DE" dirty="0" smtClean="0">
                <a:solidFill>
                  <a:srgbClr val="FF0000"/>
                </a:solidFill>
              </a:rPr>
              <a:t> 12°S-8°S</a:t>
            </a:r>
            <a:endParaRPr lang="de-DE" dirty="0">
              <a:solidFill>
                <a:srgbClr val="FF0000"/>
              </a:solidFill>
            </a:endParaRPr>
          </a:p>
        </p:txBody>
      </p:sp>
      <p:cxnSp>
        <p:nvCxnSpPr>
          <p:cNvPr id="4" name="Gerade Verbindung mit Pfeil 3"/>
          <p:cNvCxnSpPr/>
          <p:nvPr/>
        </p:nvCxnSpPr>
        <p:spPr>
          <a:xfrm>
            <a:off x="4787900" y="1651000"/>
            <a:ext cx="25781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2462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11004" y="0"/>
            <a:ext cx="9132996" cy="895202"/>
          </a:xfrm>
          <a:prstGeom prst="rect">
            <a:avLst/>
          </a:prstGeom>
        </p:spPr>
        <p:txBody>
          <a:bodyPr/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2400" dirty="0" smtClean="0">
                <a:latin typeface="Arial"/>
                <a:cs typeface="Arial"/>
              </a:rPr>
              <a:t>Eastern </a:t>
            </a:r>
            <a:r>
              <a:rPr lang="en-US" sz="2400" dirty="0">
                <a:latin typeface="Arial"/>
                <a:cs typeface="Arial"/>
              </a:rPr>
              <a:t>Boundary Circulation System </a:t>
            </a:r>
            <a:r>
              <a:rPr lang="en-US" sz="2400" dirty="0" smtClean="0">
                <a:latin typeface="Arial"/>
                <a:cs typeface="Arial"/>
              </a:rPr>
              <a:t>(EBCS)</a:t>
            </a:r>
          </a:p>
          <a:p>
            <a:pPr lvl="0" algn="ctr" defTabSz="914400">
              <a:spcBef>
                <a:spcPct val="0"/>
              </a:spcBef>
              <a:defRPr/>
            </a:pPr>
            <a:endParaRPr lang="en-US" sz="800" dirty="0" smtClean="0">
              <a:latin typeface="Arial"/>
              <a:cs typeface="Arial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870070" y="2091696"/>
            <a:ext cx="428037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endParaRPr lang="de-DE" dirty="0" smtClean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r>
              <a:rPr lang="de-DE" dirty="0" err="1">
                <a:latin typeface="Arial"/>
                <a:cs typeface="Arial"/>
              </a:rPr>
              <a:t>Alongshore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velocities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highly</a:t>
            </a:r>
            <a:r>
              <a:rPr lang="de-DE" dirty="0" smtClean="0">
                <a:latin typeface="Arial"/>
                <a:cs typeface="Arial"/>
              </a:rPr>
              <a:t> variable (</a:t>
            </a:r>
            <a:r>
              <a:rPr lang="de-DE" dirty="0" err="1" smtClean="0">
                <a:latin typeface="Arial"/>
                <a:cs typeface="Arial"/>
              </a:rPr>
              <a:t>alternating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between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north-and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southward</a:t>
            </a:r>
            <a:r>
              <a:rPr lang="de-DE" dirty="0" smtClean="0">
                <a:latin typeface="Arial"/>
                <a:cs typeface="Arial"/>
              </a:rPr>
              <a:t>) </a:t>
            </a:r>
            <a:r>
              <a:rPr lang="de-DE" dirty="0" err="1" smtClean="0">
                <a:latin typeface="Arial"/>
                <a:cs typeface="Arial"/>
              </a:rPr>
              <a:t>with</a:t>
            </a:r>
            <a:r>
              <a:rPr lang="de-DE" dirty="0" smtClean="0">
                <a:latin typeface="Arial"/>
                <a:cs typeface="Arial"/>
              </a:rPr>
              <a:t> a </a:t>
            </a:r>
            <a:r>
              <a:rPr lang="de-DE" dirty="0" err="1" smtClean="0">
                <a:latin typeface="Arial"/>
                <a:cs typeface="Arial"/>
              </a:rPr>
              <a:t>weak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mean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southward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flow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of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about</a:t>
            </a:r>
            <a:r>
              <a:rPr lang="de-DE" dirty="0" smtClean="0">
                <a:latin typeface="Arial"/>
                <a:cs typeface="Arial"/>
              </a:rPr>
              <a:t> 5-8 cm/s</a:t>
            </a:r>
          </a:p>
          <a:p>
            <a:endParaRPr lang="de-DE" dirty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r>
              <a:rPr lang="de-DE" dirty="0" err="1">
                <a:latin typeface="Arial"/>
                <a:cs typeface="Arial"/>
              </a:rPr>
              <a:t>Seasonal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variability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is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dominated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by</a:t>
            </a:r>
            <a:r>
              <a:rPr lang="de-DE" dirty="0">
                <a:latin typeface="Arial"/>
                <a:cs typeface="Arial"/>
              </a:rPr>
              <a:t> 120-day, semi-</a:t>
            </a:r>
            <a:r>
              <a:rPr lang="de-DE" dirty="0" err="1">
                <a:latin typeface="Arial"/>
                <a:cs typeface="Arial"/>
              </a:rPr>
              <a:t>annual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and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annual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oscillations</a:t>
            </a:r>
            <a:endParaRPr lang="de-DE" dirty="0" smtClean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endParaRPr lang="de-DE" dirty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endParaRPr lang="de-DE" dirty="0">
              <a:latin typeface="Arial"/>
              <a:cs typeface="Arial"/>
            </a:endParaRPr>
          </a:p>
          <a:p>
            <a:endParaRPr lang="de-DE" dirty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endParaRPr lang="de-DE" dirty="0" smtClean="0">
              <a:latin typeface="Arial"/>
              <a:cs typeface="Arial"/>
            </a:endParaRPr>
          </a:p>
          <a:p>
            <a:endParaRPr lang="de-DE" dirty="0" smtClean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endParaRPr lang="de-DE" dirty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322439" y="425302"/>
            <a:ext cx="6522720" cy="1825292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noProof="0" dirty="0">
                <a:latin typeface="Arial"/>
                <a:ea typeface="+mj-ea"/>
                <a:cs typeface="Arial"/>
              </a:rPr>
              <a:t>3</a:t>
            </a:r>
            <a:r>
              <a:rPr kumimoji="0" lang="de-DE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lang="de-DE" dirty="0" err="1" smtClean="0">
                <a:latin typeface="Arial"/>
                <a:ea typeface="+mj-ea"/>
                <a:cs typeface="Arial"/>
              </a:rPr>
              <a:t>research</a:t>
            </a:r>
            <a:r>
              <a:rPr lang="de-DE" dirty="0" smtClean="0">
                <a:latin typeface="Arial"/>
                <a:ea typeface="+mj-ea"/>
                <a:cs typeface="Arial"/>
              </a:rPr>
              <a:t> </a:t>
            </a:r>
            <a:r>
              <a:rPr lang="de-DE" dirty="0" err="1" smtClean="0">
                <a:latin typeface="Arial"/>
                <a:ea typeface="+mj-ea"/>
                <a:cs typeface="Arial"/>
              </a:rPr>
              <a:t>cruises</a:t>
            </a:r>
            <a:endParaRPr lang="de-DE" dirty="0" smtClean="0">
              <a:latin typeface="Arial"/>
              <a:ea typeface="+mj-ea"/>
              <a:cs typeface="Arial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noProof="0" dirty="0" smtClean="0">
                <a:latin typeface="Arial"/>
                <a:ea typeface="+mj-ea"/>
                <a:cs typeface="Arial"/>
              </a:rPr>
              <a:t>M98 (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July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2013)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>
                <a:latin typeface="Arial"/>
                <a:ea typeface="+mj-ea"/>
                <a:cs typeface="Arial"/>
              </a:rPr>
              <a:t>M120 (November 2015)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M131 (</a:t>
            </a:r>
            <a:r>
              <a:rPr kumimoji="0" lang="de-DE" b="0" i="0" u="none" strike="noStrike" kern="1200" cap="none" spc="0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October</a:t>
            </a:r>
            <a:r>
              <a:rPr kumimoji="0" lang="de-DE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2016)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aseline="0" noProof="0" dirty="0">
              <a:latin typeface="Arial"/>
              <a:ea typeface="+mj-ea"/>
              <a:cs typeface="Arial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noProof="0" dirty="0" err="1" smtClean="0">
                <a:latin typeface="Arial"/>
                <a:ea typeface="+mj-ea"/>
                <a:cs typeface="Arial"/>
              </a:rPr>
              <a:t>deployment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of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mooring</a:t>
            </a:r>
            <a:r>
              <a:rPr lang="de-DE" dirty="0">
                <a:latin typeface="Arial"/>
                <a:ea typeface="+mj-ea"/>
                <a:cs typeface="Arial"/>
              </a:rPr>
              <a:t> 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array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in 2013</a:t>
            </a:r>
            <a:endParaRPr kumimoji="0" lang="de-DE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775" y="428144"/>
            <a:ext cx="2943225" cy="2000250"/>
          </a:xfrm>
          <a:prstGeom prst="rect">
            <a:avLst/>
          </a:prstGeom>
        </p:spPr>
      </p:pic>
      <p:pic>
        <p:nvPicPr>
          <p:cNvPr id="3" name="Bild 2" descr="angola_sec_1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1" y="2225194"/>
            <a:ext cx="3851453" cy="3813048"/>
          </a:xfrm>
          <a:prstGeom prst="rect">
            <a:avLst/>
          </a:prstGeom>
        </p:spPr>
      </p:pic>
      <p:pic>
        <p:nvPicPr>
          <p:cNvPr id="7" name="Bild 6" descr="asv_moorings_angola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1" y="4152900"/>
            <a:ext cx="4019550" cy="2508250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2520" y="4093210"/>
            <a:ext cx="830580" cy="252984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18265" y="6568928"/>
            <a:ext cx="23953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"/>
                <a:cs typeface="Arial"/>
              </a:rPr>
              <a:t>Kopte et al. 2016</a:t>
            </a:r>
            <a:endParaRPr lang="de-DE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7914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11004" y="0"/>
            <a:ext cx="9132996" cy="895202"/>
          </a:xfrm>
          <a:prstGeom prst="rect">
            <a:avLst/>
          </a:prstGeom>
        </p:spPr>
        <p:txBody>
          <a:bodyPr/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2400" dirty="0" smtClean="0">
                <a:latin typeface="Arial"/>
                <a:cs typeface="Arial"/>
              </a:rPr>
              <a:t>Eastern </a:t>
            </a:r>
            <a:r>
              <a:rPr lang="en-US" sz="2400" dirty="0">
                <a:latin typeface="Arial"/>
                <a:cs typeface="Arial"/>
              </a:rPr>
              <a:t>Boundary Circulation System </a:t>
            </a:r>
            <a:r>
              <a:rPr lang="en-US" sz="2400" dirty="0" smtClean="0">
                <a:latin typeface="Arial"/>
                <a:cs typeface="Arial"/>
              </a:rPr>
              <a:t>(EBCS)</a:t>
            </a:r>
          </a:p>
          <a:p>
            <a:pPr lvl="0" algn="ctr" defTabSz="914400">
              <a:spcBef>
                <a:spcPct val="0"/>
              </a:spcBef>
              <a:defRPr/>
            </a:pPr>
            <a:endParaRPr lang="en-US" sz="800" dirty="0" smtClean="0">
              <a:latin typeface="Arial"/>
              <a:cs typeface="Arial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60400" y="4892194"/>
            <a:ext cx="7543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endParaRPr lang="de-DE" dirty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r>
              <a:rPr lang="de-DE" dirty="0">
                <a:latin typeface="Arial"/>
                <a:cs typeface="Arial"/>
              </a:rPr>
              <a:t>The Angola </a:t>
            </a:r>
            <a:r>
              <a:rPr lang="de-DE" dirty="0" err="1">
                <a:latin typeface="Arial"/>
                <a:cs typeface="Arial"/>
              </a:rPr>
              <a:t>Current</a:t>
            </a:r>
            <a:r>
              <a:rPr lang="de-DE" dirty="0">
                <a:latin typeface="Arial"/>
                <a:cs typeface="Arial"/>
              </a:rPr>
              <a:t> (AC) </a:t>
            </a:r>
            <a:r>
              <a:rPr lang="de-DE" dirty="0" err="1">
                <a:latin typeface="Arial"/>
                <a:cs typeface="Arial"/>
              </a:rPr>
              <a:t>transport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shows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>
                <a:latin typeface="Arial"/>
                <a:cs typeface="Arial"/>
              </a:rPr>
              <a:t>a </a:t>
            </a:r>
            <a:r>
              <a:rPr lang="de-DE" dirty="0" err="1">
                <a:latin typeface="Arial"/>
                <a:cs typeface="Arial"/>
              </a:rPr>
              <a:t>mean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of</a:t>
            </a:r>
            <a:r>
              <a:rPr lang="de-DE" dirty="0">
                <a:latin typeface="Arial"/>
                <a:cs typeface="Arial"/>
              </a:rPr>
              <a:t> -0.32±0.05 </a:t>
            </a:r>
            <a:r>
              <a:rPr lang="de-DE" dirty="0" err="1" smtClean="0">
                <a:latin typeface="Arial"/>
                <a:cs typeface="Arial"/>
              </a:rPr>
              <a:t>and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its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semiannual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cycle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is</a:t>
            </a:r>
            <a:r>
              <a:rPr lang="de-DE" dirty="0">
                <a:latin typeface="Arial"/>
                <a:cs typeface="Arial"/>
              </a:rPr>
              <a:t> quasi-</a:t>
            </a:r>
            <a:r>
              <a:rPr lang="de-DE" dirty="0" err="1">
                <a:latin typeface="Arial"/>
                <a:cs typeface="Arial"/>
              </a:rPr>
              <a:t>synchronized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with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semiannual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coastal</a:t>
            </a:r>
            <a:r>
              <a:rPr lang="de-DE" dirty="0">
                <a:latin typeface="Arial"/>
                <a:cs typeface="Arial"/>
              </a:rPr>
              <a:t> Kelvin </a:t>
            </a:r>
            <a:r>
              <a:rPr lang="de-DE" dirty="0" err="1">
                <a:latin typeface="Arial"/>
                <a:cs typeface="Arial"/>
              </a:rPr>
              <a:t>waves</a:t>
            </a:r>
            <a:r>
              <a:rPr lang="de-DE" dirty="0">
                <a:latin typeface="Arial"/>
                <a:cs typeface="Arial"/>
              </a:rPr>
              <a:t>. </a:t>
            </a:r>
          </a:p>
          <a:p>
            <a:pPr marL="285750" indent="-285750">
              <a:buFont typeface="Wingdings" charset="2"/>
              <a:buChar char="Ø"/>
            </a:pPr>
            <a:endParaRPr lang="de-DE" dirty="0">
              <a:latin typeface="Arial"/>
              <a:cs typeface="Arial"/>
            </a:endParaRPr>
          </a:p>
          <a:p>
            <a:endParaRPr lang="de-DE" dirty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endParaRPr lang="de-DE" dirty="0" smtClean="0">
              <a:latin typeface="Arial"/>
              <a:cs typeface="Arial"/>
            </a:endParaRPr>
          </a:p>
          <a:p>
            <a:endParaRPr lang="de-DE" dirty="0" smtClean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endParaRPr lang="de-DE" dirty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322439" y="425302"/>
            <a:ext cx="6522720" cy="1825292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noProof="0" dirty="0">
                <a:latin typeface="Arial"/>
                <a:ea typeface="+mj-ea"/>
                <a:cs typeface="Arial"/>
              </a:rPr>
              <a:t>3</a:t>
            </a:r>
            <a:r>
              <a:rPr kumimoji="0" lang="de-DE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lang="de-DE" dirty="0" err="1" smtClean="0">
                <a:latin typeface="Arial"/>
                <a:ea typeface="+mj-ea"/>
                <a:cs typeface="Arial"/>
              </a:rPr>
              <a:t>research</a:t>
            </a:r>
            <a:r>
              <a:rPr lang="de-DE" dirty="0" smtClean="0">
                <a:latin typeface="Arial"/>
                <a:ea typeface="+mj-ea"/>
                <a:cs typeface="Arial"/>
              </a:rPr>
              <a:t> </a:t>
            </a:r>
            <a:r>
              <a:rPr lang="de-DE" dirty="0" err="1" smtClean="0">
                <a:latin typeface="Arial"/>
                <a:ea typeface="+mj-ea"/>
                <a:cs typeface="Arial"/>
              </a:rPr>
              <a:t>cruises</a:t>
            </a:r>
            <a:endParaRPr lang="de-DE" dirty="0" smtClean="0">
              <a:latin typeface="Arial"/>
              <a:ea typeface="+mj-ea"/>
              <a:cs typeface="Arial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noProof="0" dirty="0" smtClean="0">
                <a:latin typeface="Arial"/>
                <a:ea typeface="+mj-ea"/>
                <a:cs typeface="Arial"/>
              </a:rPr>
              <a:t>M98 (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July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2013)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>
                <a:latin typeface="Arial"/>
                <a:ea typeface="+mj-ea"/>
                <a:cs typeface="Arial"/>
              </a:rPr>
              <a:t>M120 (November 2015)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M131 (</a:t>
            </a:r>
            <a:r>
              <a:rPr kumimoji="0" lang="de-DE" b="0" i="0" u="none" strike="noStrike" kern="1200" cap="none" spc="0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October</a:t>
            </a:r>
            <a:r>
              <a:rPr kumimoji="0" lang="de-DE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2016)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aseline="0" noProof="0" dirty="0">
              <a:latin typeface="Arial"/>
              <a:ea typeface="+mj-ea"/>
              <a:cs typeface="Arial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noProof="0" dirty="0" err="1" smtClean="0">
                <a:latin typeface="Arial"/>
                <a:ea typeface="+mj-ea"/>
                <a:cs typeface="Arial"/>
              </a:rPr>
              <a:t>deployment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of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mooring</a:t>
            </a:r>
            <a:r>
              <a:rPr lang="de-DE" dirty="0">
                <a:latin typeface="Arial"/>
                <a:ea typeface="+mj-ea"/>
                <a:cs typeface="Arial"/>
              </a:rPr>
              <a:t> 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array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in 2013</a:t>
            </a:r>
            <a:endParaRPr kumimoji="0" lang="de-DE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775" y="428144"/>
            <a:ext cx="2943225" cy="2000250"/>
          </a:xfrm>
          <a:prstGeom prst="rect">
            <a:avLst/>
          </a:prstGeom>
        </p:spPr>
      </p:pic>
      <p:pic>
        <p:nvPicPr>
          <p:cNvPr id="9" name="Bild 8" descr="AC_transport_2013_2016_v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" y="2542694"/>
            <a:ext cx="7493000" cy="2463800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753265" y="4866794"/>
            <a:ext cx="32091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"/>
                <a:cs typeface="Arial"/>
              </a:rPr>
              <a:t>update </a:t>
            </a:r>
            <a:r>
              <a:rPr lang="de-DE" sz="1400" dirty="0" err="1" smtClean="0">
                <a:latin typeface="Arial"/>
                <a:cs typeface="Arial"/>
              </a:rPr>
              <a:t>from</a:t>
            </a:r>
            <a:r>
              <a:rPr lang="de-DE" sz="1400" dirty="0" smtClean="0">
                <a:latin typeface="Arial"/>
                <a:cs typeface="Arial"/>
              </a:rPr>
              <a:t> Kopte et al. 2016</a:t>
            </a:r>
            <a:endParaRPr lang="de-DE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7681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el 1"/>
          <p:cNvSpPr txBox="1">
            <a:spLocks/>
          </p:cNvSpPr>
          <p:nvPr/>
        </p:nvSpPr>
        <p:spPr>
          <a:xfrm>
            <a:off x="1871694" y="73084"/>
            <a:ext cx="5656858" cy="69269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AMOC estimate at 11°S</a:t>
            </a:r>
            <a:endParaRPr kumimoji="0" lang="en-US" sz="24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grpSp>
        <p:nvGrpSpPr>
          <p:cNvPr id="4" name="Gruppierung 3"/>
          <p:cNvGrpSpPr/>
          <p:nvPr/>
        </p:nvGrpSpPr>
        <p:grpSpPr>
          <a:xfrm>
            <a:off x="2523067" y="1676400"/>
            <a:ext cx="4097867" cy="2616200"/>
            <a:chOff x="2523067" y="1955800"/>
            <a:chExt cx="4097867" cy="2616200"/>
          </a:xfrm>
        </p:grpSpPr>
        <p:sp>
          <p:nvSpPr>
            <p:cNvPr id="2" name="Rechteck 1"/>
            <p:cNvSpPr/>
            <p:nvPr/>
          </p:nvSpPr>
          <p:spPr>
            <a:xfrm>
              <a:off x="2523067" y="1955800"/>
              <a:ext cx="4097867" cy="2616200"/>
            </a:xfrm>
            <a:prstGeom prst="rect">
              <a:avLst/>
            </a:prstGeom>
            <a:solidFill>
              <a:srgbClr val="0000FF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dirty="0" err="1" smtClean="0">
                  <a:latin typeface="Arial"/>
                  <a:cs typeface="Arial"/>
                </a:rPr>
                <a:t>Interior</a:t>
              </a:r>
              <a:r>
                <a:rPr lang="de-DE" sz="1600" dirty="0" smtClean="0">
                  <a:latin typeface="Arial"/>
                  <a:cs typeface="Arial"/>
                </a:rPr>
                <a:t> </a:t>
              </a:r>
              <a:r>
                <a:rPr lang="de-DE" sz="1600" dirty="0" err="1" smtClean="0">
                  <a:latin typeface="Arial"/>
                  <a:cs typeface="Arial"/>
                </a:rPr>
                <a:t>mid-ocean</a:t>
              </a:r>
              <a:r>
                <a:rPr lang="de-DE" sz="1600" dirty="0" smtClean="0">
                  <a:latin typeface="Arial"/>
                  <a:cs typeface="Arial"/>
                </a:rPr>
                <a:t> </a:t>
              </a:r>
              <a:r>
                <a:rPr lang="de-DE" sz="1600" dirty="0" err="1" smtClean="0">
                  <a:latin typeface="Arial"/>
                  <a:cs typeface="Arial"/>
                </a:rPr>
                <a:t>transport</a:t>
              </a:r>
              <a:endParaRPr lang="de-DE" sz="1600" dirty="0">
                <a:latin typeface="Arial"/>
                <a:cs typeface="Arial"/>
              </a:endParaRPr>
            </a:p>
          </p:txBody>
        </p:sp>
        <p:sp>
          <p:nvSpPr>
            <p:cNvPr id="3" name="Rechteck 2"/>
            <p:cNvSpPr/>
            <p:nvPr/>
          </p:nvSpPr>
          <p:spPr>
            <a:xfrm>
              <a:off x="2523067" y="1955800"/>
              <a:ext cx="516466" cy="2616200"/>
            </a:xfrm>
            <a:prstGeom prst="rect">
              <a:avLst/>
            </a:prstGeom>
            <a:solidFill>
              <a:schemeClr val="accent6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dirty="0" smtClean="0">
                  <a:latin typeface="Arial"/>
                  <a:cs typeface="Arial"/>
                </a:rPr>
                <a:t>WB</a:t>
              </a:r>
              <a:endParaRPr lang="de-DE" sz="1600" dirty="0">
                <a:latin typeface="Arial"/>
                <a:cs typeface="Arial"/>
              </a:endParaRPr>
            </a:p>
          </p:txBody>
        </p:sp>
        <p:sp>
          <p:nvSpPr>
            <p:cNvPr id="7" name="Rechteck 6"/>
            <p:cNvSpPr/>
            <p:nvPr/>
          </p:nvSpPr>
          <p:spPr>
            <a:xfrm>
              <a:off x="6104468" y="1955800"/>
              <a:ext cx="516466" cy="261620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dirty="0">
                  <a:latin typeface="Arial"/>
                  <a:cs typeface="Arial"/>
                </a:rPr>
                <a:t>E</a:t>
              </a:r>
              <a:r>
                <a:rPr lang="de-DE" sz="1600" dirty="0" smtClean="0">
                  <a:latin typeface="Arial"/>
                  <a:cs typeface="Arial"/>
                </a:rPr>
                <a:t>B</a:t>
              </a:r>
              <a:endParaRPr lang="de-DE" sz="1600" dirty="0">
                <a:latin typeface="Arial"/>
                <a:cs typeface="Arial"/>
              </a:endParaRPr>
            </a:p>
          </p:txBody>
        </p:sp>
        <p:sp>
          <p:nvSpPr>
            <p:cNvPr id="8" name="Rechteck 7"/>
            <p:cNvSpPr/>
            <p:nvPr/>
          </p:nvSpPr>
          <p:spPr>
            <a:xfrm>
              <a:off x="3039533" y="1955800"/>
              <a:ext cx="3064935" cy="390138"/>
            </a:xfrm>
            <a:prstGeom prst="rect">
              <a:avLst/>
            </a:prstGeom>
            <a:solidFill>
              <a:srgbClr val="008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dirty="0" err="1" smtClean="0">
                  <a:latin typeface="Arial"/>
                  <a:cs typeface="Arial"/>
                </a:rPr>
                <a:t>Ekman</a:t>
              </a:r>
              <a:endParaRPr lang="de-DE" sz="1600" dirty="0">
                <a:latin typeface="Arial"/>
                <a:cs typeface="Arial"/>
              </a:endParaRPr>
            </a:p>
          </p:txBody>
        </p:sp>
      </p:grpSp>
      <p:pic>
        <p:nvPicPr>
          <p:cNvPr id="10" name="Bild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3" y="2101076"/>
            <a:ext cx="2259891" cy="178997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982133" y="1876067"/>
            <a:ext cx="592667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chemeClr val="accent6"/>
                </a:solidFill>
                <a:latin typeface="Arial"/>
                <a:cs typeface="Arial"/>
              </a:rPr>
              <a:t>WB</a:t>
            </a:r>
            <a:endParaRPr lang="de-DE" sz="1600" dirty="0">
              <a:solidFill>
                <a:schemeClr val="accent6"/>
              </a:solidFill>
              <a:latin typeface="Arial"/>
              <a:cs typeface="Arial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7687732" y="1876067"/>
            <a:ext cx="592667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E</a:t>
            </a:r>
            <a:r>
              <a:rPr lang="de-DE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B</a:t>
            </a:r>
            <a:endParaRPr lang="de-DE" sz="1600" dirty="0">
              <a:solidFill>
                <a:schemeClr val="tx2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3" name="Picture 2" descr="C:\Users\mdengler\work\Docs\ANTRAEGE\SCHIFFE\METMER_2016\Dengler_etal_PREFACE\m98_alongshore_vel_mooring_config.a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775" y="2228018"/>
            <a:ext cx="1673088" cy="152178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Grafik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298" y="3749801"/>
            <a:ext cx="1778000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5" descr="arg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831" y="4559917"/>
            <a:ext cx="3114040" cy="2209800"/>
          </a:xfrm>
          <a:prstGeom prst="rect">
            <a:avLst/>
          </a:prstGeom>
        </p:spPr>
      </p:pic>
      <p:pic>
        <p:nvPicPr>
          <p:cNvPr id="17" name="Picture 29" descr="C:\Users\bfiedler\AppData\Local\Microsoft\Windows\Temporary Internet Files\Content.IE5\IK55IDGI\MC900305277[1].wm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240" y="537650"/>
            <a:ext cx="1520535" cy="11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Bild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47" y="894080"/>
            <a:ext cx="4358640" cy="39624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</p:spTree>
    <p:extLst>
      <p:ext uri="{BB962C8B-B14F-4D97-AF65-F5344CB8AC3E}">
        <p14:creationId xmlns:p14="http://schemas.microsoft.com/office/powerpoint/2010/main" val="3228096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1871694" y="73084"/>
            <a:ext cx="5656858" cy="69269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AMOC estimate at 11°S</a:t>
            </a:r>
            <a:endParaRPr kumimoji="0" lang="en-US" sz="240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8" name="Picture 29" descr="C:\Users\bfiedler\AppData\Local\Microsoft\Windows\Temporary Internet Files\Content.IE5\IK55IDGI\MC900305277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467" y="465254"/>
            <a:ext cx="1520535" cy="11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0524" y="465254"/>
            <a:ext cx="4160520" cy="641451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7" name="Rechteck 6"/>
          <p:cNvSpPr/>
          <p:nvPr/>
        </p:nvSpPr>
        <p:spPr>
          <a:xfrm>
            <a:off x="3153833" y="1562100"/>
            <a:ext cx="3064935" cy="390138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 err="1" smtClean="0">
                <a:latin typeface="Arial"/>
                <a:cs typeface="Arial"/>
              </a:rPr>
              <a:t>Ekman</a:t>
            </a:r>
            <a:endParaRPr lang="de-DE" sz="1600" b="1" dirty="0">
              <a:latin typeface="Arial"/>
              <a:cs typeface="Arial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571522" y="2152041"/>
            <a:ext cx="4280378" cy="5909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 smtClean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latin typeface="Arial"/>
                <a:cs typeface="Arial"/>
              </a:rPr>
              <a:t>large differences can arise depending on the method used to estimate wind stress from the wind products</a:t>
            </a:r>
          </a:p>
          <a:p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latin typeface="Arial"/>
                <a:cs typeface="Arial"/>
              </a:rPr>
              <a:t>Wind stress is estimated from wind at 10m after Large and Yeager (2004) assuming neutral stability </a:t>
            </a:r>
          </a:p>
          <a:p>
            <a:pPr marL="285750" indent="-285750">
              <a:buFont typeface="Wingdings" charset="2"/>
              <a:buChar char="Ø"/>
            </a:pP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latin typeface="Arial"/>
                <a:cs typeface="Arial"/>
              </a:rPr>
              <a:t>mean </a:t>
            </a:r>
            <a:r>
              <a:rPr lang="en-US" dirty="0" err="1" smtClean="0">
                <a:latin typeface="Arial"/>
                <a:cs typeface="Arial"/>
              </a:rPr>
              <a:t>Ekmantransports</a:t>
            </a:r>
            <a:r>
              <a:rPr lang="en-US" dirty="0" smtClean="0">
                <a:latin typeface="Arial"/>
                <a:cs typeface="Arial"/>
              </a:rPr>
              <a:t> range between 8.1-9.8 </a:t>
            </a:r>
            <a:r>
              <a:rPr lang="en-US" dirty="0" err="1" smtClean="0">
                <a:latin typeface="Arial"/>
                <a:cs typeface="Arial"/>
              </a:rPr>
              <a:t>Sv</a:t>
            </a:r>
            <a:r>
              <a:rPr lang="en-US" dirty="0" smtClean="0">
                <a:latin typeface="Arial"/>
                <a:cs typeface="Arial"/>
              </a:rPr>
              <a:t> among products and is dominated by seasonal variability (~2Sv)</a:t>
            </a:r>
          </a:p>
          <a:p>
            <a:pPr marL="285750" indent="-285750">
              <a:buFont typeface="Wingdings" charset="2"/>
              <a:buChar char="Ø"/>
            </a:pP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latin typeface="Arial"/>
                <a:cs typeface="Arial"/>
              </a:rPr>
              <a:t>NCEP/NCAR: weak seasonal variability and spurious decadal trend</a:t>
            </a:r>
          </a:p>
          <a:p>
            <a:pPr marL="285750" indent="-285750">
              <a:buFont typeface="Wingdings" charset="2"/>
              <a:buChar char="Ø"/>
            </a:pPr>
            <a:endParaRPr lang="de-DE" dirty="0">
              <a:latin typeface="Arial"/>
              <a:cs typeface="Arial"/>
            </a:endParaRPr>
          </a:p>
          <a:p>
            <a:endParaRPr lang="de-DE" dirty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endParaRPr lang="de-DE" dirty="0" smtClean="0">
              <a:latin typeface="Arial"/>
              <a:cs typeface="Arial"/>
            </a:endParaRPr>
          </a:p>
          <a:p>
            <a:endParaRPr lang="de-DE" dirty="0" smtClean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1003300" y="1952238"/>
            <a:ext cx="2832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AB15BB"/>
                </a:solidFill>
                <a:latin typeface="Arial"/>
                <a:cs typeface="Arial"/>
              </a:rPr>
              <a:t>–</a:t>
            </a:r>
            <a:r>
              <a:rPr lang="de-DE" sz="1400" dirty="0" smtClean="0">
                <a:solidFill>
                  <a:srgbClr val="AB15BB"/>
                </a:solidFill>
                <a:latin typeface="Arial"/>
                <a:cs typeface="Arial"/>
              </a:rPr>
              <a:t> </a:t>
            </a:r>
            <a:r>
              <a:rPr lang="de-DE" sz="1400" dirty="0" err="1">
                <a:solidFill>
                  <a:srgbClr val="AB15BB"/>
                </a:solidFill>
                <a:latin typeface="Arial"/>
                <a:cs typeface="Arial"/>
              </a:rPr>
              <a:t>w</a:t>
            </a:r>
            <a:r>
              <a:rPr lang="de-DE" sz="1400" dirty="0" err="1" smtClean="0">
                <a:solidFill>
                  <a:srgbClr val="AB15BB"/>
                </a:solidFill>
                <a:latin typeface="Arial"/>
                <a:cs typeface="Arial"/>
              </a:rPr>
              <a:t>eekly</a:t>
            </a:r>
            <a:r>
              <a:rPr lang="de-DE" sz="1400" dirty="0" smtClean="0">
                <a:solidFill>
                  <a:srgbClr val="AB15BB"/>
                </a:solidFill>
                <a:latin typeface="Arial"/>
                <a:cs typeface="Arial"/>
              </a:rPr>
              <a:t> </a:t>
            </a:r>
            <a:r>
              <a:rPr lang="de-DE" sz="1400" dirty="0" smtClean="0">
                <a:solidFill>
                  <a:srgbClr val="0000FF"/>
                </a:solidFill>
                <a:latin typeface="Arial"/>
                <a:cs typeface="Arial"/>
              </a:rPr>
              <a:t>– </a:t>
            </a:r>
            <a:r>
              <a:rPr lang="de-DE" sz="1400" dirty="0" err="1" smtClean="0">
                <a:solidFill>
                  <a:srgbClr val="0000FF"/>
                </a:solidFill>
                <a:latin typeface="Arial"/>
                <a:cs typeface="Arial"/>
              </a:rPr>
              <a:t>monthly</a:t>
            </a:r>
            <a:r>
              <a:rPr lang="de-DE" sz="1400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de-DE" sz="1400" dirty="0" smtClean="0">
                <a:latin typeface="Arial"/>
                <a:cs typeface="Arial"/>
              </a:rPr>
              <a:t>– </a:t>
            </a:r>
            <a:r>
              <a:rPr lang="de-DE" sz="1400" dirty="0" err="1" smtClean="0">
                <a:latin typeface="Arial"/>
                <a:cs typeface="Arial"/>
              </a:rPr>
              <a:t>annual</a:t>
            </a:r>
            <a:r>
              <a:rPr lang="de-DE" sz="1400" dirty="0" smtClean="0">
                <a:latin typeface="Arial"/>
                <a:cs typeface="Arial"/>
              </a:rPr>
              <a:t> </a:t>
            </a:r>
            <a:r>
              <a:rPr lang="de-DE" sz="1400" dirty="0" err="1" smtClean="0">
                <a:latin typeface="Arial"/>
                <a:cs typeface="Arial"/>
              </a:rPr>
              <a:t>data</a:t>
            </a:r>
            <a:endParaRPr lang="de-DE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0057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2" y="13510"/>
            <a:ext cx="5729980" cy="6858000"/>
          </a:xfrm>
          <a:prstGeom prst="rect">
            <a:avLst/>
          </a:prstGeom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5743492" y="157170"/>
            <a:ext cx="3088432" cy="65065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2400" dirty="0" smtClean="0">
                <a:latin typeface="Arial"/>
                <a:cs typeface="Arial"/>
              </a:rPr>
              <a:t>AMOC </a:t>
            </a:r>
            <a:r>
              <a:rPr lang="de-DE" sz="2400" dirty="0" err="1" smtClean="0">
                <a:latin typeface="Arial"/>
                <a:cs typeface="Arial"/>
              </a:rPr>
              <a:t>observations</a:t>
            </a:r>
            <a:r>
              <a:rPr lang="de-DE" sz="2400" dirty="0" smtClean="0">
                <a:latin typeface="Arial"/>
                <a:cs typeface="Arial"/>
              </a:rPr>
              <a:t> in </a:t>
            </a:r>
            <a:r>
              <a:rPr lang="de-DE" sz="2400" dirty="0" err="1" smtClean="0">
                <a:latin typeface="Arial"/>
                <a:cs typeface="Arial"/>
              </a:rPr>
              <a:t>the</a:t>
            </a:r>
            <a:r>
              <a:rPr lang="de-DE" sz="2400" dirty="0" smtClean="0">
                <a:latin typeface="Arial"/>
                <a:cs typeface="Arial"/>
              </a:rPr>
              <a:t> North </a:t>
            </a:r>
            <a:r>
              <a:rPr lang="de-DE" sz="2400" dirty="0" err="1" smtClean="0">
                <a:latin typeface="Arial"/>
                <a:cs typeface="Arial"/>
              </a:rPr>
              <a:t>Atlantic</a:t>
            </a:r>
            <a:r>
              <a:rPr lang="de-DE" sz="2400" dirty="0" smtClean="0">
                <a:latin typeface="Arial"/>
                <a:cs typeface="Arial"/>
              </a:rPr>
              <a:t> </a:t>
            </a:r>
            <a:r>
              <a:rPr lang="de-DE" sz="2400" dirty="0" err="1" smtClean="0">
                <a:latin typeface="Arial"/>
                <a:cs typeface="Arial"/>
              </a:rPr>
              <a:t>particularly</a:t>
            </a:r>
            <a:r>
              <a:rPr lang="de-DE" sz="2400" dirty="0" smtClean="0">
                <a:latin typeface="Arial"/>
                <a:cs typeface="Arial"/>
              </a:rPr>
              <a:t> </a:t>
            </a:r>
            <a:r>
              <a:rPr lang="de-DE" sz="2400" dirty="0" err="1" smtClean="0">
                <a:latin typeface="Arial"/>
                <a:cs typeface="Arial"/>
              </a:rPr>
              <a:t>including</a:t>
            </a:r>
            <a:r>
              <a:rPr lang="de-DE" sz="2400" dirty="0" smtClean="0">
                <a:latin typeface="Arial"/>
                <a:cs typeface="Arial"/>
              </a:rPr>
              <a:t> BMBF RACE </a:t>
            </a:r>
            <a:r>
              <a:rPr lang="de-DE" sz="2400" dirty="0" err="1" smtClean="0">
                <a:latin typeface="Arial"/>
                <a:cs typeface="Arial"/>
              </a:rPr>
              <a:t>measurements</a:t>
            </a:r>
            <a:r>
              <a:rPr lang="de-DE" sz="2400" dirty="0" smtClean="0">
                <a:latin typeface="Arial"/>
                <a:cs typeface="Arial"/>
              </a:rPr>
              <a:t> </a:t>
            </a:r>
            <a:r>
              <a:rPr lang="de-DE" sz="2400" dirty="0" err="1" smtClean="0">
                <a:latin typeface="Arial"/>
                <a:cs typeface="Arial"/>
              </a:rPr>
              <a:t>are</a:t>
            </a:r>
            <a:r>
              <a:rPr lang="de-DE" sz="2400" dirty="0" smtClean="0">
                <a:latin typeface="Arial"/>
                <a:cs typeface="Arial"/>
              </a:rPr>
              <a:t> </a:t>
            </a:r>
            <a:r>
              <a:rPr lang="de-DE" sz="2400" dirty="0" err="1" smtClean="0">
                <a:latin typeface="Arial"/>
                <a:cs typeface="Arial"/>
              </a:rPr>
              <a:t>well</a:t>
            </a:r>
            <a:r>
              <a:rPr lang="de-DE" sz="2400" dirty="0" smtClean="0">
                <a:latin typeface="Arial"/>
                <a:cs typeface="Arial"/>
              </a:rPr>
              <a:t> </a:t>
            </a:r>
            <a:r>
              <a:rPr lang="de-DE" sz="2400" dirty="0" err="1" smtClean="0">
                <a:latin typeface="Arial"/>
                <a:cs typeface="Arial"/>
              </a:rPr>
              <a:t>established</a:t>
            </a:r>
            <a:r>
              <a:rPr lang="de-DE" sz="2400" dirty="0" smtClean="0">
                <a:latin typeface="Arial"/>
                <a:cs typeface="Arial"/>
              </a:rPr>
              <a:t>.</a:t>
            </a:r>
          </a:p>
          <a:p>
            <a:pPr marL="0" indent="0">
              <a:buNone/>
            </a:pPr>
            <a:endParaRPr lang="de-DE" sz="24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de-DE" sz="2400" dirty="0" smtClean="0">
                <a:latin typeface="Arial"/>
                <a:cs typeface="Arial"/>
              </a:rPr>
              <a:t>The </a:t>
            </a:r>
            <a:r>
              <a:rPr lang="de-DE" sz="2400" dirty="0" err="1" smtClean="0">
                <a:latin typeface="Arial"/>
                <a:cs typeface="Arial"/>
              </a:rPr>
              <a:t>tropical</a:t>
            </a:r>
            <a:r>
              <a:rPr lang="de-DE" sz="2400" dirty="0" smtClean="0">
                <a:latin typeface="Arial"/>
                <a:cs typeface="Arial"/>
              </a:rPr>
              <a:t> </a:t>
            </a:r>
            <a:r>
              <a:rPr lang="de-DE" sz="2400" dirty="0" err="1" smtClean="0">
                <a:latin typeface="Arial"/>
                <a:cs typeface="Arial"/>
              </a:rPr>
              <a:t>array</a:t>
            </a:r>
            <a:r>
              <a:rPr lang="de-DE" sz="2400" dirty="0" smtClean="0">
                <a:latin typeface="Arial"/>
                <a:cs typeface="Arial"/>
              </a:rPr>
              <a:t> </a:t>
            </a:r>
            <a:r>
              <a:rPr lang="de-DE" sz="2400" dirty="0" err="1" smtClean="0">
                <a:latin typeface="Arial"/>
                <a:cs typeface="Arial"/>
              </a:rPr>
              <a:t>measurements</a:t>
            </a:r>
            <a:r>
              <a:rPr lang="de-DE" sz="2400" dirty="0" smtClean="0">
                <a:latin typeface="Arial"/>
                <a:cs typeface="Arial"/>
              </a:rPr>
              <a:t> will </a:t>
            </a:r>
            <a:r>
              <a:rPr lang="de-DE" sz="2400" dirty="0" err="1" smtClean="0">
                <a:latin typeface="Arial"/>
                <a:cs typeface="Arial"/>
              </a:rPr>
              <a:t>significantly</a:t>
            </a:r>
            <a:r>
              <a:rPr lang="de-DE" sz="2400" dirty="0" smtClean="0">
                <a:latin typeface="Arial"/>
                <a:cs typeface="Arial"/>
              </a:rPr>
              <a:t> </a:t>
            </a:r>
            <a:r>
              <a:rPr lang="de-DE" sz="2400" dirty="0" err="1" smtClean="0">
                <a:latin typeface="Arial"/>
                <a:cs typeface="Arial"/>
              </a:rPr>
              <a:t>contribute</a:t>
            </a:r>
            <a:r>
              <a:rPr lang="de-DE" sz="2400" dirty="0" smtClean="0">
                <a:latin typeface="Arial"/>
                <a:cs typeface="Arial"/>
              </a:rPr>
              <a:t> </a:t>
            </a:r>
            <a:r>
              <a:rPr lang="de-DE" sz="2400" dirty="0" err="1" smtClean="0">
                <a:latin typeface="Arial"/>
                <a:cs typeface="Arial"/>
              </a:rPr>
              <a:t>to</a:t>
            </a:r>
            <a:r>
              <a:rPr lang="de-DE" sz="2400" dirty="0" smtClean="0">
                <a:latin typeface="Arial"/>
                <a:cs typeface="Arial"/>
              </a:rPr>
              <a:t> </a:t>
            </a:r>
            <a:r>
              <a:rPr lang="de-DE" sz="2400" dirty="0" err="1" smtClean="0">
                <a:latin typeface="Arial"/>
                <a:cs typeface="Arial"/>
              </a:rPr>
              <a:t>the</a:t>
            </a:r>
            <a:r>
              <a:rPr lang="de-DE" sz="2400" dirty="0" smtClean="0">
                <a:latin typeface="Arial"/>
                <a:cs typeface="Arial"/>
              </a:rPr>
              <a:t> </a:t>
            </a:r>
            <a:r>
              <a:rPr lang="de-DE" sz="2400" dirty="0" err="1" smtClean="0">
                <a:latin typeface="Arial"/>
                <a:cs typeface="Arial"/>
              </a:rPr>
              <a:t>understanding</a:t>
            </a:r>
            <a:r>
              <a:rPr lang="de-DE" sz="2400" dirty="0" smtClean="0">
                <a:latin typeface="Arial"/>
                <a:cs typeface="Arial"/>
              </a:rPr>
              <a:t> </a:t>
            </a:r>
            <a:r>
              <a:rPr lang="de-DE" sz="2400" dirty="0" err="1" smtClean="0">
                <a:latin typeface="Arial"/>
                <a:cs typeface="Arial"/>
              </a:rPr>
              <a:t>of</a:t>
            </a:r>
            <a:r>
              <a:rPr lang="de-DE" sz="2400" dirty="0" smtClean="0">
                <a:latin typeface="Arial"/>
                <a:cs typeface="Arial"/>
              </a:rPr>
              <a:t> AMOC </a:t>
            </a:r>
            <a:r>
              <a:rPr lang="de-DE" sz="2400" dirty="0" err="1" smtClean="0">
                <a:latin typeface="Arial"/>
                <a:cs typeface="Arial"/>
              </a:rPr>
              <a:t>coherence</a:t>
            </a:r>
            <a:r>
              <a:rPr lang="de-DE" sz="2400" dirty="0" smtClean="0">
                <a:latin typeface="Arial"/>
                <a:cs typeface="Arial"/>
              </a:rPr>
              <a:t> </a:t>
            </a:r>
            <a:r>
              <a:rPr lang="de-DE" sz="2400" dirty="0" err="1" smtClean="0">
                <a:latin typeface="Arial"/>
                <a:cs typeface="Arial"/>
              </a:rPr>
              <a:t>and</a:t>
            </a:r>
            <a:r>
              <a:rPr lang="de-DE" sz="2400" dirty="0" smtClean="0">
                <a:latin typeface="Arial"/>
                <a:cs typeface="Arial"/>
              </a:rPr>
              <a:t> </a:t>
            </a:r>
            <a:r>
              <a:rPr lang="de-DE" sz="2400" dirty="0" err="1" smtClean="0">
                <a:latin typeface="Arial"/>
                <a:cs typeface="Arial"/>
              </a:rPr>
              <a:t>propagation</a:t>
            </a:r>
            <a:r>
              <a:rPr lang="de-DE" sz="2400" dirty="0" smtClean="0">
                <a:latin typeface="Arial"/>
                <a:cs typeface="Arial"/>
              </a:rPr>
              <a:t> </a:t>
            </a:r>
            <a:r>
              <a:rPr lang="de-DE" sz="2400" dirty="0" err="1" smtClean="0">
                <a:latin typeface="Arial"/>
                <a:cs typeface="Arial"/>
              </a:rPr>
              <a:t>of</a:t>
            </a:r>
            <a:r>
              <a:rPr lang="de-DE" sz="2400" dirty="0" smtClean="0">
                <a:latin typeface="Arial"/>
                <a:cs typeface="Arial"/>
              </a:rPr>
              <a:t> </a:t>
            </a:r>
            <a:r>
              <a:rPr lang="de-DE" sz="2400" dirty="0" err="1" smtClean="0">
                <a:latin typeface="Arial"/>
                <a:cs typeface="Arial"/>
              </a:rPr>
              <a:t>signals</a:t>
            </a:r>
            <a:r>
              <a:rPr lang="de-DE" sz="2400" dirty="0" smtClean="0">
                <a:latin typeface="Arial"/>
                <a:cs typeface="Arial"/>
              </a:rPr>
              <a:t> </a:t>
            </a:r>
            <a:r>
              <a:rPr lang="de-DE" sz="2400" dirty="0" err="1" smtClean="0">
                <a:latin typeface="Arial"/>
                <a:cs typeface="Arial"/>
              </a:rPr>
              <a:t>of</a:t>
            </a:r>
            <a:r>
              <a:rPr lang="de-DE" sz="2400" dirty="0" smtClean="0">
                <a:latin typeface="Arial"/>
                <a:cs typeface="Arial"/>
              </a:rPr>
              <a:t> northern </a:t>
            </a:r>
            <a:r>
              <a:rPr lang="de-DE" sz="2400" dirty="0" err="1" smtClean="0">
                <a:latin typeface="Arial"/>
                <a:cs typeface="Arial"/>
              </a:rPr>
              <a:t>and</a:t>
            </a:r>
            <a:r>
              <a:rPr lang="de-DE" sz="2400" dirty="0" smtClean="0">
                <a:latin typeface="Arial"/>
                <a:cs typeface="Arial"/>
              </a:rPr>
              <a:t> southern </a:t>
            </a:r>
            <a:r>
              <a:rPr lang="de-DE" sz="2400" dirty="0" err="1" smtClean="0">
                <a:latin typeface="Arial"/>
                <a:cs typeface="Arial"/>
              </a:rPr>
              <a:t>hemisphere</a:t>
            </a:r>
            <a:r>
              <a:rPr lang="de-DE" sz="2400" dirty="0" smtClean="0">
                <a:latin typeface="Arial"/>
                <a:cs typeface="Arial"/>
              </a:rPr>
              <a:t> </a:t>
            </a:r>
            <a:r>
              <a:rPr lang="de-DE" sz="2400" dirty="0" err="1" smtClean="0">
                <a:latin typeface="Arial"/>
                <a:cs typeface="Arial"/>
              </a:rPr>
              <a:t>origin</a:t>
            </a:r>
            <a:r>
              <a:rPr lang="de-DE" sz="2400" dirty="0" smtClean="0">
                <a:latin typeface="Arial"/>
                <a:cs typeface="Arial"/>
              </a:rPr>
              <a:t>.</a:t>
            </a:r>
            <a:endParaRPr lang="de-DE" sz="2400" dirty="0">
              <a:latin typeface="Arial"/>
              <a:cs typeface="Arial"/>
            </a:endParaRPr>
          </a:p>
        </p:txBody>
      </p:sp>
      <p:sp>
        <p:nvSpPr>
          <p:cNvPr id="3" name="Oval 2"/>
          <p:cNvSpPr/>
          <p:nvPr/>
        </p:nvSpPr>
        <p:spPr>
          <a:xfrm>
            <a:off x="2458720" y="3698240"/>
            <a:ext cx="802640" cy="62992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6" name="Gerade Verbindung 5"/>
          <p:cNvCxnSpPr/>
          <p:nvPr/>
        </p:nvCxnSpPr>
        <p:spPr>
          <a:xfrm>
            <a:off x="2705100" y="4013200"/>
            <a:ext cx="23050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4385766" y="3698240"/>
            <a:ext cx="802640" cy="62992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1932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3192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2682"/>
            <a:ext cx="9144000" cy="1419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Arial"/>
                <a:cs typeface="Arial"/>
              </a:rPr>
              <a:t>Western Boundary Circulation System (WBCS)  </a:t>
            </a:r>
            <a:endParaRPr lang="en-US" sz="2400" dirty="0">
              <a:latin typeface="Arial"/>
              <a:cs typeface="Arial"/>
            </a:endParaRPr>
          </a:p>
          <a:p>
            <a:r>
              <a:rPr lang="en-US" sz="2000" dirty="0" smtClean="0">
                <a:latin typeface="Arial"/>
                <a:cs typeface="Arial"/>
              </a:rPr>
              <a:t> Atlantic </a:t>
            </a:r>
            <a:r>
              <a:rPr lang="en-US" sz="2000" dirty="0" err="1" smtClean="0">
                <a:latin typeface="Arial"/>
                <a:cs typeface="Arial"/>
              </a:rPr>
              <a:t>thermohaline</a:t>
            </a:r>
            <a:r>
              <a:rPr lang="en-US" sz="2000" dirty="0" smtClean="0">
                <a:latin typeface="Arial"/>
                <a:cs typeface="Arial"/>
              </a:rPr>
              <a:t> circulation (ATHC) </a:t>
            </a:r>
          </a:p>
          <a:p>
            <a:r>
              <a:rPr lang="en-US" sz="2000" dirty="0" smtClean="0">
                <a:latin typeface="Arial"/>
                <a:cs typeface="Arial"/>
              </a:rPr>
              <a:t> Shallow Subtropical-tropical Cells (STC)</a:t>
            </a:r>
          </a:p>
          <a:p>
            <a:endParaRPr lang="en-US" sz="2000" dirty="0">
              <a:latin typeface="Arial"/>
              <a:cs typeface="Arial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6" r="43964" b="18868"/>
          <a:stretch/>
        </p:blipFill>
        <p:spPr bwMode="auto">
          <a:xfrm>
            <a:off x="917220" y="1667263"/>
            <a:ext cx="2052113" cy="3736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fig15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500" y="1722590"/>
            <a:ext cx="5025300" cy="3681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148448" y="5989506"/>
            <a:ext cx="8995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de-DE" sz="2000" dirty="0" smtClean="0">
                <a:latin typeface="Arial"/>
                <a:cs typeface="Arial"/>
                <a:sym typeface="Wingdings"/>
              </a:rPr>
              <a:t> Interaction </a:t>
            </a:r>
            <a:r>
              <a:rPr lang="de-DE" sz="2000" dirty="0" err="1" smtClean="0">
                <a:latin typeface="Arial"/>
                <a:cs typeface="Arial"/>
                <a:sym typeface="Wingdings"/>
              </a:rPr>
              <a:t>between</a:t>
            </a:r>
            <a:r>
              <a:rPr lang="de-DE" sz="2000" dirty="0" smtClean="0">
                <a:latin typeface="Arial"/>
                <a:cs typeface="Arial"/>
                <a:sym typeface="Wingdings"/>
              </a:rPr>
              <a:t> </a:t>
            </a:r>
            <a:r>
              <a:rPr lang="de-DE" sz="2000" dirty="0" err="1" smtClean="0">
                <a:latin typeface="Arial"/>
                <a:cs typeface="Arial"/>
                <a:sym typeface="Wingdings"/>
              </a:rPr>
              <a:t>the</a:t>
            </a:r>
            <a:r>
              <a:rPr lang="de-DE" sz="2000" dirty="0" smtClean="0">
                <a:latin typeface="Arial"/>
                <a:cs typeface="Arial"/>
                <a:sym typeface="Wingdings"/>
              </a:rPr>
              <a:t> </a:t>
            </a:r>
            <a:r>
              <a:rPr lang="de-DE" sz="2000" dirty="0" err="1" smtClean="0">
                <a:latin typeface="Arial"/>
                <a:cs typeface="Arial"/>
                <a:sym typeface="Wingdings"/>
              </a:rPr>
              <a:t>hemispheres</a:t>
            </a:r>
            <a:r>
              <a:rPr lang="de-DE" sz="2000" dirty="0" smtClean="0">
                <a:latin typeface="Arial"/>
                <a:cs typeface="Arial"/>
                <a:sym typeface="Wingdings"/>
              </a:rPr>
              <a:t> </a:t>
            </a:r>
            <a:r>
              <a:rPr lang="de-DE" sz="2000" dirty="0" err="1" smtClean="0">
                <a:latin typeface="Arial"/>
                <a:cs typeface="Arial"/>
                <a:sym typeface="Wingdings"/>
              </a:rPr>
              <a:t>is</a:t>
            </a:r>
            <a:r>
              <a:rPr lang="de-DE" sz="2000" dirty="0" smtClean="0">
                <a:latin typeface="Arial"/>
                <a:cs typeface="Arial"/>
                <a:sym typeface="Wingdings"/>
              </a:rPr>
              <a:t> </a:t>
            </a:r>
            <a:r>
              <a:rPr lang="de-DE" sz="2000" dirty="0" err="1" smtClean="0">
                <a:latin typeface="Arial"/>
                <a:cs typeface="Arial"/>
                <a:sym typeface="Wingdings"/>
              </a:rPr>
              <a:t>focused</a:t>
            </a:r>
            <a:r>
              <a:rPr lang="de-DE" sz="2000" dirty="0" smtClean="0">
                <a:latin typeface="Arial"/>
                <a:cs typeface="Arial"/>
                <a:sym typeface="Wingdings"/>
              </a:rPr>
              <a:t> on </a:t>
            </a:r>
            <a:r>
              <a:rPr lang="de-DE" sz="2000" dirty="0" err="1" smtClean="0">
                <a:latin typeface="Arial"/>
                <a:cs typeface="Arial"/>
                <a:sym typeface="Wingdings"/>
              </a:rPr>
              <a:t>the</a:t>
            </a:r>
            <a:r>
              <a:rPr lang="de-DE" sz="2000" dirty="0" smtClean="0">
                <a:latin typeface="Arial"/>
                <a:cs typeface="Arial"/>
                <a:sym typeface="Wingdings"/>
              </a:rPr>
              <a:t> western </a:t>
            </a:r>
            <a:r>
              <a:rPr lang="de-DE" sz="2000" dirty="0" err="1" smtClean="0">
                <a:latin typeface="Arial"/>
                <a:cs typeface="Arial"/>
                <a:sym typeface="Wingdings"/>
              </a:rPr>
              <a:t>boundary</a:t>
            </a:r>
            <a:endParaRPr lang="de-DE" sz="2000" dirty="0">
              <a:latin typeface="Arial"/>
              <a:cs typeface="Arial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485900" y="3041590"/>
            <a:ext cx="1016000" cy="9398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rgbClr val="0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5054600" y="2933700"/>
            <a:ext cx="2120900" cy="18669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rgbClr val="0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885978" y="5364582"/>
            <a:ext cx="37112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"/>
                <a:cs typeface="Arial"/>
              </a:rPr>
              <a:t>Schott et al</a:t>
            </a:r>
            <a:r>
              <a:rPr lang="de-DE" sz="1400" dirty="0">
                <a:latin typeface="Arial"/>
                <a:cs typeface="Arial"/>
              </a:rPr>
              <a:t>.</a:t>
            </a:r>
            <a:r>
              <a:rPr lang="de-DE" sz="1400" dirty="0" smtClean="0">
                <a:latin typeface="Arial"/>
                <a:cs typeface="Arial"/>
              </a:rPr>
              <a:t> 2004</a:t>
            </a:r>
            <a:endParaRPr lang="de-DE" sz="1400" dirty="0">
              <a:latin typeface="Arial"/>
              <a:cs typeface="Arial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822762" y="5364581"/>
            <a:ext cx="37112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 smtClean="0">
                <a:latin typeface="Arial"/>
                <a:cs typeface="Arial"/>
              </a:rPr>
              <a:t>Kuhlbroedt</a:t>
            </a:r>
            <a:r>
              <a:rPr lang="de-DE" sz="1400" dirty="0" smtClean="0">
                <a:latin typeface="Arial"/>
                <a:cs typeface="Arial"/>
              </a:rPr>
              <a:t> </a:t>
            </a:r>
            <a:r>
              <a:rPr lang="de-DE" sz="1400" dirty="0">
                <a:latin typeface="Arial"/>
                <a:cs typeface="Arial"/>
              </a:rPr>
              <a:t>et al. 2007 </a:t>
            </a:r>
            <a:endParaRPr lang="de-DE" sz="1400" dirty="0">
              <a:effectLst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1790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el 1"/>
          <p:cNvSpPr txBox="1">
            <a:spLocks/>
          </p:cNvSpPr>
          <p:nvPr/>
        </p:nvSpPr>
        <p:spPr>
          <a:xfrm>
            <a:off x="1871694" y="73084"/>
            <a:ext cx="5656858" cy="69269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AMOC estimate at 11°S</a:t>
            </a:r>
            <a:endParaRPr kumimoji="0" lang="en-US" sz="24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grpSp>
        <p:nvGrpSpPr>
          <p:cNvPr id="4" name="Gruppierung 3"/>
          <p:cNvGrpSpPr/>
          <p:nvPr/>
        </p:nvGrpSpPr>
        <p:grpSpPr>
          <a:xfrm>
            <a:off x="2523067" y="1676400"/>
            <a:ext cx="4097867" cy="2616200"/>
            <a:chOff x="2523067" y="1955800"/>
            <a:chExt cx="4097867" cy="2616200"/>
          </a:xfrm>
        </p:grpSpPr>
        <p:sp>
          <p:nvSpPr>
            <p:cNvPr id="2" name="Rechteck 1"/>
            <p:cNvSpPr/>
            <p:nvPr/>
          </p:nvSpPr>
          <p:spPr>
            <a:xfrm>
              <a:off x="2523067" y="1955800"/>
              <a:ext cx="4097867" cy="2616200"/>
            </a:xfrm>
            <a:prstGeom prst="rect">
              <a:avLst/>
            </a:prstGeom>
            <a:solidFill>
              <a:srgbClr val="0000FF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dirty="0" err="1" smtClean="0">
                  <a:latin typeface="Arial"/>
                  <a:cs typeface="Arial"/>
                </a:rPr>
                <a:t>Interior</a:t>
              </a:r>
              <a:r>
                <a:rPr lang="de-DE" sz="1600" dirty="0" smtClean="0">
                  <a:latin typeface="Arial"/>
                  <a:cs typeface="Arial"/>
                </a:rPr>
                <a:t> </a:t>
              </a:r>
              <a:r>
                <a:rPr lang="de-DE" sz="1600" dirty="0" err="1" smtClean="0">
                  <a:latin typeface="Arial"/>
                  <a:cs typeface="Arial"/>
                </a:rPr>
                <a:t>mid-ocean</a:t>
              </a:r>
              <a:r>
                <a:rPr lang="de-DE" sz="1600" dirty="0" smtClean="0">
                  <a:latin typeface="Arial"/>
                  <a:cs typeface="Arial"/>
                </a:rPr>
                <a:t> </a:t>
              </a:r>
              <a:r>
                <a:rPr lang="de-DE" sz="1600" dirty="0" err="1" smtClean="0">
                  <a:latin typeface="Arial"/>
                  <a:cs typeface="Arial"/>
                </a:rPr>
                <a:t>transport</a:t>
              </a:r>
              <a:endParaRPr lang="de-DE" sz="1600" dirty="0">
                <a:latin typeface="Arial"/>
                <a:cs typeface="Arial"/>
              </a:endParaRPr>
            </a:p>
          </p:txBody>
        </p:sp>
        <p:sp>
          <p:nvSpPr>
            <p:cNvPr id="3" name="Rechteck 2"/>
            <p:cNvSpPr/>
            <p:nvPr/>
          </p:nvSpPr>
          <p:spPr>
            <a:xfrm>
              <a:off x="2523067" y="1955800"/>
              <a:ext cx="516466" cy="2616200"/>
            </a:xfrm>
            <a:prstGeom prst="rect">
              <a:avLst/>
            </a:prstGeom>
            <a:solidFill>
              <a:schemeClr val="accent6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dirty="0" smtClean="0">
                  <a:latin typeface="Arial"/>
                  <a:cs typeface="Arial"/>
                </a:rPr>
                <a:t>WB</a:t>
              </a:r>
              <a:endParaRPr lang="de-DE" sz="1600" dirty="0">
                <a:latin typeface="Arial"/>
                <a:cs typeface="Arial"/>
              </a:endParaRPr>
            </a:p>
          </p:txBody>
        </p:sp>
        <p:sp>
          <p:nvSpPr>
            <p:cNvPr id="7" name="Rechteck 6"/>
            <p:cNvSpPr/>
            <p:nvPr/>
          </p:nvSpPr>
          <p:spPr>
            <a:xfrm>
              <a:off x="6104468" y="1955800"/>
              <a:ext cx="516466" cy="261620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dirty="0">
                  <a:latin typeface="Arial"/>
                  <a:cs typeface="Arial"/>
                </a:rPr>
                <a:t>E</a:t>
              </a:r>
              <a:r>
                <a:rPr lang="de-DE" sz="1600" dirty="0" smtClean="0">
                  <a:latin typeface="Arial"/>
                  <a:cs typeface="Arial"/>
                </a:rPr>
                <a:t>B</a:t>
              </a:r>
              <a:endParaRPr lang="de-DE" sz="1600" dirty="0">
                <a:latin typeface="Arial"/>
                <a:cs typeface="Arial"/>
              </a:endParaRPr>
            </a:p>
          </p:txBody>
        </p:sp>
        <p:sp>
          <p:nvSpPr>
            <p:cNvPr id="8" name="Rechteck 7"/>
            <p:cNvSpPr/>
            <p:nvPr/>
          </p:nvSpPr>
          <p:spPr>
            <a:xfrm>
              <a:off x="3039533" y="1955800"/>
              <a:ext cx="3064935" cy="390138"/>
            </a:xfrm>
            <a:prstGeom prst="rect">
              <a:avLst/>
            </a:prstGeom>
            <a:solidFill>
              <a:srgbClr val="008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dirty="0" err="1" smtClean="0">
                  <a:latin typeface="Arial"/>
                  <a:cs typeface="Arial"/>
                </a:rPr>
                <a:t>Ekman</a:t>
              </a:r>
              <a:endParaRPr lang="de-DE" sz="1600" dirty="0">
                <a:latin typeface="Arial"/>
                <a:cs typeface="Arial"/>
              </a:endParaRPr>
            </a:p>
          </p:txBody>
        </p:sp>
      </p:grpSp>
      <p:pic>
        <p:nvPicPr>
          <p:cNvPr id="15" name="Bild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47" y="894080"/>
            <a:ext cx="4358640" cy="39624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16" name="Picture 7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571" y="1323340"/>
            <a:ext cx="5425440" cy="5035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Bild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347" y="1535514"/>
            <a:ext cx="3464560" cy="3342640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343747" y="4916976"/>
            <a:ext cx="3618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 smtClean="0">
                <a:latin typeface="Arial"/>
                <a:cs typeface="Arial"/>
              </a:rPr>
              <a:t>Durgadoo</a:t>
            </a:r>
            <a:r>
              <a:rPr lang="de-DE" sz="1400" dirty="0" smtClean="0">
                <a:latin typeface="Arial"/>
                <a:cs typeface="Arial"/>
              </a:rPr>
              <a:t> et al. 2013, INALT01</a:t>
            </a:r>
            <a:endParaRPr lang="de-DE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6003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 txBox="1">
            <a:spLocks/>
          </p:cNvSpPr>
          <p:nvPr/>
        </p:nvSpPr>
        <p:spPr>
          <a:xfrm>
            <a:off x="322439" y="895202"/>
            <a:ext cx="8456692" cy="1825292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>
                <a:latin typeface="Arial"/>
                <a:ea typeface="+mj-ea"/>
                <a:cs typeface="Arial"/>
              </a:rPr>
              <a:t>4</a:t>
            </a:r>
            <a:r>
              <a:rPr kumimoji="0" lang="de-DE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de-DE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new</a:t>
            </a:r>
            <a:r>
              <a:rPr kumimoji="0" lang="de-DE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lang="de-DE" dirty="0" err="1" smtClean="0">
                <a:latin typeface="Arial"/>
                <a:ea typeface="+mj-ea"/>
                <a:cs typeface="Arial"/>
              </a:rPr>
              <a:t>research</a:t>
            </a:r>
            <a:r>
              <a:rPr lang="de-DE" dirty="0" smtClean="0">
                <a:latin typeface="Arial"/>
                <a:ea typeface="+mj-ea"/>
                <a:cs typeface="Arial"/>
              </a:rPr>
              <a:t> </a:t>
            </a:r>
            <a:r>
              <a:rPr lang="de-DE" dirty="0" err="1" smtClean="0">
                <a:latin typeface="Arial"/>
                <a:ea typeface="+mj-ea"/>
                <a:cs typeface="Arial"/>
              </a:rPr>
              <a:t>cruises</a:t>
            </a:r>
            <a:r>
              <a:rPr lang="de-DE" dirty="0" smtClean="0">
                <a:latin typeface="Arial"/>
                <a:ea typeface="+mj-ea"/>
                <a:cs typeface="Arial"/>
              </a:rPr>
              <a:t>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noProof="0" dirty="0" smtClean="0">
                <a:latin typeface="Arial"/>
                <a:ea typeface="+mj-ea"/>
                <a:cs typeface="Arial"/>
              </a:rPr>
              <a:t>M98 (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July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2013)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M106</a:t>
            </a:r>
            <a:r>
              <a:rPr kumimoji="0" lang="de-DE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(May 2014)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>
                <a:latin typeface="Arial"/>
                <a:ea typeface="+mj-ea"/>
                <a:cs typeface="Arial"/>
              </a:rPr>
              <a:t>M119 (</a:t>
            </a:r>
            <a:r>
              <a:rPr lang="de-DE" dirty="0" err="1" smtClean="0">
                <a:latin typeface="Arial"/>
                <a:ea typeface="+mj-ea"/>
                <a:cs typeface="Arial"/>
              </a:rPr>
              <a:t>October</a:t>
            </a:r>
            <a:r>
              <a:rPr lang="de-DE" dirty="0" smtClean="0">
                <a:latin typeface="Arial"/>
                <a:ea typeface="+mj-ea"/>
                <a:cs typeface="Arial"/>
              </a:rPr>
              <a:t> 2015)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M130 (September 2016)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aseline="0" noProof="0" dirty="0">
              <a:latin typeface="Arial"/>
              <a:ea typeface="+mj-ea"/>
              <a:cs typeface="Arial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noProof="0" dirty="0" err="1" smtClean="0">
                <a:latin typeface="Arial"/>
                <a:ea typeface="+mj-ea"/>
                <a:cs typeface="Arial"/>
              </a:rPr>
              <a:t>redeployment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of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mooring</a:t>
            </a:r>
            <a:r>
              <a:rPr lang="de-DE" dirty="0">
                <a:latin typeface="Arial"/>
                <a:ea typeface="+mj-ea"/>
                <a:cs typeface="Arial"/>
              </a:rPr>
              <a:t> 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array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in 2013</a:t>
            </a:r>
            <a:endParaRPr lang="de-DE" dirty="0">
              <a:latin typeface="Arial"/>
              <a:ea typeface="+mj-ea"/>
              <a:cs typeface="Arial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noProof="0" dirty="0" smtClean="0">
                <a:latin typeface="Arial"/>
                <a:ea typeface="+mj-ea"/>
                <a:cs typeface="Arial"/>
              </a:rPr>
              <a:t>------------------------------------------------------------------------------------------------------------</a:t>
            </a:r>
          </a:p>
        </p:txBody>
      </p:sp>
      <p:pic>
        <p:nvPicPr>
          <p:cNvPr id="6" name="Picture 31" descr="E:\vorträge\Paris_LODYC_17_Febr_2005\scheme_JP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159" y="570806"/>
            <a:ext cx="2260336" cy="166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7889240" y="1599476"/>
            <a:ext cx="701040" cy="374104"/>
          </a:xfrm>
          <a:prstGeom prst="rect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334429" y="2898294"/>
            <a:ext cx="844470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r>
              <a:rPr lang="de-DE" dirty="0" err="1">
                <a:latin typeface="Arial"/>
                <a:cs typeface="Arial"/>
              </a:rPr>
              <a:t>n</a:t>
            </a:r>
            <a:r>
              <a:rPr lang="de-DE" dirty="0" err="1" smtClean="0">
                <a:latin typeface="Arial"/>
                <a:cs typeface="Arial"/>
              </a:rPr>
              <a:t>o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significant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transport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changes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between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the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observational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periods</a:t>
            </a:r>
            <a:r>
              <a:rPr lang="de-DE" dirty="0" smtClean="0">
                <a:latin typeface="Arial"/>
                <a:cs typeface="Arial"/>
              </a:rPr>
              <a:t>, </a:t>
            </a:r>
            <a:r>
              <a:rPr lang="de-DE" dirty="0" err="1" smtClean="0">
                <a:latin typeface="Arial"/>
                <a:cs typeface="Arial"/>
              </a:rPr>
              <a:t>which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are</a:t>
            </a:r>
            <a:r>
              <a:rPr lang="de-DE" dirty="0" smtClean="0">
                <a:latin typeface="Arial"/>
                <a:cs typeface="Arial"/>
              </a:rPr>
              <a:t> a </a:t>
            </a:r>
            <a:r>
              <a:rPr lang="de-DE" dirty="0" err="1" smtClean="0">
                <a:latin typeface="Arial"/>
                <a:cs typeface="Arial"/>
              </a:rPr>
              <a:t>decade</a:t>
            </a:r>
            <a:r>
              <a:rPr lang="de-DE" dirty="0" smtClean="0">
                <a:latin typeface="Arial"/>
                <a:cs typeface="Arial"/>
              </a:rPr>
              <a:t> apart</a:t>
            </a:r>
          </a:p>
          <a:p>
            <a:pPr marL="285750" indent="-285750">
              <a:buFont typeface="Wingdings" charset="2"/>
              <a:buChar char="Ø"/>
            </a:pPr>
            <a:endParaRPr lang="de-DE" dirty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r>
              <a:rPr lang="de-DE" dirty="0" err="1">
                <a:latin typeface="Arial"/>
                <a:cs typeface="Arial"/>
              </a:rPr>
              <a:t>i</a:t>
            </a:r>
            <a:r>
              <a:rPr lang="de-DE" dirty="0" err="1" smtClean="0">
                <a:latin typeface="Arial"/>
                <a:cs typeface="Arial"/>
              </a:rPr>
              <a:t>nterannual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variations</a:t>
            </a:r>
            <a:r>
              <a:rPr lang="de-DE" dirty="0" smtClean="0">
                <a:latin typeface="Arial"/>
                <a:cs typeface="Arial"/>
              </a:rPr>
              <a:t> in NBUC </a:t>
            </a:r>
            <a:r>
              <a:rPr lang="de-DE" dirty="0" err="1" smtClean="0">
                <a:latin typeface="Arial"/>
                <a:cs typeface="Arial"/>
              </a:rPr>
              <a:t>transport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from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observations</a:t>
            </a:r>
            <a:r>
              <a:rPr lang="de-DE" dirty="0" smtClean="0">
                <a:latin typeface="Arial"/>
                <a:cs typeface="Arial"/>
              </a:rPr>
              <a:t> fit </a:t>
            </a:r>
            <a:r>
              <a:rPr lang="de-DE" dirty="0" err="1" smtClean="0">
                <a:latin typeface="Arial"/>
                <a:cs typeface="Arial"/>
              </a:rPr>
              <a:t>to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numerical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simulations</a:t>
            </a:r>
            <a:r>
              <a:rPr lang="de-DE" dirty="0" smtClean="0">
                <a:latin typeface="Arial"/>
                <a:cs typeface="Arial"/>
              </a:rPr>
              <a:t> (INALT01) </a:t>
            </a:r>
            <a:endParaRPr lang="de-DE" dirty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endParaRPr lang="de-DE" dirty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r>
              <a:rPr lang="de-DE" dirty="0" err="1">
                <a:latin typeface="Arial"/>
                <a:cs typeface="Arial"/>
              </a:rPr>
              <a:t>d</a:t>
            </a:r>
            <a:r>
              <a:rPr lang="de-DE" dirty="0" err="1" smtClean="0">
                <a:latin typeface="Arial"/>
                <a:cs typeface="Arial"/>
              </a:rPr>
              <a:t>ecadal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variability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of</a:t>
            </a:r>
            <a:r>
              <a:rPr lang="de-DE" dirty="0" smtClean="0">
                <a:latin typeface="Arial"/>
                <a:cs typeface="Arial"/>
              </a:rPr>
              <a:t> NBUC </a:t>
            </a:r>
            <a:r>
              <a:rPr lang="de-DE" dirty="0" err="1" smtClean="0">
                <a:latin typeface="Arial"/>
                <a:cs typeface="Arial"/>
              </a:rPr>
              <a:t>transport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is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similar</a:t>
            </a:r>
            <a:r>
              <a:rPr lang="de-DE" dirty="0" smtClean="0">
                <a:latin typeface="Arial"/>
                <a:cs typeface="Arial"/>
              </a:rPr>
              <a:t> in INALT01 </a:t>
            </a:r>
            <a:r>
              <a:rPr lang="de-DE" dirty="0" err="1" smtClean="0">
                <a:latin typeface="Arial"/>
                <a:cs typeface="Arial"/>
              </a:rPr>
              <a:t>and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the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geostrophic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transports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estimated</a:t>
            </a:r>
            <a:r>
              <a:rPr lang="de-DE" dirty="0" smtClean="0">
                <a:latin typeface="Arial"/>
                <a:cs typeface="Arial"/>
              </a:rPr>
              <a:t> in Zhang et al. 2011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and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should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be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detectable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with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the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currently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installed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observing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system</a:t>
            </a:r>
            <a:endParaRPr lang="de-DE" dirty="0" smtClean="0">
              <a:latin typeface="Arial"/>
              <a:cs typeface="Arial"/>
            </a:endParaRPr>
          </a:p>
          <a:p>
            <a:endParaRPr lang="de-DE" dirty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r>
              <a:rPr lang="de-DE" dirty="0" smtClean="0">
                <a:latin typeface="Arial"/>
                <a:cs typeface="Arial"/>
              </a:rPr>
              <a:t>positive (negative) </a:t>
            </a:r>
            <a:r>
              <a:rPr lang="de-DE" dirty="0" err="1" smtClean="0">
                <a:latin typeface="Arial"/>
                <a:cs typeface="Arial"/>
              </a:rPr>
              <a:t>decadal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salinity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trend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within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the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central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water</a:t>
            </a:r>
            <a:r>
              <a:rPr lang="de-DE" dirty="0" smtClean="0">
                <a:latin typeface="Arial"/>
                <a:cs typeface="Arial"/>
              </a:rPr>
              <a:t> (DWBC </a:t>
            </a:r>
            <a:r>
              <a:rPr lang="de-DE" dirty="0" err="1" smtClean="0">
                <a:latin typeface="Arial"/>
                <a:cs typeface="Arial"/>
              </a:rPr>
              <a:t>layer</a:t>
            </a:r>
            <a:r>
              <a:rPr lang="de-DE" dirty="0" smtClean="0">
                <a:latin typeface="Arial"/>
                <a:cs typeface="Arial"/>
              </a:rPr>
              <a:t>) </a:t>
            </a:r>
            <a:r>
              <a:rPr lang="de-DE" dirty="0" err="1" smtClean="0">
                <a:latin typeface="Arial"/>
                <a:cs typeface="Arial"/>
              </a:rPr>
              <a:t>consistent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with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changes</a:t>
            </a:r>
            <a:r>
              <a:rPr lang="de-DE" dirty="0" smtClean="0">
                <a:latin typeface="Arial"/>
                <a:cs typeface="Arial"/>
              </a:rPr>
              <a:t> in </a:t>
            </a:r>
            <a:r>
              <a:rPr lang="de-DE" dirty="0" err="1" smtClean="0">
                <a:latin typeface="Arial"/>
                <a:cs typeface="Arial"/>
              </a:rPr>
              <a:t>the</a:t>
            </a:r>
            <a:r>
              <a:rPr lang="de-DE" dirty="0" smtClean="0">
                <a:latin typeface="Arial"/>
                <a:cs typeface="Arial"/>
              </a:rPr>
              <a:t> large </a:t>
            </a:r>
            <a:r>
              <a:rPr lang="de-DE" dirty="0" err="1" smtClean="0">
                <a:latin typeface="Arial"/>
                <a:cs typeface="Arial"/>
              </a:rPr>
              <a:t>scale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circulation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of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the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Atlantic</a:t>
            </a:r>
            <a:endParaRPr lang="de-DE" dirty="0" smtClean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endParaRPr lang="de-DE" dirty="0" smtClean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endParaRPr lang="de-DE" dirty="0">
              <a:latin typeface="Arial"/>
              <a:cs typeface="Arial"/>
            </a:endParaRP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11004" y="0"/>
            <a:ext cx="9132996" cy="895202"/>
          </a:xfrm>
          <a:prstGeom prst="rect">
            <a:avLst/>
          </a:prstGeom>
        </p:spPr>
        <p:txBody>
          <a:bodyPr/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2400" dirty="0">
                <a:latin typeface="Arial"/>
                <a:cs typeface="Arial"/>
              </a:rPr>
              <a:t>Western Boundary Circulation System (WBCS</a:t>
            </a:r>
            <a:r>
              <a:rPr lang="en-US" sz="2400" dirty="0" smtClean="0">
                <a:latin typeface="Arial"/>
                <a:cs typeface="Arial"/>
              </a:rPr>
              <a:t>)</a:t>
            </a:r>
          </a:p>
          <a:p>
            <a:pPr lvl="0" algn="ctr" defTabSz="914400">
              <a:spcBef>
                <a:spcPct val="0"/>
              </a:spcBef>
              <a:defRPr/>
            </a:pPr>
            <a:endParaRPr lang="en-US" sz="800" dirty="0" smtClean="0">
              <a:latin typeface="Arial"/>
              <a:cs typeface="Arial"/>
            </a:endParaRPr>
          </a:p>
          <a:p>
            <a:pPr lvl="0" algn="ctr" defTabSz="914400">
              <a:spcBef>
                <a:spcPct val="0"/>
              </a:spcBef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Summary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3140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0" y="406392"/>
            <a:ext cx="9144000" cy="69269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Further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plans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and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aims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400541" y="1200687"/>
            <a:ext cx="82636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/>
              <a:buChar char="•"/>
            </a:pPr>
            <a:r>
              <a:rPr lang="de-DE" dirty="0" smtClean="0">
                <a:solidFill>
                  <a:srgbClr val="FF0000"/>
                </a:solidFill>
                <a:latin typeface="Arial"/>
                <a:cs typeface="Arial"/>
              </a:rPr>
              <a:t>2 </a:t>
            </a:r>
            <a:r>
              <a:rPr lang="de-DE" dirty="0" err="1" smtClean="0">
                <a:solidFill>
                  <a:srgbClr val="FF0000"/>
                </a:solidFill>
                <a:latin typeface="Arial"/>
                <a:cs typeface="Arial"/>
              </a:rPr>
              <a:t>research</a:t>
            </a:r>
            <a:r>
              <a:rPr lang="de-DE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Arial"/>
                <a:cs typeface="Arial"/>
              </a:rPr>
              <a:t>cruises</a:t>
            </a:r>
            <a:r>
              <a:rPr lang="de-DE" dirty="0" smtClean="0">
                <a:solidFill>
                  <a:srgbClr val="FF0000"/>
                </a:solidFill>
                <a:latin typeface="Arial"/>
                <a:cs typeface="Arial"/>
              </a:rPr>
              <a:t>: September 2015, March 2017</a:t>
            </a:r>
          </a:p>
          <a:p>
            <a:pPr marL="742950" lvl="1" indent="-285750">
              <a:buFont typeface="Arial"/>
              <a:buChar char="•"/>
            </a:pPr>
            <a:r>
              <a:rPr lang="de-DE" dirty="0" err="1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lang="de-DE" dirty="0" err="1" smtClean="0">
                <a:solidFill>
                  <a:srgbClr val="FF0000"/>
                </a:solidFill>
                <a:latin typeface="Arial"/>
                <a:cs typeface="Arial"/>
              </a:rPr>
              <a:t>ooring</a:t>
            </a:r>
            <a:r>
              <a:rPr lang="de-DE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Arial"/>
                <a:cs typeface="Arial"/>
              </a:rPr>
              <a:t>array</a:t>
            </a:r>
            <a:r>
              <a:rPr lang="de-DE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Arial"/>
                <a:cs typeface="Arial"/>
              </a:rPr>
              <a:t>at</a:t>
            </a:r>
            <a:r>
              <a:rPr lang="de-DE" dirty="0" smtClean="0">
                <a:solidFill>
                  <a:srgbClr val="FF0000"/>
                </a:solidFill>
                <a:latin typeface="Arial"/>
                <a:cs typeface="Arial"/>
              </a:rPr>
              <a:t> least </a:t>
            </a:r>
            <a:r>
              <a:rPr lang="de-DE" dirty="0" err="1" smtClean="0">
                <a:solidFill>
                  <a:srgbClr val="FF0000"/>
                </a:solidFill>
                <a:latin typeface="Arial"/>
                <a:cs typeface="Arial"/>
              </a:rPr>
              <a:t>until</a:t>
            </a:r>
            <a:r>
              <a:rPr lang="de-DE" dirty="0" smtClean="0">
                <a:solidFill>
                  <a:srgbClr val="FF0000"/>
                </a:solidFill>
                <a:latin typeface="Arial"/>
                <a:cs typeface="Arial"/>
              </a:rPr>
              <a:t> 2017</a:t>
            </a:r>
            <a:endParaRPr lang="de-DE" dirty="0">
              <a:solidFill>
                <a:srgbClr val="FF0000"/>
              </a:solidFill>
              <a:latin typeface="Arial"/>
              <a:cs typeface="Arial"/>
            </a:endParaRPr>
          </a:p>
          <a:p>
            <a:endParaRPr lang="de-DE" dirty="0"/>
          </a:p>
          <a:p>
            <a:pPr marL="285750" indent="-285750">
              <a:buFont typeface="Arial"/>
              <a:buChar char="•"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633900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0" y="406392"/>
            <a:ext cx="9144000" cy="69269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Further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plans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and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aims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400541" y="1200687"/>
            <a:ext cx="82636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/>
              <a:buChar char="•"/>
            </a:pPr>
            <a:r>
              <a:rPr lang="de-DE" dirty="0">
                <a:solidFill>
                  <a:srgbClr val="FF0000"/>
                </a:solidFill>
                <a:latin typeface="Arial"/>
                <a:cs typeface="Arial"/>
              </a:rPr>
              <a:t>2 </a:t>
            </a:r>
            <a:r>
              <a:rPr lang="de-DE" dirty="0" err="1">
                <a:solidFill>
                  <a:srgbClr val="FF0000"/>
                </a:solidFill>
                <a:latin typeface="Arial"/>
                <a:cs typeface="Arial"/>
              </a:rPr>
              <a:t>research</a:t>
            </a:r>
            <a:r>
              <a:rPr lang="de-DE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Arial"/>
                <a:cs typeface="Arial"/>
              </a:rPr>
              <a:t>cruises</a:t>
            </a:r>
            <a:r>
              <a:rPr lang="de-DE" dirty="0">
                <a:solidFill>
                  <a:srgbClr val="FF0000"/>
                </a:solidFill>
                <a:latin typeface="Arial"/>
                <a:cs typeface="Arial"/>
              </a:rPr>
              <a:t>: September 2015, March 2017</a:t>
            </a:r>
          </a:p>
          <a:p>
            <a:pPr marL="742950" lvl="1" indent="-285750">
              <a:buFont typeface="Arial"/>
              <a:buChar char="•"/>
            </a:pPr>
            <a:r>
              <a:rPr lang="de-DE" dirty="0" err="1">
                <a:solidFill>
                  <a:srgbClr val="FF0000"/>
                </a:solidFill>
                <a:latin typeface="Arial"/>
                <a:cs typeface="Arial"/>
              </a:rPr>
              <a:t>mooring</a:t>
            </a:r>
            <a:r>
              <a:rPr lang="de-DE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Arial"/>
                <a:cs typeface="Arial"/>
              </a:rPr>
              <a:t>array</a:t>
            </a:r>
            <a:r>
              <a:rPr lang="de-DE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Arial"/>
                <a:cs typeface="Arial"/>
              </a:rPr>
              <a:t>at</a:t>
            </a:r>
            <a:r>
              <a:rPr lang="de-DE" dirty="0">
                <a:solidFill>
                  <a:srgbClr val="FF0000"/>
                </a:solidFill>
                <a:latin typeface="Arial"/>
                <a:cs typeface="Arial"/>
              </a:rPr>
              <a:t> least </a:t>
            </a:r>
            <a:r>
              <a:rPr lang="de-DE" dirty="0" err="1">
                <a:solidFill>
                  <a:srgbClr val="FF0000"/>
                </a:solidFill>
                <a:latin typeface="Arial"/>
                <a:cs typeface="Arial"/>
              </a:rPr>
              <a:t>until</a:t>
            </a:r>
            <a:r>
              <a:rPr lang="de-DE" dirty="0">
                <a:solidFill>
                  <a:srgbClr val="FF0000"/>
                </a:solidFill>
                <a:latin typeface="Arial"/>
                <a:cs typeface="Arial"/>
              </a:rPr>
              <a:t> 2017</a:t>
            </a:r>
          </a:p>
          <a:p>
            <a:pPr lvl="1"/>
            <a:endParaRPr lang="de-DE" dirty="0" smtClean="0">
              <a:latin typeface="Arial"/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de-DE" dirty="0" err="1" smtClean="0">
                <a:latin typeface="Arial"/>
                <a:cs typeface="Arial"/>
              </a:rPr>
              <a:t>estimate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the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northward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transport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of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central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and</a:t>
            </a:r>
            <a:r>
              <a:rPr lang="de-DE" dirty="0" smtClean="0">
                <a:latin typeface="Arial"/>
                <a:cs typeface="Arial"/>
              </a:rPr>
              <a:t> intermediate </a:t>
            </a:r>
            <a:r>
              <a:rPr lang="de-DE" dirty="0" err="1" smtClean="0">
                <a:latin typeface="Arial"/>
                <a:cs typeface="Arial"/>
              </a:rPr>
              <a:t>water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within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the</a:t>
            </a:r>
            <a:r>
              <a:rPr lang="de-DE" dirty="0" smtClean="0">
                <a:latin typeface="Arial"/>
                <a:cs typeface="Arial"/>
              </a:rPr>
              <a:t> NBUC </a:t>
            </a:r>
            <a:r>
              <a:rPr lang="de-DE" dirty="0" err="1" smtClean="0">
                <a:latin typeface="Arial"/>
                <a:cs typeface="Arial"/>
              </a:rPr>
              <a:t>as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part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of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the</a:t>
            </a:r>
            <a:r>
              <a:rPr lang="de-DE" dirty="0" smtClean="0">
                <a:latin typeface="Arial"/>
                <a:cs typeface="Arial"/>
              </a:rPr>
              <a:t> AMOC </a:t>
            </a:r>
            <a:r>
              <a:rPr lang="de-DE" dirty="0" err="1" smtClean="0">
                <a:latin typeface="Arial"/>
                <a:cs typeface="Arial"/>
              </a:rPr>
              <a:t>and</a:t>
            </a:r>
            <a:r>
              <a:rPr lang="de-DE" dirty="0" smtClean="0">
                <a:latin typeface="Arial"/>
                <a:cs typeface="Arial"/>
              </a:rPr>
              <a:t> STC on </a:t>
            </a:r>
            <a:r>
              <a:rPr lang="de-DE" dirty="0" err="1" smtClean="0">
                <a:latin typeface="Arial"/>
                <a:cs typeface="Arial"/>
              </a:rPr>
              <a:t>interannual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to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decadal</a:t>
            </a:r>
            <a:r>
              <a:rPr lang="de-DE" dirty="0" smtClean="0">
                <a:latin typeface="Arial"/>
                <a:cs typeface="Arial"/>
              </a:rPr>
              <a:t> time </a:t>
            </a:r>
            <a:r>
              <a:rPr lang="de-DE" dirty="0" err="1" smtClean="0">
                <a:latin typeface="Arial"/>
                <a:cs typeface="Arial"/>
              </a:rPr>
              <a:t>scales</a:t>
            </a:r>
            <a:endParaRPr lang="de-DE" dirty="0">
              <a:latin typeface="Arial"/>
              <a:cs typeface="Arial"/>
            </a:endParaRPr>
          </a:p>
          <a:p>
            <a:endParaRPr lang="de-DE" dirty="0"/>
          </a:p>
          <a:p>
            <a:pPr marL="285750" indent="-285750">
              <a:buFont typeface="Arial"/>
              <a:buChar char="•"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998754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0" y="406392"/>
            <a:ext cx="9144000" cy="69269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Further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plans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and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aims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400541" y="1200687"/>
            <a:ext cx="82636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/>
              <a:buChar char="•"/>
            </a:pPr>
            <a:r>
              <a:rPr lang="de-DE" dirty="0">
                <a:solidFill>
                  <a:srgbClr val="FF0000"/>
                </a:solidFill>
                <a:latin typeface="Arial"/>
                <a:cs typeface="Arial"/>
              </a:rPr>
              <a:t>2 </a:t>
            </a:r>
            <a:r>
              <a:rPr lang="de-DE" dirty="0" err="1">
                <a:solidFill>
                  <a:srgbClr val="FF0000"/>
                </a:solidFill>
                <a:latin typeface="Arial"/>
                <a:cs typeface="Arial"/>
              </a:rPr>
              <a:t>research</a:t>
            </a:r>
            <a:r>
              <a:rPr lang="de-DE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Arial"/>
                <a:cs typeface="Arial"/>
              </a:rPr>
              <a:t>cruises</a:t>
            </a:r>
            <a:r>
              <a:rPr lang="de-DE" dirty="0">
                <a:solidFill>
                  <a:srgbClr val="FF0000"/>
                </a:solidFill>
                <a:latin typeface="Arial"/>
                <a:cs typeface="Arial"/>
              </a:rPr>
              <a:t>: September 2015, March 2017</a:t>
            </a:r>
          </a:p>
          <a:p>
            <a:pPr marL="742950" lvl="1" indent="-285750">
              <a:buFont typeface="Arial"/>
              <a:buChar char="•"/>
            </a:pPr>
            <a:r>
              <a:rPr lang="de-DE" dirty="0" err="1">
                <a:solidFill>
                  <a:srgbClr val="FF0000"/>
                </a:solidFill>
                <a:latin typeface="Arial"/>
                <a:cs typeface="Arial"/>
              </a:rPr>
              <a:t>mooring</a:t>
            </a:r>
            <a:r>
              <a:rPr lang="de-DE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Arial"/>
                <a:cs typeface="Arial"/>
              </a:rPr>
              <a:t>array</a:t>
            </a:r>
            <a:r>
              <a:rPr lang="de-DE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Arial"/>
                <a:cs typeface="Arial"/>
              </a:rPr>
              <a:t>at</a:t>
            </a:r>
            <a:r>
              <a:rPr lang="de-DE" dirty="0">
                <a:solidFill>
                  <a:srgbClr val="FF0000"/>
                </a:solidFill>
                <a:latin typeface="Arial"/>
                <a:cs typeface="Arial"/>
              </a:rPr>
              <a:t> least </a:t>
            </a:r>
            <a:r>
              <a:rPr lang="de-DE" dirty="0" err="1">
                <a:solidFill>
                  <a:srgbClr val="FF0000"/>
                </a:solidFill>
                <a:latin typeface="Arial"/>
                <a:cs typeface="Arial"/>
              </a:rPr>
              <a:t>until</a:t>
            </a:r>
            <a:r>
              <a:rPr lang="de-DE" dirty="0">
                <a:solidFill>
                  <a:srgbClr val="FF0000"/>
                </a:solidFill>
                <a:latin typeface="Arial"/>
                <a:cs typeface="Arial"/>
              </a:rPr>
              <a:t> 2017</a:t>
            </a:r>
          </a:p>
          <a:p>
            <a:pPr lvl="1"/>
            <a:endParaRPr lang="de-DE" dirty="0" smtClean="0">
              <a:latin typeface="Arial"/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de-DE" dirty="0" err="1" smtClean="0">
                <a:latin typeface="Arial"/>
                <a:cs typeface="Arial"/>
              </a:rPr>
              <a:t>estimate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the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northward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transport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of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central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and</a:t>
            </a:r>
            <a:r>
              <a:rPr lang="de-DE" dirty="0" smtClean="0">
                <a:latin typeface="Arial"/>
                <a:cs typeface="Arial"/>
              </a:rPr>
              <a:t> intermediate </a:t>
            </a:r>
            <a:r>
              <a:rPr lang="de-DE" dirty="0" err="1" smtClean="0">
                <a:latin typeface="Arial"/>
                <a:cs typeface="Arial"/>
              </a:rPr>
              <a:t>water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within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the</a:t>
            </a:r>
            <a:r>
              <a:rPr lang="de-DE" dirty="0" smtClean="0">
                <a:latin typeface="Arial"/>
                <a:cs typeface="Arial"/>
              </a:rPr>
              <a:t> NBUC </a:t>
            </a:r>
            <a:r>
              <a:rPr lang="de-DE" dirty="0" err="1" smtClean="0">
                <a:latin typeface="Arial"/>
                <a:cs typeface="Arial"/>
              </a:rPr>
              <a:t>as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part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of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the</a:t>
            </a:r>
            <a:r>
              <a:rPr lang="de-DE" dirty="0" smtClean="0">
                <a:latin typeface="Arial"/>
                <a:cs typeface="Arial"/>
              </a:rPr>
              <a:t> AMOC </a:t>
            </a:r>
            <a:r>
              <a:rPr lang="de-DE" dirty="0" err="1" smtClean="0">
                <a:latin typeface="Arial"/>
                <a:cs typeface="Arial"/>
              </a:rPr>
              <a:t>and</a:t>
            </a:r>
            <a:r>
              <a:rPr lang="de-DE" dirty="0" smtClean="0">
                <a:latin typeface="Arial"/>
                <a:cs typeface="Arial"/>
              </a:rPr>
              <a:t> STC on </a:t>
            </a:r>
            <a:r>
              <a:rPr lang="de-DE" dirty="0" err="1" smtClean="0">
                <a:latin typeface="Arial"/>
                <a:cs typeface="Arial"/>
              </a:rPr>
              <a:t>interannual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to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decadal</a:t>
            </a:r>
            <a:r>
              <a:rPr lang="de-DE" dirty="0" smtClean="0">
                <a:latin typeface="Arial"/>
                <a:cs typeface="Arial"/>
              </a:rPr>
              <a:t> time </a:t>
            </a:r>
            <a:r>
              <a:rPr lang="de-DE" dirty="0" err="1" smtClean="0">
                <a:latin typeface="Arial"/>
                <a:cs typeface="Arial"/>
              </a:rPr>
              <a:t>scales</a:t>
            </a:r>
            <a:endParaRPr lang="de-DE" dirty="0" smtClean="0">
              <a:latin typeface="Arial"/>
              <a:cs typeface="Arial"/>
            </a:endParaRPr>
          </a:p>
          <a:p>
            <a:pPr marL="742950" lvl="1" indent="-285750">
              <a:buFont typeface="Arial"/>
              <a:buChar char="•"/>
            </a:pPr>
            <a:endParaRPr lang="de-DE" dirty="0">
              <a:latin typeface="Arial"/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de-DE" dirty="0" err="1" smtClean="0">
                <a:latin typeface="Arial"/>
                <a:cs typeface="Arial"/>
              </a:rPr>
              <a:t>analyze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connection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between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transport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variations</a:t>
            </a:r>
            <a:r>
              <a:rPr lang="de-DE" dirty="0">
                <a:latin typeface="Arial"/>
                <a:cs typeface="Arial"/>
              </a:rPr>
              <a:t> in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western </a:t>
            </a:r>
            <a:r>
              <a:rPr lang="de-DE" dirty="0" err="1" smtClean="0">
                <a:latin typeface="Arial"/>
                <a:cs typeface="Arial"/>
              </a:rPr>
              <a:t>boundary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current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system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of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tropical</a:t>
            </a:r>
            <a:r>
              <a:rPr lang="de-DE" dirty="0">
                <a:latin typeface="Arial"/>
                <a:cs typeface="Arial"/>
              </a:rPr>
              <a:t> South </a:t>
            </a:r>
            <a:r>
              <a:rPr lang="de-DE" dirty="0" err="1">
                <a:latin typeface="Arial"/>
                <a:cs typeface="Arial"/>
              </a:rPr>
              <a:t>Atlantic</a:t>
            </a:r>
            <a:r>
              <a:rPr lang="de-DE" dirty="0">
                <a:latin typeface="Arial"/>
                <a:cs typeface="Arial"/>
              </a:rPr>
              <a:t> (warm </a:t>
            </a:r>
            <a:r>
              <a:rPr lang="de-DE" dirty="0" err="1">
                <a:latin typeface="Arial"/>
                <a:cs typeface="Arial"/>
              </a:rPr>
              <a:t>and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cold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water</a:t>
            </a:r>
            <a:r>
              <a:rPr lang="de-DE" dirty="0">
                <a:latin typeface="Arial"/>
                <a:cs typeface="Arial"/>
              </a:rPr>
              <a:t> route) </a:t>
            </a:r>
            <a:r>
              <a:rPr lang="de-DE" dirty="0" err="1">
                <a:latin typeface="Arial"/>
                <a:cs typeface="Arial"/>
              </a:rPr>
              <a:t>and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variability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of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subpolar North </a:t>
            </a:r>
            <a:r>
              <a:rPr lang="de-DE" dirty="0" err="1">
                <a:latin typeface="Arial"/>
                <a:cs typeface="Arial"/>
              </a:rPr>
              <a:t>Atlantic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with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respect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to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signal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propagation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within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smtClean="0">
                <a:latin typeface="Arial"/>
                <a:cs typeface="Arial"/>
              </a:rPr>
              <a:t>AMOC</a:t>
            </a:r>
          </a:p>
          <a:p>
            <a:pPr lvl="1"/>
            <a:endParaRPr lang="de-DE" dirty="0">
              <a:latin typeface="Arial"/>
              <a:cs typeface="Arial"/>
            </a:endParaRPr>
          </a:p>
          <a:p>
            <a:endParaRPr lang="de-DE" dirty="0"/>
          </a:p>
          <a:p>
            <a:pPr marL="285750" indent="-285750">
              <a:buFont typeface="Arial"/>
              <a:buChar char="•"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859142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0" y="406392"/>
            <a:ext cx="9144000" cy="69269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Further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plans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and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aims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400541" y="1200687"/>
            <a:ext cx="8263620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/>
              <a:buChar char="•"/>
            </a:pPr>
            <a:r>
              <a:rPr lang="de-DE" dirty="0">
                <a:solidFill>
                  <a:srgbClr val="FF0000"/>
                </a:solidFill>
                <a:latin typeface="Arial"/>
                <a:cs typeface="Arial"/>
              </a:rPr>
              <a:t>2 </a:t>
            </a:r>
            <a:r>
              <a:rPr lang="de-DE" dirty="0" err="1">
                <a:solidFill>
                  <a:srgbClr val="FF0000"/>
                </a:solidFill>
                <a:latin typeface="Arial"/>
                <a:cs typeface="Arial"/>
              </a:rPr>
              <a:t>research</a:t>
            </a:r>
            <a:r>
              <a:rPr lang="de-DE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Arial"/>
                <a:cs typeface="Arial"/>
              </a:rPr>
              <a:t>cruises</a:t>
            </a:r>
            <a:r>
              <a:rPr lang="de-DE" dirty="0">
                <a:solidFill>
                  <a:srgbClr val="FF0000"/>
                </a:solidFill>
                <a:latin typeface="Arial"/>
                <a:cs typeface="Arial"/>
              </a:rPr>
              <a:t>: September 2015, March 2017</a:t>
            </a:r>
          </a:p>
          <a:p>
            <a:pPr marL="742950" lvl="1" indent="-285750">
              <a:buFont typeface="Arial"/>
              <a:buChar char="•"/>
            </a:pPr>
            <a:r>
              <a:rPr lang="de-DE" dirty="0" err="1">
                <a:solidFill>
                  <a:srgbClr val="FF0000"/>
                </a:solidFill>
                <a:latin typeface="Arial"/>
                <a:cs typeface="Arial"/>
              </a:rPr>
              <a:t>mooring</a:t>
            </a:r>
            <a:r>
              <a:rPr lang="de-DE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Arial"/>
                <a:cs typeface="Arial"/>
              </a:rPr>
              <a:t>array</a:t>
            </a:r>
            <a:r>
              <a:rPr lang="de-DE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Arial"/>
                <a:cs typeface="Arial"/>
              </a:rPr>
              <a:t>at</a:t>
            </a:r>
            <a:r>
              <a:rPr lang="de-DE" dirty="0">
                <a:solidFill>
                  <a:srgbClr val="FF0000"/>
                </a:solidFill>
                <a:latin typeface="Arial"/>
                <a:cs typeface="Arial"/>
              </a:rPr>
              <a:t> least </a:t>
            </a:r>
            <a:r>
              <a:rPr lang="de-DE" dirty="0" err="1">
                <a:solidFill>
                  <a:srgbClr val="FF0000"/>
                </a:solidFill>
                <a:latin typeface="Arial"/>
                <a:cs typeface="Arial"/>
              </a:rPr>
              <a:t>until</a:t>
            </a:r>
            <a:r>
              <a:rPr lang="de-DE" dirty="0">
                <a:solidFill>
                  <a:srgbClr val="FF0000"/>
                </a:solidFill>
                <a:latin typeface="Arial"/>
                <a:cs typeface="Arial"/>
              </a:rPr>
              <a:t> 2017</a:t>
            </a:r>
          </a:p>
          <a:p>
            <a:pPr lvl="1"/>
            <a:endParaRPr lang="de-DE" dirty="0" smtClean="0">
              <a:latin typeface="Arial"/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de-DE" dirty="0" err="1" smtClean="0">
                <a:latin typeface="Arial"/>
                <a:cs typeface="Arial"/>
              </a:rPr>
              <a:t>estimate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the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northward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transport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of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central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and</a:t>
            </a:r>
            <a:r>
              <a:rPr lang="de-DE" dirty="0" smtClean="0">
                <a:latin typeface="Arial"/>
                <a:cs typeface="Arial"/>
              </a:rPr>
              <a:t> intermediate </a:t>
            </a:r>
            <a:r>
              <a:rPr lang="de-DE" dirty="0" err="1" smtClean="0">
                <a:latin typeface="Arial"/>
                <a:cs typeface="Arial"/>
              </a:rPr>
              <a:t>water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within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the</a:t>
            </a:r>
            <a:r>
              <a:rPr lang="de-DE" dirty="0" smtClean="0">
                <a:latin typeface="Arial"/>
                <a:cs typeface="Arial"/>
              </a:rPr>
              <a:t> NBUC </a:t>
            </a:r>
            <a:r>
              <a:rPr lang="de-DE" dirty="0" err="1" smtClean="0">
                <a:latin typeface="Arial"/>
                <a:cs typeface="Arial"/>
              </a:rPr>
              <a:t>as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part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of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the</a:t>
            </a:r>
            <a:r>
              <a:rPr lang="de-DE" dirty="0" smtClean="0">
                <a:latin typeface="Arial"/>
                <a:cs typeface="Arial"/>
              </a:rPr>
              <a:t> AMOC </a:t>
            </a:r>
            <a:r>
              <a:rPr lang="de-DE" dirty="0" err="1" smtClean="0">
                <a:latin typeface="Arial"/>
                <a:cs typeface="Arial"/>
              </a:rPr>
              <a:t>and</a:t>
            </a:r>
            <a:r>
              <a:rPr lang="de-DE" dirty="0" smtClean="0">
                <a:latin typeface="Arial"/>
                <a:cs typeface="Arial"/>
              </a:rPr>
              <a:t> STC on </a:t>
            </a:r>
            <a:r>
              <a:rPr lang="de-DE" dirty="0" err="1" smtClean="0">
                <a:latin typeface="Arial"/>
                <a:cs typeface="Arial"/>
              </a:rPr>
              <a:t>interannual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to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decadal</a:t>
            </a:r>
            <a:r>
              <a:rPr lang="de-DE" dirty="0" smtClean="0">
                <a:latin typeface="Arial"/>
                <a:cs typeface="Arial"/>
              </a:rPr>
              <a:t> time </a:t>
            </a:r>
            <a:r>
              <a:rPr lang="de-DE" dirty="0" err="1" smtClean="0">
                <a:latin typeface="Arial"/>
                <a:cs typeface="Arial"/>
              </a:rPr>
              <a:t>scales</a:t>
            </a:r>
            <a:endParaRPr lang="de-DE" dirty="0" smtClean="0">
              <a:latin typeface="Arial"/>
              <a:cs typeface="Arial"/>
            </a:endParaRPr>
          </a:p>
          <a:p>
            <a:pPr marL="742950" lvl="1" indent="-285750">
              <a:buFont typeface="Arial"/>
              <a:buChar char="•"/>
            </a:pPr>
            <a:endParaRPr lang="de-DE" dirty="0">
              <a:latin typeface="Arial"/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de-DE" dirty="0" err="1" smtClean="0">
                <a:latin typeface="Arial"/>
                <a:cs typeface="Arial"/>
              </a:rPr>
              <a:t>analyze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connection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between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transport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variations</a:t>
            </a:r>
            <a:r>
              <a:rPr lang="de-DE" dirty="0">
                <a:latin typeface="Arial"/>
                <a:cs typeface="Arial"/>
              </a:rPr>
              <a:t> in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western </a:t>
            </a:r>
            <a:r>
              <a:rPr lang="de-DE" dirty="0" err="1" smtClean="0">
                <a:latin typeface="Arial"/>
                <a:cs typeface="Arial"/>
              </a:rPr>
              <a:t>boundary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current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system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of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tropical</a:t>
            </a:r>
            <a:r>
              <a:rPr lang="de-DE" dirty="0">
                <a:latin typeface="Arial"/>
                <a:cs typeface="Arial"/>
              </a:rPr>
              <a:t> South </a:t>
            </a:r>
            <a:r>
              <a:rPr lang="de-DE" dirty="0" err="1">
                <a:latin typeface="Arial"/>
                <a:cs typeface="Arial"/>
              </a:rPr>
              <a:t>Atlantic</a:t>
            </a:r>
            <a:r>
              <a:rPr lang="de-DE" dirty="0">
                <a:latin typeface="Arial"/>
                <a:cs typeface="Arial"/>
              </a:rPr>
              <a:t> (warm </a:t>
            </a:r>
            <a:r>
              <a:rPr lang="de-DE" dirty="0" err="1">
                <a:latin typeface="Arial"/>
                <a:cs typeface="Arial"/>
              </a:rPr>
              <a:t>and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cold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water</a:t>
            </a:r>
            <a:r>
              <a:rPr lang="de-DE" dirty="0">
                <a:latin typeface="Arial"/>
                <a:cs typeface="Arial"/>
              </a:rPr>
              <a:t> route) </a:t>
            </a:r>
            <a:r>
              <a:rPr lang="de-DE" dirty="0" err="1">
                <a:latin typeface="Arial"/>
                <a:cs typeface="Arial"/>
              </a:rPr>
              <a:t>and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variability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of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subpolar North </a:t>
            </a:r>
            <a:r>
              <a:rPr lang="de-DE" dirty="0" err="1">
                <a:latin typeface="Arial"/>
                <a:cs typeface="Arial"/>
              </a:rPr>
              <a:t>Atlantic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with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respect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to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signal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propagation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within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smtClean="0">
                <a:latin typeface="Arial"/>
                <a:cs typeface="Arial"/>
              </a:rPr>
              <a:t>AMOC</a:t>
            </a:r>
          </a:p>
          <a:p>
            <a:pPr lvl="1"/>
            <a:endParaRPr lang="de-DE" dirty="0">
              <a:latin typeface="Arial"/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de-DE" dirty="0" err="1">
                <a:latin typeface="Arial"/>
                <a:cs typeface="Arial"/>
              </a:rPr>
              <a:t>analyze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connection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between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assessed</a:t>
            </a:r>
            <a:r>
              <a:rPr lang="de-DE" dirty="0" smtClean="0">
                <a:latin typeface="Arial"/>
                <a:cs typeface="Arial"/>
              </a:rPr>
              <a:t> NBUC </a:t>
            </a:r>
            <a:r>
              <a:rPr lang="de-DE" dirty="0" err="1">
                <a:latin typeface="Arial"/>
                <a:cs typeface="Arial"/>
              </a:rPr>
              <a:t>variability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at</a:t>
            </a:r>
            <a:r>
              <a:rPr lang="de-DE" dirty="0">
                <a:latin typeface="Arial"/>
                <a:cs typeface="Arial"/>
              </a:rPr>
              <a:t> 11° S </a:t>
            </a:r>
            <a:r>
              <a:rPr lang="de-DE" dirty="0" err="1">
                <a:latin typeface="Arial"/>
                <a:cs typeface="Arial"/>
              </a:rPr>
              <a:t>and</a:t>
            </a:r>
            <a:r>
              <a:rPr lang="de-DE" dirty="0">
                <a:latin typeface="Arial"/>
                <a:cs typeface="Arial"/>
              </a:rPr>
              <a:t> EUC </a:t>
            </a:r>
            <a:r>
              <a:rPr lang="de-DE" dirty="0" err="1">
                <a:latin typeface="Arial"/>
                <a:cs typeface="Arial"/>
              </a:rPr>
              <a:t>variability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at</a:t>
            </a:r>
            <a:r>
              <a:rPr lang="de-DE" dirty="0">
                <a:latin typeface="Arial"/>
                <a:cs typeface="Arial"/>
              </a:rPr>
              <a:t> 23°W on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equator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and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its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relevance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for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climate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variability</a:t>
            </a:r>
            <a:endParaRPr lang="de-DE" dirty="0" smtClean="0">
              <a:latin typeface="Arial"/>
              <a:cs typeface="Arial"/>
            </a:endParaRPr>
          </a:p>
          <a:p>
            <a:endParaRPr lang="de-DE" dirty="0"/>
          </a:p>
          <a:p>
            <a:pPr marL="285750" indent="-285750">
              <a:buFont typeface="Arial"/>
              <a:buChar char="•"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575116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0" y="406392"/>
            <a:ext cx="9144000" cy="69269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Further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plans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and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aims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400541" y="1200687"/>
            <a:ext cx="8263620" cy="5909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/>
              <a:buChar char="•"/>
            </a:pPr>
            <a:r>
              <a:rPr lang="de-DE" dirty="0">
                <a:solidFill>
                  <a:srgbClr val="FF0000"/>
                </a:solidFill>
                <a:latin typeface="Arial"/>
                <a:cs typeface="Arial"/>
              </a:rPr>
              <a:t>2 </a:t>
            </a:r>
            <a:r>
              <a:rPr lang="de-DE" dirty="0" err="1">
                <a:solidFill>
                  <a:srgbClr val="FF0000"/>
                </a:solidFill>
                <a:latin typeface="Arial"/>
                <a:cs typeface="Arial"/>
              </a:rPr>
              <a:t>research</a:t>
            </a:r>
            <a:r>
              <a:rPr lang="de-DE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Arial"/>
                <a:cs typeface="Arial"/>
              </a:rPr>
              <a:t>cruises</a:t>
            </a:r>
            <a:r>
              <a:rPr lang="de-DE" dirty="0">
                <a:solidFill>
                  <a:srgbClr val="FF0000"/>
                </a:solidFill>
                <a:latin typeface="Arial"/>
                <a:cs typeface="Arial"/>
              </a:rPr>
              <a:t>: September 2015, March 2017</a:t>
            </a:r>
          </a:p>
          <a:p>
            <a:pPr marL="742950" lvl="1" indent="-285750">
              <a:buFont typeface="Arial"/>
              <a:buChar char="•"/>
            </a:pPr>
            <a:r>
              <a:rPr lang="de-DE" dirty="0" err="1">
                <a:solidFill>
                  <a:srgbClr val="FF0000"/>
                </a:solidFill>
                <a:latin typeface="Arial"/>
                <a:cs typeface="Arial"/>
              </a:rPr>
              <a:t>mooring</a:t>
            </a:r>
            <a:r>
              <a:rPr lang="de-DE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Arial"/>
                <a:cs typeface="Arial"/>
              </a:rPr>
              <a:t>array</a:t>
            </a:r>
            <a:r>
              <a:rPr lang="de-DE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Arial"/>
                <a:cs typeface="Arial"/>
              </a:rPr>
              <a:t>at</a:t>
            </a:r>
            <a:r>
              <a:rPr lang="de-DE" dirty="0">
                <a:solidFill>
                  <a:srgbClr val="FF0000"/>
                </a:solidFill>
                <a:latin typeface="Arial"/>
                <a:cs typeface="Arial"/>
              </a:rPr>
              <a:t> least </a:t>
            </a:r>
            <a:r>
              <a:rPr lang="de-DE" dirty="0" err="1">
                <a:solidFill>
                  <a:srgbClr val="FF0000"/>
                </a:solidFill>
                <a:latin typeface="Arial"/>
                <a:cs typeface="Arial"/>
              </a:rPr>
              <a:t>until</a:t>
            </a:r>
            <a:r>
              <a:rPr lang="de-DE" dirty="0">
                <a:solidFill>
                  <a:srgbClr val="FF0000"/>
                </a:solidFill>
                <a:latin typeface="Arial"/>
                <a:cs typeface="Arial"/>
              </a:rPr>
              <a:t> 2017</a:t>
            </a:r>
          </a:p>
          <a:p>
            <a:pPr lvl="1"/>
            <a:endParaRPr lang="de-DE" dirty="0" smtClean="0">
              <a:latin typeface="Arial"/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de-DE" dirty="0" err="1" smtClean="0">
                <a:latin typeface="Arial"/>
                <a:cs typeface="Arial"/>
              </a:rPr>
              <a:t>estimate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the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northward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transport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of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central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and</a:t>
            </a:r>
            <a:r>
              <a:rPr lang="de-DE" dirty="0" smtClean="0">
                <a:latin typeface="Arial"/>
                <a:cs typeface="Arial"/>
              </a:rPr>
              <a:t> intermediate </a:t>
            </a:r>
            <a:r>
              <a:rPr lang="de-DE" dirty="0" err="1" smtClean="0">
                <a:latin typeface="Arial"/>
                <a:cs typeface="Arial"/>
              </a:rPr>
              <a:t>water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within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the</a:t>
            </a:r>
            <a:r>
              <a:rPr lang="de-DE" dirty="0" smtClean="0">
                <a:latin typeface="Arial"/>
                <a:cs typeface="Arial"/>
              </a:rPr>
              <a:t> NBUC </a:t>
            </a:r>
            <a:r>
              <a:rPr lang="de-DE" dirty="0" err="1" smtClean="0">
                <a:latin typeface="Arial"/>
                <a:cs typeface="Arial"/>
              </a:rPr>
              <a:t>as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part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of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the</a:t>
            </a:r>
            <a:r>
              <a:rPr lang="de-DE" dirty="0" smtClean="0">
                <a:latin typeface="Arial"/>
                <a:cs typeface="Arial"/>
              </a:rPr>
              <a:t> AMOC </a:t>
            </a:r>
            <a:r>
              <a:rPr lang="de-DE" dirty="0" err="1" smtClean="0">
                <a:latin typeface="Arial"/>
                <a:cs typeface="Arial"/>
              </a:rPr>
              <a:t>and</a:t>
            </a:r>
            <a:r>
              <a:rPr lang="de-DE" dirty="0" smtClean="0">
                <a:latin typeface="Arial"/>
                <a:cs typeface="Arial"/>
              </a:rPr>
              <a:t> STC on </a:t>
            </a:r>
            <a:r>
              <a:rPr lang="de-DE" dirty="0" err="1" smtClean="0">
                <a:latin typeface="Arial"/>
                <a:cs typeface="Arial"/>
              </a:rPr>
              <a:t>interannual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to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decadal</a:t>
            </a:r>
            <a:r>
              <a:rPr lang="de-DE" dirty="0" smtClean="0">
                <a:latin typeface="Arial"/>
                <a:cs typeface="Arial"/>
              </a:rPr>
              <a:t> time </a:t>
            </a:r>
            <a:r>
              <a:rPr lang="de-DE" dirty="0" err="1" smtClean="0">
                <a:latin typeface="Arial"/>
                <a:cs typeface="Arial"/>
              </a:rPr>
              <a:t>scales</a:t>
            </a:r>
            <a:endParaRPr lang="de-DE" dirty="0" smtClean="0">
              <a:latin typeface="Arial"/>
              <a:cs typeface="Arial"/>
            </a:endParaRPr>
          </a:p>
          <a:p>
            <a:pPr marL="742950" lvl="1" indent="-285750">
              <a:buFont typeface="Arial"/>
              <a:buChar char="•"/>
            </a:pPr>
            <a:endParaRPr lang="de-DE" dirty="0">
              <a:latin typeface="Arial"/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de-DE" dirty="0" err="1" smtClean="0">
                <a:latin typeface="Arial"/>
                <a:cs typeface="Arial"/>
              </a:rPr>
              <a:t>analyze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connection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between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transport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variations</a:t>
            </a:r>
            <a:r>
              <a:rPr lang="de-DE" dirty="0">
                <a:latin typeface="Arial"/>
                <a:cs typeface="Arial"/>
              </a:rPr>
              <a:t> in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western </a:t>
            </a:r>
            <a:r>
              <a:rPr lang="de-DE" dirty="0" err="1" smtClean="0">
                <a:latin typeface="Arial"/>
                <a:cs typeface="Arial"/>
              </a:rPr>
              <a:t>boundary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current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system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of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tropical</a:t>
            </a:r>
            <a:r>
              <a:rPr lang="de-DE" dirty="0">
                <a:latin typeface="Arial"/>
                <a:cs typeface="Arial"/>
              </a:rPr>
              <a:t> South </a:t>
            </a:r>
            <a:r>
              <a:rPr lang="de-DE" dirty="0" err="1">
                <a:latin typeface="Arial"/>
                <a:cs typeface="Arial"/>
              </a:rPr>
              <a:t>Atlantic</a:t>
            </a:r>
            <a:r>
              <a:rPr lang="de-DE" dirty="0">
                <a:latin typeface="Arial"/>
                <a:cs typeface="Arial"/>
              </a:rPr>
              <a:t> (warm </a:t>
            </a:r>
            <a:r>
              <a:rPr lang="de-DE" dirty="0" err="1">
                <a:latin typeface="Arial"/>
                <a:cs typeface="Arial"/>
              </a:rPr>
              <a:t>and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cold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water</a:t>
            </a:r>
            <a:r>
              <a:rPr lang="de-DE" dirty="0">
                <a:latin typeface="Arial"/>
                <a:cs typeface="Arial"/>
              </a:rPr>
              <a:t> route) </a:t>
            </a:r>
            <a:r>
              <a:rPr lang="de-DE" dirty="0" err="1">
                <a:latin typeface="Arial"/>
                <a:cs typeface="Arial"/>
              </a:rPr>
              <a:t>and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variability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of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subpolar North </a:t>
            </a:r>
            <a:r>
              <a:rPr lang="de-DE" dirty="0" err="1">
                <a:latin typeface="Arial"/>
                <a:cs typeface="Arial"/>
              </a:rPr>
              <a:t>Atlantic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with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respect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to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signal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propagation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within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smtClean="0">
                <a:latin typeface="Arial"/>
                <a:cs typeface="Arial"/>
              </a:rPr>
              <a:t>AMOC</a:t>
            </a:r>
          </a:p>
          <a:p>
            <a:pPr lvl="1"/>
            <a:endParaRPr lang="de-DE" dirty="0">
              <a:latin typeface="Arial"/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de-DE" dirty="0" err="1">
                <a:latin typeface="Arial"/>
                <a:cs typeface="Arial"/>
              </a:rPr>
              <a:t>analyze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connection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between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assessed</a:t>
            </a:r>
            <a:r>
              <a:rPr lang="de-DE" dirty="0" smtClean="0">
                <a:latin typeface="Arial"/>
                <a:cs typeface="Arial"/>
              </a:rPr>
              <a:t> NBUC </a:t>
            </a:r>
            <a:r>
              <a:rPr lang="de-DE" dirty="0" err="1">
                <a:latin typeface="Arial"/>
                <a:cs typeface="Arial"/>
              </a:rPr>
              <a:t>variability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at</a:t>
            </a:r>
            <a:r>
              <a:rPr lang="de-DE" dirty="0">
                <a:latin typeface="Arial"/>
                <a:cs typeface="Arial"/>
              </a:rPr>
              <a:t> 11° S </a:t>
            </a:r>
            <a:r>
              <a:rPr lang="de-DE" dirty="0" err="1">
                <a:latin typeface="Arial"/>
                <a:cs typeface="Arial"/>
              </a:rPr>
              <a:t>and</a:t>
            </a:r>
            <a:r>
              <a:rPr lang="de-DE" dirty="0">
                <a:latin typeface="Arial"/>
                <a:cs typeface="Arial"/>
              </a:rPr>
              <a:t> EUC </a:t>
            </a:r>
            <a:r>
              <a:rPr lang="de-DE" dirty="0" err="1">
                <a:latin typeface="Arial"/>
                <a:cs typeface="Arial"/>
              </a:rPr>
              <a:t>variability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at</a:t>
            </a:r>
            <a:r>
              <a:rPr lang="de-DE" dirty="0">
                <a:latin typeface="Arial"/>
                <a:cs typeface="Arial"/>
              </a:rPr>
              <a:t> 23°W on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equator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and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its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relevance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for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climate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variability</a:t>
            </a:r>
            <a:r>
              <a:rPr lang="de-DE" dirty="0">
                <a:latin typeface="Arial"/>
                <a:cs typeface="Arial"/>
              </a:rPr>
              <a:t> </a:t>
            </a:r>
          </a:p>
          <a:p>
            <a:pPr lvl="1"/>
            <a:endParaRPr lang="de-DE" dirty="0" smtClean="0">
              <a:latin typeface="Arial"/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de-DE" dirty="0" err="1" smtClean="0">
                <a:latin typeface="Arial"/>
                <a:cs typeface="Arial"/>
              </a:rPr>
              <a:t>analyze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propagation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of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water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mass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anomalies</a:t>
            </a:r>
            <a:r>
              <a:rPr lang="de-DE" dirty="0">
                <a:latin typeface="Arial"/>
                <a:cs typeface="Arial"/>
              </a:rPr>
              <a:t> in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AMOC, </a:t>
            </a:r>
            <a:r>
              <a:rPr lang="de-DE" dirty="0" err="1">
                <a:latin typeface="Arial"/>
                <a:cs typeface="Arial"/>
              </a:rPr>
              <a:t>which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can</a:t>
            </a:r>
            <a:r>
              <a:rPr lang="de-DE" dirty="0">
                <a:latin typeface="Arial"/>
                <a:cs typeface="Arial"/>
              </a:rPr>
              <a:t> e.g. </a:t>
            </a:r>
            <a:r>
              <a:rPr lang="de-DE" dirty="0" err="1">
                <a:latin typeface="Arial"/>
                <a:cs typeface="Arial"/>
              </a:rPr>
              <a:t>be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caused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by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variability</a:t>
            </a:r>
            <a:r>
              <a:rPr lang="de-DE" dirty="0">
                <a:latin typeface="Arial"/>
                <a:cs typeface="Arial"/>
              </a:rPr>
              <a:t> in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Agulhas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leakage</a:t>
            </a:r>
            <a:endParaRPr lang="de-DE" dirty="0">
              <a:latin typeface="Arial"/>
              <a:cs typeface="Arial"/>
            </a:endParaRPr>
          </a:p>
          <a:p>
            <a:pPr lvl="1"/>
            <a:endParaRPr lang="de-DE" dirty="0" smtClean="0">
              <a:latin typeface="Arial"/>
              <a:cs typeface="Arial"/>
            </a:endParaRPr>
          </a:p>
          <a:p>
            <a:endParaRPr lang="de-DE" dirty="0"/>
          </a:p>
          <a:p>
            <a:pPr marL="285750" indent="-285750">
              <a:buFont typeface="Arial"/>
              <a:buChar char="•"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575116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0" y="406392"/>
            <a:ext cx="9144000" cy="69269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Further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plans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and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aims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400541" y="1200687"/>
            <a:ext cx="8263620" cy="6186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/>
              <a:buChar char="•"/>
            </a:pPr>
            <a:r>
              <a:rPr lang="de-DE" dirty="0">
                <a:solidFill>
                  <a:srgbClr val="FF0000"/>
                </a:solidFill>
                <a:latin typeface="Arial"/>
                <a:cs typeface="Arial"/>
              </a:rPr>
              <a:t>2 </a:t>
            </a:r>
            <a:r>
              <a:rPr lang="de-DE" dirty="0" err="1">
                <a:solidFill>
                  <a:srgbClr val="FF0000"/>
                </a:solidFill>
                <a:latin typeface="Arial"/>
                <a:cs typeface="Arial"/>
              </a:rPr>
              <a:t>research</a:t>
            </a:r>
            <a:r>
              <a:rPr lang="de-DE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Arial"/>
                <a:cs typeface="Arial"/>
              </a:rPr>
              <a:t>cruises</a:t>
            </a:r>
            <a:r>
              <a:rPr lang="de-DE" dirty="0">
                <a:solidFill>
                  <a:srgbClr val="FF0000"/>
                </a:solidFill>
                <a:latin typeface="Arial"/>
                <a:cs typeface="Arial"/>
              </a:rPr>
              <a:t>: September 2015, March 2017</a:t>
            </a:r>
          </a:p>
          <a:p>
            <a:pPr marL="742950" lvl="1" indent="-285750">
              <a:buFont typeface="Arial"/>
              <a:buChar char="•"/>
            </a:pPr>
            <a:r>
              <a:rPr lang="de-DE" dirty="0" err="1">
                <a:solidFill>
                  <a:srgbClr val="FF0000"/>
                </a:solidFill>
                <a:latin typeface="Arial"/>
                <a:cs typeface="Arial"/>
              </a:rPr>
              <a:t>mooring</a:t>
            </a:r>
            <a:r>
              <a:rPr lang="de-DE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Arial"/>
                <a:cs typeface="Arial"/>
              </a:rPr>
              <a:t>array</a:t>
            </a:r>
            <a:r>
              <a:rPr lang="de-DE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Arial"/>
                <a:cs typeface="Arial"/>
              </a:rPr>
              <a:t>at</a:t>
            </a:r>
            <a:r>
              <a:rPr lang="de-DE" dirty="0">
                <a:solidFill>
                  <a:srgbClr val="FF0000"/>
                </a:solidFill>
                <a:latin typeface="Arial"/>
                <a:cs typeface="Arial"/>
              </a:rPr>
              <a:t> least </a:t>
            </a:r>
            <a:r>
              <a:rPr lang="de-DE" dirty="0" err="1">
                <a:solidFill>
                  <a:srgbClr val="FF0000"/>
                </a:solidFill>
                <a:latin typeface="Arial"/>
                <a:cs typeface="Arial"/>
              </a:rPr>
              <a:t>until</a:t>
            </a:r>
            <a:r>
              <a:rPr lang="de-DE" dirty="0">
                <a:solidFill>
                  <a:srgbClr val="FF0000"/>
                </a:solidFill>
                <a:latin typeface="Arial"/>
                <a:cs typeface="Arial"/>
              </a:rPr>
              <a:t> 2017</a:t>
            </a:r>
          </a:p>
          <a:p>
            <a:pPr lvl="1"/>
            <a:endParaRPr lang="de-DE" dirty="0" smtClean="0">
              <a:latin typeface="Arial"/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de-DE" dirty="0" err="1" smtClean="0">
                <a:latin typeface="Arial"/>
                <a:cs typeface="Arial"/>
              </a:rPr>
              <a:t>estimate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the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northward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transport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of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central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and</a:t>
            </a:r>
            <a:r>
              <a:rPr lang="de-DE" dirty="0" smtClean="0">
                <a:latin typeface="Arial"/>
                <a:cs typeface="Arial"/>
              </a:rPr>
              <a:t> intermediate </a:t>
            </a:r>
            <a:r>
              <a:rPr lang="de-DE" dirty="0" err="1" smtClean="0">
                <a:latin typeface="Arial"/>
                <a:cs typeface="Arial"/>
              </a:rPr>
              <a:t>water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within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the</a:t>
            </a:r>
            <a:r>
              <a:rPr lang="de-DE" dirty="0" smtClean="0">
                <a:latin typeface="Arial"/>
                <a:cs typeface="Arial"/>
              </a:rPr>
              <a:t> NBUC </a:t>
            </a:r>
            <a:r>
              <a:rPr lang="de-DE" dirty="0" err="1" smtClean="0">
                <a:latin typeface="Arial"/>
                <a:cs typeface="Arial"/>
              </a:rPr>
              <a:t>as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part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of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the</a:t>
            </a:r>
            <a:r>
              <a:rPr lang="de-DE" dirty="0" smtClean="0">
                <a:latin typeface="Arial"/>
                <a:cs typeface="Arial"/>
              </a:rPr>
              <a:t> AMOC </a:t>
            </a:r>
            <a:r>
              <a:rPr lang="de-DE" dirty="0" err="1" smtClean="0">
                <a:latin typeface="Arial"/>
                <a:cs typeface="Arial"/>
              </a:rPr>
              <a:t>and</a:t>
            </a:r>
            <a:r>
              <a:rPr lang="de-DE" dirty="0" smtClean="0">
                <a:latin typeface="Arial"/>
                <a:cs typeface="Arial"/>
              </a:rPr>
              <a:t> STC on </a:t>
            </a:r>
            <a:r>
              <a:rPr lang="de-DE" dirty="0" err="1" smtClean="0">
                <a:latin typeface="Arial"/>
                <a:cs typeface="Arial"/>
              </a:rPr>
              <a:t>interannual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to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decadal</a:t>
            </a:r>
            <a:r>
              <a:rPr lang="de-DE" dirty="0" smtClean="0">
                <a:latin typeface="Arial"/>
                <a:cs typeface="Arial"/>
              </a:rPr>
              <a:t> time </a:t>
            </a:r>
            <a:r>
              <a:rPr lang="de-DE" dirty="0" err="1" smtClean="0">
                <a:latin typeface="Arial"/>
                <a:cs typeface="Arial"/>
              </a:rPr>
              <a:t>scales</a:t>
            </a:r>
            <a:endParaRPr lang="de-DE" dirty="0" smtClean="0">
              <a:latin typeface="Arial"/>
              <a:cs typeface="Arial"/>
            </a:endParaRPr>
          </a:p>
          <a:p>
            <a:pPr marL="742950" lvl="1" indent="-285750">
              <a:buFont typeface="Arial"/>
              <a:buChar char="•"/>
            </a:pPr>
            <a:endParaRPr lang="de-DE" dirty="0">
              <a:latin typeface="Arial"/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de-DE" dirty="0" err="1" smtClean="0">
                <a:latin typeface="Arial"/>
                <a:cs typeface="Arial"/>
              </a:rPr>
              <a:t>analyze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connection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between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transport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variations</a:t>
            </a:r>
            <a:r>
              <a:rPr lang="de-DE" dirty="0">
                <a:latin typeface="Arial"/>
                <a:cs typeface="Arial"/>
              </a:rPr>
              <a:t> in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western </a:t>
            </a:r>
            <a:r>
              <a:rPr lang="de-DE" dirty="0" err="1" smtClean="0">
                <a:latin typeface="Arial"/>
                <a:cs typeface="Arial"/>
              </a:rPr>
              <a:t>boundary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current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system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of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tropical</a:t>
            </a:r>
            <a:r>
              <a:rPr lang="de-DE" dirty="0">
                <a:latin typeface="Arial"/>
                <a:cs typeface="Arial"/>
              </a:rPr>
              <a:t> South </a:t>
            </a:r>
            <a:r>
              <a:rPr lang="de-DE" dirty="0" err="1">
                <a:latin typeface="Arial"/>
                <a:cs typeface="Arial"/>
              </a:rPr>
              <a:t>Atlantic</a:t>
            </a:r>
            <a:r>
              <a:rPr lang="de-DE" dirty="0">
                <a:latin typeface="Arial"/>
                <a:cs typeface="Arial"/>
              </a:rPr>
              <a:t> (warm </a:t>
            </a:r>
            <a:r>
              <a:rPr lang="de-DE" dirty="0" err="1">
                <a:latin typeface="Arial"/>
                <a:cs typeface="Arial"/>
              </a:rPr>
              <a:t>and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cold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water</a:t>
            </a:r>
            <a:r>
              <a:rPr lang="de-DE" dirty="0">
                <a:latin typeface="Arial"/>
                <a:cs typeface="Arial"/>
              </a:rPr>
              <a:t> route) </a:t>
            </a:r>
            <a:r>
              <a:rPr lang="de-DE" dirty="0" err="1">
                <a:latin typeface="Arial"/>
                <a:cs typeface="Arial"/>
              </a:rPr>
              <a:t>and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variability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of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subpolar North </a:t>
            </a:r>
            <a:r>
              <a:rPr lang="de-DE" dirty="0" err="1">
                <a:latin typeface="Arial"/>
                <a:cs typeface="Arial"/>
              </a:rPr>
              <a:t>Atlantic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with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respect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to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signal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propagation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within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smtClean="0">
                <a:latin typeface="Arial"/>
                <a:cs typeface="Arial"/>
              </a:rPr>
              <a:t>AMOC</a:t>
            </a:r>
          </a:p>
          <a:p>
            <a:pPr lvl="1"/>
            <a:endParaRPr lang="de-DE" dirty="0">
              <a:latin typeface="Arial"/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de-DE" dirty="0" err="1">
                <a:latin typeface="Arial"/>
                <a:cs typeface="Arial"/>
              </a:rPr>
              <a:t>analyze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connection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between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assessed</a:t>
            </a:r>
            <a:r>
              <a:rPr lang="de-DE" dirty="0" smtClean="0">
                <a:latin typeface="Arial"/>
                <a:cs typeface="Arial"/>
              </a:rPr>
              <a:t> NBUC </a:t>
            </a:r>
            <a:r>
              <a:rPr lang="de-DE" dirty="0" err="1">
                <a:latin typeface="Arial"/>
                <a:cs typeface="Arial"/>
              </a:rPr>
              <a:t>variability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at</a:t>
            </a:r>
            <a:r>
              <a:rPr lang="de-DE" dirty="0">
                <a:latin typeface="Arial"/>
                <a:cs typeface="Arial"/>
              </a:rPr>
              <a:t> 11° S </a:t>
            </a:r>
            <a:r>
              <a:rPr lang="de-DE" dirty="0" err="1">
                <a:latin typeface="Arial"/>
                <a:cs typeface="Arial"/>
              </a:rPr>
              <a:t>and</a:t>
            </a:r>
            <a:r>
              <a:rPr lang="de-DE" dirty="0">
                <a:latin typeface="Arial"/>
                <a:cs typeface="Arial"/>
              </a:rPr>
              <a:t> EUC </a:t>
            </a:r>
            <a:r>
              <a:rPr lang="de-DE" dirty="0" err="1">
                <a:latin typeface="Arial"/>
                <a:cs typeface="Arial"/>
              </a:rPr>
              <a:t>variability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at</a:t>
            </a:r>
            <a:r>
              <a:rPr lang="de-DE" dirty="0">
                <a:latin typeface="Arial"/>
                <a:cs typeface="Arial"/>
              </a:rPr>
              <a:t> 23°W on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equator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and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its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relevance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for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climate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variability</a:t>
            </a:r>
            <a:r>
              <a:rPr lang="de-DE" dirty="0">
                <a:latin typeface="Arial"/>
                <a:cs typeface="Arial"/>
              </a:rPr>
              <a:t> </a:t>
            </a:r>
          </a:p>
          <a:p>
            <a:pPr lvl="1"/>
            <a:endParaRPr lang="de-DE" dirty="0" smtClean="0">
              <a:latin typeface="Arial"/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de-DE" dirty="0" err="1" smtClean="0">
                <a:latin typeface="Arial"/>
                <a:cs typeface="Arial"/>
              </a:rPr>
              <a:t>analyze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propagation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of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water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mass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anomalies</a:t>
            </a:r>
            <a:r>
              <a:rPr lang="de-DE" dirty="0">
                <a:latin typeface="Arial"/>
                <a:cs typeface="Arial"/>
              </a:rPr>
              <a:t> in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AMOC, </a:t>
            </a:r>
            <a:r>
              <a:rPr lang="de-DE" dirty="0" err="1">
                <a:latin typeface="Arial"/>
                <a:cs typeface="Arial"/>
              </a:rPr>
              <a:t>which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can</a:t>
            </a:r>
            <a:r>
              <a:rPr lang="de-DE" dirty="0">
                <a:latin typeface="Arial"/>
                <a:cs typeface="Arial"/>
              </a:rPr>
              <a:t> e.g. </a:t>
            </a:r>
            <a:r>
              <a:rPr lang="de-DE" dirty="0" err="1">
                <a:latin typeface="Arial"/>
                <a:cs typeface="Arial"/>
              </a:rPr>
              <a:t>be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caused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by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variability</a:t>
            </a:r>
            <a:r>
              <a:rPr lang="de-DE" dirty="0">
                <a:latin typeface="Arial"/>
                <a:cs typeface="Arial"/>
              </a:rPr>
              <a:t> in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Agulhas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leakage</a:t>
            </a:r>
            <a:endParaRPr lang="de-DE" dirty="0">
              <a:latin typeface="Arial"/>
              <a:cs typeface="Arial"/>
            </a:endParaRPr>
          </a:p>
          <a:p>
            <a:pPr lvl="1"/>
            <a:endParaRPr lang="de-DE" dirty="0" smtClean="0">
              <a:latin typeface="Arial"/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de-DE" dirty="0" err="1">
                <a:latin typeface="Arial"/>
                <a:cs typeface="Arial"/>
              </a:rPr>
              <a:t>i</a:t>
            </a:r>
            <a:r>
              <a:rPr lang="de-DE" dirty="0" err="1" smtClean="0">
                <a:latin typeface="Arial"/>
                <a:cs typeface="Arial"/>
              </a:rPr>
              <a:t>nvestigate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the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variability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of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the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basin-wide</a:t>
            </a:r>
            <a:r>
              <a:rPr lang="de-DE" dirty="0" smtClean="0">
                <a:latin typeface="Arial"/>
                <a:cs typeface="Arial"/>
              </a:rPr>
              <a:t> (S)AMOC </a:t>
            </a:r>
            <a:r>
              <a:rPr lang="de-DE" dirty="0" err="1" smtClean="0">
                <a:latin typeface="Arial"/>
                <a:cs typeface="Arial"/>
              </a:rPr>
              <a:t>at</a:t>
            </a:r>
            <a:r>
              <a:rPr lang="de-DE" dirty="0" smtClean="0">
                <a:latin typeface="Arial"/>
                <a:cs typeface="Arial"/>
              </a:rPr>
              <a:t> 11°S </a:t>
            </a:r>
          </a:p>
          <a:p>
            <a:endParaRPr lang="de-DE" dirty="0"/>
          </a:p>
          <a:p>
            <a:pPr marL="285750" indent="-285750">
              <a:buFont typeface="Arial"/>
              <a:buChar char="•"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575116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0113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263" y="3014983"/>
            <a:ext cx="3215923" cy="2514433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090893" y="3605147"/>
            <a:ext cx="467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"/>
                <a:cs typeface="Arial"/>
              </a:rPr>
              <a:t>K1</a:t>
            </a:r>
            <a:endParaRPr lang="de-DE" sz="1400" dirty="0">
              <a:latin typeface="Arial"/>
              <a:cs typeface="Arial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324573" y="4153787"/>
            <a:ext cx="467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"/>
                <a:cs typeface="Arial"/>
              </a:rPr>
              <a:t>K2</a:t>
            </a:r>
            <a:endParaRPr lang="de-DE" sz="1400" dirty="0">
              <a:latin typeface="Arial"/>
              <a:cs typeface="Arial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924013" y="4753227"/>
            <a:ext cx="467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"/>
                <a:cs typeface="Arial"/>
              </a:rPr>
              <a:t>K3</a:t>
            </a:r>
            <a:endParaRPr lang="de-DE" sz="1400" dirty="0">
              <a:latin typeface="Arial"/>
              <a:cs typeface="Arial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7584413" y="5010204"/>
            <a:ext cx="467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"/>
                <a:cs typeface="Arial"/>
              </a:rPr>
              <a:t>K4</a:t>
            </a:r>
            <a:endParaRPr lang="de-DE" sz="1400" dirty="0">
              <a:latin typeface="Arial"/>
              <a:cs typeface="Arial"/>
            </a:endParaRPr>
          </a:p>
        </p:txBody>
      </p:sp>
      <p:cxnSp>
        <p:nvCxnSpPr>
          <p:cNvPr id="16" name="Gerade Verbindung mit Pfeil 15"/>
          <p:cNvCxnSpPr/>
          <p:nvPr/>
        </p:nvCxnSpPr>
        <p:spPr>
          <a:xfrm flipH="1" flipV="1">
            <a:off x="5656249" y="4343400"/>
            <a:ext cx="1267764" cy="5840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 flipH="1">
            <a:off x="5656249" y="5325164"/>
            <a:ext cx="1928166" cy="4914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6953225" y="4748850"/>
            <a:ext cx="345440" cy="307777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606005" y="5013010"/>
            <a:ext cx="345440" cy="307777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17" name="Titel 1"/>
          <p:cNvSpPr txBox="1">
            <a:spLocks/>
          </p:cNvSpPr>
          <p:nvPr/>
        </p:nvSpPr>
        <p:spPr>
          <a:xfrm>
            <a:off x="-440257" y="168640"/>
            <a:ext cx="7423573" cy="69269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New </a:t>
            </a:r>
            <a:r>
              <a:rPr lang="de-DE" sz="2400" dirty="0">
                <a:latin typeface="Arial"/>
                <a:ea typeface="+mj-ea"/>
                <a:cs typeface="Arial"/>
              </a:rPr>
              <a:t>o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bservations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at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11°S: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velocities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0" y="2592690"/>
            <a:ext cx="5593120" cy="4244873"/>
          </a:xfrm>
          <a:prstGeom prst="rect">
            <a:avLst/>
          </a:prstGeom>
        </p:spPr>
      </p:pic>
      <p:sp>
        <p:nvSpPr>
          <p:cNvPr id="19" name="Titel 1"/>
          <p:cNvSpPr txBox="1">
            <a:spLocks/>
          </p:cNvSpPr>
          <p:nvPr/>
        </p:nvSpPr>
        <p:spPr>
          <a:xfrm>
            <a:off x="322439" y="895202"/>
            <a:ext cx="6522720" cy="1825292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2 </a:t>
            </a:r>
            <a:r>
              <a:rPr lang="de-DE" dirty="0" err="1" smtClean="0">
                <a:latin typeface="Arial"/>
                <a:ea typeface="+mj-ea"/>
                <a:cs typeface="Arial"/>
              </a:rPr>
              <a:t>research</a:t>
            </a:r>
            <a:r>
              <a:rPr lang="de-DE" dirty="0" smtClean="0">
                <a:latin typeface="Arial"/>
                <a:ea typeface="+mj-ea"/>
                <a:cs typeface="Arial"/>
              </a:rPr>
              <a:t> </a:t>
            </a:r>
            <a:r>
              <a:rPr lang="de-DE" dirty="0" err="1" smtClean="0">
                <a:latin typeface="Arial"/>
                <a:ea typeface="+mj-ea"/>
                <a:cs typeface="Arial"/>
              </a:rPr>
              <a:t>cruises</a:t>
            </a:r>
            <a:r>
              <a:rPr lang="de-DE" dirty="0" smtClean="0">
                <a:latin typeface="Arial"/>
                <a:ea typeface="+mj-ea"/>
                <a:cs typeface="Arial"/>
              </a:rPr>
              <a:t>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noProof="0" dirty="0" smtClean="0">
                <a:latin typeface="Arial"/>
                <a:ea typeface="+mj-ea"/>
                <a:cs typeface="Arial"/>
              </a:rPr>
              <a:t>M98 (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July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2013)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M106</a:t>
            </a:r>
            <a:r>
              <a:rPr kumimoji="0" lang="de-DE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(May 2014)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aseline="0" noProof="0" dirty="0">
              <a:latin typeface="Arial"/>
              <a:ea typeface="+mj-ea"/>
              <a:cs typeface="Arial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noProof="0" dirty="0" err="1" smtClean="0">
                <a:latin typeface="Arial"/>
                <a:ea typeface="+mj-ea"/>
                <a:cs typeface="Arial"/>
              </a:rPr>
              <a:t>redeployment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of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mooring</a:t>
            </a:r>
            <a:r>
              <a:rPr lang="de-DE" dirty="0">
                <a:latin typeface="Arial"/>
                <a:ea typeface="+mj-ea"/>
                <a:cs typeface="Arial"/>
              </a:rPr>
              <a:t> 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array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in 2013</a:t>
            </a:r>
            <a:endParaRPr kumimoji="0" lang="de-DE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342899" y="2019301"/>
            <a:ext cx="4165601" cy="406400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6" name="Picture 31" descr="E:\vorträge\Paris_LODYC_17_Febr_2005\scheme_JP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159" y="202506"/>
            <a:ext cx="2260336" cy="166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hteck 26"/>
          <p:cNvSpPr/>
          <p:nvPr/>
        </p:nvSpPr>
        <p:spPr>
          <a:xfrm>
            <a:off x="7889240" y="1231176"/>
            <a:ext cx="701040" cy="374104"/>
          </a:xfrm>
          <a:prstGeom prst="rect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/>
          <p:cNvSpPr/>
          <p:nvPr/>
        </p:nvSpPr>
        <p:spPr>
          <a:xfrm>
            <a:off x="4343400" y="2560623"/>
            <a:ext cx="1486863" cy="4254886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4689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0" y="0"/>
            <a:ext cx="9144000" cy="692696"/>
          </a:xfrm>
          <a:prstGeom prst="rect">
            <a:avLst/>
          </a:prstGeom>
        </p:spPr>
        <p:txBody>
          <a:bodyPr/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2400" dirty="0">
                <a:latin typeface="Arial"/>
                <a:cs typeface="Arial"/>
              </a:rPr>
              <a:t>Western Boundary Circulation System (WBCS</a:t>
            </a:r>
            <a:r>
              <a:rPr lang="en-US" sz="2400" dirty="0" smtClean="0">
                <a:latin typeface="Arial"/>
                <a:cs typeface="Arial"/>
              </a:rPr>
              <a:t>)</a:t>
            </a:r>
          </a:p>
          <a:p>
            <a:pPr lvl="0" algn="ctr" defTabSz="914400">
              <a:spcBef>
                <a:spcPct val="0"/>
              </a:spcBef>
              <a:defRPr/>
            </a:pPr>
            <a:endParaRPr lang="en-US" sz="800" dirty="0" smtClean="0">
              <a:latin typeface="Arial"/>
              <a:cs typeface="Arial"/>
            </a:endParaRPr>
          </a:p>
          <a:p>
            <a:pPr lvl="0" algn="ctr" defTabSz="914400">
              <a:spcBef>
                <a:spcPct val="0"/>
              </a:spcBef>
              <a:defRPr/>
            </a:pP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Observations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at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5°S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and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11°S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between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lang="de-DE" sz="2000" dirty="0" smtClean="0">
                <a:latin typeface="Arial"/>
                <a:ea typeface="+mj-ea"/>
                <a:cs typeface="Arial"/>
              </a:rPr>
              <a:t>1990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-2004: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6" name="Picture 31" descr="E:\vorträge\Paris_LODYC_17_Febr_2005\scheme_JP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25" y="1558806"/>
            <a:ext cx="5399532" cy="397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5720080" y="1558806"/>
            <a:ext cx="34239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000" dirty="0">
              <a:latin typeface="Arial"/>
              <a:cs typeface="Arial"/>
            </a:endParaRPr>
          </a:p>
          <a:p>
            <a:pPr marL="342900" indent="-342900">
              <a:buFont typeface="Wingdings" charset="2"/>
              <a:buChar char="Ø"/>
            </a:pPr>
            <a:endParaRPr lang="de-DE" sz="2000" dirty="0" smtClean="0">
              <a:latin typeface="Arial"/>
              <a:cs typeface="Arial"/>
            </a:endParaRPr>
          </a:p>
          <a:p>
            <a:pPr marL="342900" indent="-342900">
              <a:buFont typeface="Wingdings" charset="2"/>
              <a:buChar char="Ø"/>
            </a:pPr>
            <a:r>
              <a:rPr lang="de-DE" sz="2000" dirty="0" smtClean="0">
                <a:latin typeface="Arial"/>
                <a:cs typeface="Arial"/>
              </a:rPr>
              <a:t>9 </a:t>
            </a:r>
            <a:r>
              <a:rPr lang="de-DE" sz="2000" dirty="0" err="1" smtClean="0">
                <a:latin typeface="Arial"/>
                <a:cs typeface="Arial"/>
              </a:rPr>
              <a:t>research</a:t>
            </a:r>
            <a:r>
              <a:rPr lang="de-DE" sz="2000" dirty="0" smtClean="0">
                <a:latin typeface="Arial"/>
                <a:cs typeface="Arial"/>
              </a:rPr>
              <a:t> </a:t>
            </a:r>
            <a:r>
              <a:rPr lang="de-DE" sz="2000" dirty="0" err="1" smtClean="0">
                <a:latin typeface="Arial"/>
                <a:cs typeface="Arial"/>
              </a:rPr>
              <a:t>cruises</a:t>
            </a:r>
            <a:r>
              <a:rPr lang="de-DE" sz="2000" dirty="0" smtClean="0">
                <a:latin typeface="Arial"/>
                <a:cs typeface="Arial"/>
              </a:rPr>
              <a:t>: </a:t>
            </a:r>
            <a:r>
              <a:rPr lang="de-DE" sz="2000" dirty="0" err="1" smtClean="0">
                <a:latin typeface="Arial"/>
                <a:cs typeface="Arial"/>
              </a:rPr>
              <a:t>repeatedly</a:t>
            </a:r>
            <a:r>
              <a:rPr lang="de-DE" sz="2000" dirty="0" smtClean="0">
                <a:latin typeface="Arial"/>
                <a:cs typeface="Arial"/>
              </a:rPr>
              <a:t> </a:t>
            </a:r>
            <a:r>
              <a:rPr lang="de-DE" sz="2000" dirty="0" err="1" smtClean="0">
                <a:latin typeface="Arial"/>
                <a:cs typeface="Arial"/>
              </a:rPr>
              <a:t>occupied</a:t>
            </a:r>
            <a:r>
              <a:rPr lang="de-DE" sz="2000" dirty="0" smtClean="0">
                <a:latin typeface="Arial"/>
                <a:cs typeface="Arial"/>
              </a:rPr>
              <a:t> </a:t>
            </a:r>
            <a:r>
              <a:rPr lang="de-DE" sz="2000" dirty="0" err="1" smtClean="0">
                <a:latin typeface="Arial"/>
                <a:cs typeface="Arial"/>
              </a:rPr>
              <a:t>the</a:t>
            </a:r>
            <a:r>
              <a:rPr lang="de-DE" sz="2000" dirty="0" smtClean="0">
                <a:latin typeface="Arial"/>
                <a:cs typeface="Arial"/>
              </a:rPr>
              <a:t> 5°S </a:t>
            </a:r>
            <a:r>
              <a:rPr lang="de-DE" sz="2000" dirty="0" err="1" smtClean="0">
                <a:latin typeface="Arial"/>
                <a:cs typeface="Arial"/>
              </a:rPr>
              <a:t>and</a:t>
            </a:r>
            <a:r>
              <a:rPr lang="de-DE" sz="2000" dirty="0" smtClean="0">
                <a:latin typeface="Arial"/>
                <a:cs typeface="Arial"/>
              </a:rPr>
              <a:t> 11°S </a:t>
            </a:r>
            <a:r>
              <a:rPr lang="de-DE" sz="2000" dirty="0" err="1" smtClean="0">
                <a:latin typeface="Arial"/>
                <a:cs typeface="Arial"/>
              </a:rPr>
              <a:t>section</a:t>
            </a:r>
            <a:endParaRPr lang="de-DE" sz="2000" dirty="0">
              <a:latin typeface="Arial"/>
              <a:cs typeface="Arial"/>
            </a:endParaRPr>
          </a:p>
          <a:p>
            <a:pPr marL="342900" indent="-342900">
              <a:buFont typeface="Wingdings" charset="2"/>
              <a:buChar char="Ø"/>
            </a:pPr>
            <a:endParaRPr lang="de-DE" sz="2000" dirty="0" smtClean="0">
              <a:latin typeface="Arial"/>
              <a:cs typeface="Arial"/>
            </a:endParaRPr>
          </a:p>
          <a:p>
            <a:pPr marL="342900" indent="-342900">
              <a:buFont typeface="Wingdings" charset="2"/>
              <a:buChar char="Ø"/>
            </a:pPr>
            <a:endParaRPr lang="de-DE" sz="2000" dirty="0">
              <a:latin typeface="Arial"/>
              <a:cs typeface="Arial"/>
            </a:endParaRPr>
          </a:p>
          <a:p>
            <a:pPr marL="342900" indent="-342900">
              <a:buFont typeface="Wingdings" charset="2"/>
              <a:buChar char="Ø"/>
            </a:pPr>
            <a:r>
              <a:rPr lang="de-DE" sz="2000" dirty="0" smtClean="0">
                <a:latin typeface="Arial"/>
                <a:cs typeface="Arial"/>
              </a:rPr>
              <a:t>Mooring </a:t>
            </a:r>
            <a:r>
              <a:rPr lang="de-DE" sz="2000" dirty="0" err="1" smtClean="0">
                <a:latin typeface="Arial"/>
                <a:cs typeface="Arial"/>
              </a:rPr>
              <a:t>array</a:t>
            </a:r>
            <a:r>
              <a:rPr lang="de-DE" sz="2000" dirty="0" smtClean="0">
                <a:latin typeface="Arial"/>
                <a:cs typeface="Arial"/>
              </a:rPr>
              <a:t> </a:t>
            </a:r>
            <a:r>
              <a:rPr lang="de-DE" sz="2000" dirty="0" err="1" smtClean="0">
                <a:latin typeface="Arial"/>
                <a:cs typeface="Arial"/>
              </a:rPr>
              <a:t>at</a:t>
            </a:r>
            <a:r>
              <a:rPr lang="de-DE" sz="2000" dirty="0" smtClean="0">
                <a:latin typeface="Arial"/>
                <a:cs typeface="Arial"/>
              </a:rPr>
              <a:t> 11°S</a:t>
            </a:r>
            <a:endParaRPr lang="de-DE" sz="2000" dirty="0">
              <a:latin typeface="Arial"/>
              <a:cs typeface="Arial"/>
            </a:endParaRPr>
          </a:p>
          <a:p>
            <a:r>
              <a:rPr lang="de-DE" sz="2000" dirty="0">
                <a:latin typeface="Arial"/>
                <a:cs typeface="Arial"/>
              </a:rPr>
              <a:t> </a:t>
            </a:r>
            <a:r>
              <a:rPr lang="de-DE" sz="2000" dirty="0" smtClean="0">
                <a:latin typeface="Arial"/>
                <a:cs typeface="Arial"/>
              </a:rPr>
              <a:t>    2000-2004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521387" y="5518471"/>
            <a:ext cx="37112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"/>
                <a:cs typeface="Arial"/>
              </a:rPr>
              <a:t>Schott et al</a:t>
            </a:r>
            <a:r>
              <a:rPr lang="de-DE" sz="1400" dirty="0">
                <a:latin typeface="Arial"/>
                <a:cs typeface="Arial"/>
              </a:rPr>
              <a:t>.</a:t>
            </a:r>
            <a:r>
              <a:rPr lang="de-DE" sz="1400" dirty="0" smtClean="0">
                <a:latin typeface="Arial"/>
                <a:cs typeface="Arial"/>
              </a:rPr>
              <a:t> 2005</a:t>
            </a:r>
            <a:endParaRPr lang="de-DE" sz="1400" dirty="0">
              <a:latin typeface="Arial"/>
              <a:cs typeface="Arial"/>
            </a:endParaRPr>
          </a:p>
        </p:txBody>
      </p:sp>
      <p:sp>
        <p:nvSpPr>
          <p:cNvPr id="9" name="Rahmen 8"/>
          <p:cNvSpPr/>
          <p:nvPr/>
        </p:nvSpPr>
        <p:spPr>
          <a:xfrm flipH="1">
            <a:off x="27165323" y="10891094"/>
            <a:ext cx="2088232" cy="936104"/>
          </a:xfrm>
          <a:prstGeom prst="frame">
            <a:avLst/>
          </a:prstGeom>
          <a:solidFill>
            <a:srgbClr val="FF0CDA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>
              <a:ln>
                <a:solidFill>
                  <a:schemeClr val="accent6">
                    <a:lumMod val="75000"/>
                  </a:schemeClr>
                </a:solidFill>
              </a:ln>
            </a:endParaRPr>
          </a:p>
        </p:txBody>
      </p:sp>
      <p:sp>
        <p:nvSpPr>
          <p:cNvPr id="10" name="Rahmen 9"/>
          <p:cNvSpPr/>
          <p:nvPr/>
        </p:nvSpPr>
        <p:spPr>
          <a:xfrm flipH="1">
            <a:off x="27317723" y="11043494"/>
            <a:ext cx="2088232" cy="936104"/>
          </a:xfrm>
          <a:prstGeom prst="frame">
            <a:avLst/>
          </a:prstGeom>
          <a:solidFill>
            <a:srgbClr val="FF0CDA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>
              <a:ln>
                <a:solidFill>
                  <a:schemeClr val="accent6">
                    <a:lumMod val="75000"/>
                  </a:schemeClr>
                </a:solidFill>
              </a:ln>
            </a:endParaRPr>
          </a:p>
        </p:txBody>
      </p:sp>
      <p:sp>
        <p:nvSpPr>
          <p:cNvPr id="11" name="Rahmen 10"/>
          <p:cNvSpPr/>
          <p:nvPr/>
        </p:nvSpPr>
        <p:spPr>
          <a:xfrm flipH="1">
            <a:off x="27470123" y="11195894"/>
            <a:ext cx="2088232" cy="936104"/>
          </a:xfrm>
          <a:prstGeom prst="frame">
            <a:avLst/>
          </a:prstGeom>
          <a:solidFill>
            <a:srgbClr val="FF0CDA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>
              <a:ln>
                <a:solidFill>
                  <a:schemeClr val="accent6">
                    <a:lumMod val="75000"/>
                  </a:schemeClr>
                </a:solidFill>
              </a:ln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2463800" y="3924294"/>
            <a:ext cx="2159000" cy="9398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rgbClr val="0000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225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1" descr="E:\vorträge\Paris_LODYC_17_Febr_2005\scheme_JP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159" y="202506"/>
            <a:ext cx="2260336" cy="166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7889240" y="1231176"/>
            <a:ext cx="701040" cy="374104"/>
          </a:xfrm>
          <a:prstGeom prst="rect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152398" y="202506"/>
            <a:ext cx="7423573" cy="69269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New </a:t>
            </a:r>
            <a:r>
              <a:rPr lang="de-DE" sz="2400" dirty="0">
                <a:latin typeface="Arial"/>
                <a:ea typeface="+mj-ea"/>
                <a:cs typeface="Arial"/>
              </a:rPr>
              <a:t>o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bservations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at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11°S: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velocities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3" name="Titel 1"/>
          <p:cNvSpPr txBox="1">
            <a:spLocks/>
          </p:cNvSpPr>
          <p:nvPr/>
        </p:nvSpPr>
        <p:spPr>
          <a:xfrm>
            <a:off x="322439" y="895202"/>
            <a:ext cx="6522720" cy="1825292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2 </a:t>
            </a:r>
            <a:r>
              <a:rPr lang="de-DE" dirty="0" err="1" smtClean="0">
                <a:latin typeface="Arial"/>
                <a:ea typeface="+mj-ea"/>
                <a:cs typeface="Arial"/>
              </a:rPr>
              <a:t>research</a:t>
            </a:r>
            <a:r>
              <a:rPr lang="de-DE" dirty="0" smtClean="0">
                <a:latin typeface="Arial"/>
                <a:ea typeface="+mj-ea"/>
                <a:cs typeface="Arial"/>
              </a:rPr>
              <a:t> </a:t>
            </a:r>
            <a:r>
              <a:rPr lang="de-DE" dirty="0" err="1" smtClean="0">
                <a:latin typeface="Arial"/>
                <a:ea typeface="+mj-ea"/>
                <a:cs typeface="Arial"/>
              </a:rPr>
              <a:t>cruises</a:t>
            </a:r>
            <a:r>
              <a:rPr lang="de-DE" dirty="0" smtClean="0">
                <a:latin typeface="Arial"/>
                <a:ea typeface="+mj-ea"/>
                <a:cs typeface="Arial"/>
              </a:rPr>
              <a:t>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noProof="0" dirty="0" smtClean="0">
                <a:latin typeface="Arial"/>
                <a:ea typeface="+mj-ea"/>
                <a:cs typeface="Arial"/>
              </a:rPr>
              <a:t>M98 (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July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2013)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M106</a:t>
            </a:r>
            <a:r>
              <a:rPr kumimoji="0" lang="de-DE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(May 2014)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aseline="0" noProof="0" dirty="0">
              <a:latin typeface="Arial"/>
              <a:ea typeface="+mj-ea"/>
              <a:cs typeface="Arial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noProof="0" dirty="0" err="1" smtClean="0">
                <a:latin typeface="Arial"/>
                <a:ea typeface="+mj-ea"/>
                <a:cs typeface="Arial"/>
              </a:rPr>
              <a:t>redeployment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of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mooring</a:t>
            </a:r>
            <a:r>
              <a:rPr lang="de-DE" dirty="0">
                <a:latin typeface="Arial"/>
                <a:ea typeface="+mj-ea"/>
                <a:cs typeface="Arial"/>
              </a:rPr>
              <a:t> 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array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in 2013</a:t>
            </a:r>
            <a:endParaRPr kumimoji="0" lang="de-DE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342899" y="2019301"/>
            <a:ext cx="4165601" cy="406400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Bild 2" descr="var_box_fixed_lo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205" y="2459121"/>
            <a:ext cx="6400374" cy="440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638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1" descr="E:\vorträge\Paris_LODYC_17_Febr_2005\scheme_JP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159" y="202506"/>
            <a:ext cx="2260336" cy="166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7889240" y="1231176"/>
            <a:ext cx="701040" cy="374104"/>
          </a:xfrm>
          <a:prstGeom prst="rect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152398" y="202506"/>
            <a:ext cx="7423573" cy="69269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New </a:t>
            </a:r>
            <a:r>
              <a:rPr lang="de-DE" sz="2400" dirty="0">
                <a:latin typeface="Arial"/>
                <a:ea typeface="+mj-ea"/>
                <a:cs typeface="Arial"/>
              </a:rPr>
              <a:t>o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bservations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at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11°S: </a:t>
            </a:r>
            <a:r>
              <a:rPr kumimoji="0" lang="de-D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velocities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3" name="Titel 1"/>
          <p:cNvSpPr txBox="1">
            <a:spLocks/>
          </p:cNvSpPr>
          <p:nvPr/>
        </p:nvSpPr>
        <p:spPr>
          <a:xfrm>
            <a:off x="322439" y="895202"/>
            <a:ext cx="6522720" cy="1825292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2 </a:t>
            </a:r>
            <a:r>
              <a:rPr lang="de-DE" dirty="0" err="1" smtClean="0">
                <a:latin typeface="Arial"/>
                <a:ea typeface="+mj-ea"/>
                <a:cs typeface="Arial"/>
              </a:rPr>
              <a:t>research</a:t>
            </a:r>
            <a:r>
              <a:rPr lang="de-DE" dirty="0" smtClean="0">
                <a:latin typeface="Arial"/>
                <a:ea typeface="+mj-ea"/>
                <a:cs typeface="Arial"/>
              </a:rPr>
              <a:t> </a:t>
            </a:r>
            <a:r>
              <a:rPr lang="de-DE" dirty="0" err="1" smtClean="0">
                <a:latin typeface="Arial"/>
                <a:ea typeface="+mj-ea"/>
                <a:cs typeface="Arial"/>
              </a:rPr>
              <a:t>cruises</a:t>
            </a:r>
            <a:r>
              <a:rPr lang="de-DE" dirty="0" smtClean="0">
                <a:latin typeface="Arial"/>
                <a:ea typeface="+mj-ea"/>
                <a:cs typeface="Arial"/>
              </a:rPr>
              <a:t>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noProof="0" dirty="0" smtClean="0">
                <a:latin typeface="Arial"/>
                <a:ea typeface="+mj-ea"/>
                <a:cs typeface="Arial"/>
              </a:rPr>
              <a:t>M98 (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July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2013)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M106</a:t>
            </a:r>
            <a:r>
              <a:rPr kumimoji="0" lang="de-DE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(May 2014)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aseline="0" noProof="0" dirty="0">
              <a:latin typeface="Arial"/>
              <a:ea typeface="+mj-ea"/>
              <a:cs typeface="Arial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noProof="0" dirty="0" err="1" smtClean="0">
                <a:latin typeface="Arial"/>
                <a:ea typeface="+mj-ea"/>
                <a:cs typeface="Arial"/>
              </a:rPr>
              <a:t>redeployment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of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mooring</a:t>
            </a:r>
            <a:r>
              <a:rPr lang="de-DE" dirty="0">
                <a:latin typeface="Arial"/>
                <a:ea typeface="+mj-ea"/>
                <a:cs typeface="Arial"/>
              </a:rPr>
              <a:t> 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array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in 2013</a:t>
            </a:r>
            <a:endParaRPr kumimoji="0" lang="de-DE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342899" y="2019301"/>
            <a:ext cx="4165601" cy="406400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Bild 1" descr="transports_ts_with_gecco_and_tr_remov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721" y="2577586"/>
            <a:ext cx="5037398" cy="411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66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0" y="0"/>
            <a:ext cx="9144000" cy="946691"/>
          </a:xfrm>
          <a:prstGeom prst="rect">
            <a:avLst/>
          </a:prstGeom>
        </p:spPr>
        <p:txBody>
          <a:bodyPr/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2400" dirty="0">
                <a:latin typeface="Arial"/>
                <a:cs typeface="Arial"/>
              </a:rPr>
              <a:t>Western Boundary Circulation System (WBCS</a:t>
            </a:r>
            <a:r>
              <a:rPr lang="en-US" sz="2400" dirty="0" smtClean="0">
                <a:latin typeface="Arial"/>
                <a:cs typeface="Arial"/>
              </a:rPr>
              <a:t>)</a:t>
            </a:r>
          </a:p>
          <a:p>
            <a:pPr lvl="0" algn="ctr" defTabSz="914400">
              <a:spcBef>
                <a:spcPct val="0"/>
              </a:spcBef>
              <a:defRPr/>
            </a:pPr>
            <a:endParaRPr lang="en-US" sz="800" dirty="0" smtClean="0">
              <a:latin typeface="Arial"/>
              <a:cs typeface="Arial"/>
            </a:endParaRPr>
          </a:p>
          <a:p>
            <a:pPr lvl="0" algn="ctr" defTabSz="914400">
              <a:spcBef>
                <a:spcPct val="0"/>
              </a:spcBef>
              <a:defRPr/>
            </a:pP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Observations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at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11°S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between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2000-2004: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Mean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state</a:t>
            </a:r>
            <a:endParaRPr kumimoji="0" lang="de-DE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54045" y="5044727"/>
            <a:ext cx="45513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Arial"/>
                <a:cs typeface="Arial"/>
              </a:rPr>
              <a:t>Average </a:t>
            </a:r>
            <a:r>
              <a:rPr lang="de-DE" dirty="0" err="1" smtClean="0">
                <a:latin typeface="Arial"/>
                <a:cs typeface="Arial"/>
              </a:rPr>
              <a:t>transports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at</a:t>
            </a:r>
            <a:r>
              <a:rPr lang="de-DE" dirty="0" smtClean="0">
                <a:latin typeface="Arial"/>
                <a:cs typeface="Arial"/>
              </a:rPr>
              <a:t> 11°S (</a:t>
            </a:r>
            <a:r>
              <a:rPr lang="de-DE" dirty="0" err="1" smtClean="0">
                <a:latin typeface="Arial"/>
                <a:cs typeface="Arial"/>
              </a:rPr>
              <a:t>ship</a:t>
            </a:r>
            <a:r>
              <a:rPr lang="de-DE" dirty="0">
                <a:latin typeface="Arial"/>
                <a:cs typeface="Arial"/>
              </a:rPr>
              <a:t>)</a:t>
            </a:r>
            <a:r>
              <a:rPr lang="de-DE" dirty="0" smtClean="0">
                <a:latin typeface="Arial"/>
                <a:cs typeface="Arial"/>
              </a:rPr>
              <a:t>:</a:t>
            </a:r>
          </a:p>
          <a:p>
            <a:endParaRPr lang="de-DE" dirty="0" smtClean="0">
              <a:latin typeface="Arial"/>
              <a:cs typeface="Arial"/>
            </a:endParaRPr>
          </a:p>
          <a:p>
            <a:r>
              <a:rPr lang="de-DE" dirty="0" smtClean="0">
                <a:latin typeface="Arial"/>
                <a:cs typeface="Arial"/>
              </a:rPr>
              <a:t>NBUC	24 +/- 4 </a:t>
            </a:r>
            <a:r>
              <a:rPr lang="de-DE" dirty="0" err="1" smtClean="0">
                <a:latin typeface="Arial"/>
                <a:cs typeface="Arial"/>
              </a:rPr>
              <a:t>Sv</a:t>
            </a:r>
            <a:r>
              <a:rPr lang="de-DE" dirty="0">
                <a:latin typeface="Arial"/>
                <a:cs typeface="Arial"/>
              </a:rPr>
              <a:t> [=1 x10</a:t>
            </a:r>
            <a:r>
              <a:rPr lang="de-DE" baseline="30000" dirty="0">
                <a:latin typeface="Arial"/>
                <a:cs typeface="Arial"/>
              </a:rPr>
              <a:t>6</a:t>
            </a:r>
            <a:r>
              <a:rPr lang="de-DE" dirty="0">
                <a:latin typeface="Arial"/>
                <a:cs typeface="Arial"/>
              </a:rPr>
              <a:t> m</a:t>
            </a:r>
            <a:r>
              <a:rPr lang="de-DE" baseline="30000" dirty="0">
                <a:latin typeface="Arial"/>
                <a:cs typeface="Arial"/>
              </a:rPr>
              <a:t>3</a:t>
            </a:r>
            <a:r>
              <a:rPr lang="de-DE" dirty="0">
                <a:latin typeface="Arial"/>
                <a:cs typeface="Arial"/>
              </a:rPr>
              <a:t>s</a:t>
            </a:r>
            <a:r>
              <a:rPr lang="de-DE" baseline="30000" dirty="0">
                <a:latin typeface="Arial"/>
                <a:cs typeface="Arial"/>
              </a:rPr>
              <a:t>-1</a:t>
            </a:r>
            <a:r>
              <a:rPr lang="de-DE" dirty="0" smtClean="0">
                <a:latin typeface="Arial"/>
                <a:cs typeface="Arial"/>
              </a:rPr>
              <a:t>]</a:t>
            </a:r>
          </a:p>
          <a:p>
            <a:endParaRPr lang="de-DE" dirty="0">
              <a:latin typeface="Arial"/>
              <a:cs typeface="Arial"/>
            </a:endParaRPr>
          </a:p>
          <a:p>
            <a:r>
              <a:rPr lang="de-DE" dirty="0" smtClean="0">
                <a:latin typeface="Arial"/>
                <a:cs typeface="Arial"/>
              </a:rPr>
              <a:t>DWBC	-34.8 +/- 8.6 </a:t>
            </a:r>
            <a:r>
              <a:rPr lang="de-DE" dirty="0" err="1" smtClean="0">
                <a:latin typeface="Arial"/>
                <a:cs typeface="Arial"/>
              </a:rPr>
              <a:t>Sv</a:t>
            </a:r>
            <a:endParaRPr lang="de-DE" dirty="0">
              <a:latin typeface="Arial"/>
              <a:cs typeface="Arial"/>
            </a:endParaRPr>
          </a:p>
        </p:txBody>
      </p:sp>
      <p:pic>
        <p:nvPicPr>
          <p:cNvPr id="14" name="Bild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355" y="1112192"/>
            <a:ext cx="4475141" cy="3537212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3956588" y="810800"/>
            <a:ext cx="852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cm/s</a:t>
            </a:r>
            <a:endParaRPr lang="de-DE" sz="1600" dirty="0"/>
          </a:p>
        </p:txBody>
      </p:sp>
      <p:sp>
        <p:nvSpPr>
          <p:cNvPr id="15" name="Textfeld 14"/>
          <p:cNvSpPr txBox="1"/>
          <p:nvPr/>
        </p:nvSpPr>
        <p:spPr>
          <a:xfrm>
            <a:off x="4846661" y="5044727"/>
            <a:ext cx="45513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Arial"/>
                <a:cs typeface="Arial"/>
              </a:rPr>
              <a:t>Average </a:t>
            </a:r>
            <a:r>
              <a:rPr lang="de-DE" dirty="0" err="1" smtClean="0">
                <a:latin typeface="Arial"/>
                <a:cs typeface="Arial"/>
              </a:rPr>
              <a:t>transports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at</a:t>
            </a:r>
            <a:r>
              <a:rPr lang="de-DE" dirty="0" smtClean="0">
                <a:latin typeface="Arial"/>
                <a:cs typeface="Arial"/>
              </a:rPr>
              <a:t> 11°S (</a:t>
            </a:r>
            <a:r>
              <a:rPr lang="de-DE" dirty="0" err="1" smtClean="0">
                <a:latin typeface="Arial"/>
                <a:cs typeface="Arial"/>
              </a:rPr>
              <a:t>mooring</a:t>
            </a:r>
            <a:r>
              <a:rPr lang="de-DE" dirty="0" smtClean="0">
                <a:latin typeface="Arial"/>
                <a:cs typeface="Arial"/>
              </a:rPr>
              <a:t>):</a:t>
            </a:r>
          </a:p>
          <a:p>
            <a:endParaRPr lang="de-DE" dirty="0" smtClean="0">
              <a:latin typeface="Arial"/>
              <a:cs typeface="Arial"/>
            </a:endParaRPr>
          </a:p>
          <a:p>
            <a:r>
              <a:rPr lang="de-DE" dirty="0" smtClean="0">
                <a:latin typeface="Arial"/>
                <a:cs typeface="Arial"/>
              </a:rPr>
              <a:t>NBUC	27.1 +/- 1.1 </a:t>
            </a:r>
            <a:r>
              <a:rPr lang="de-DE" dirty="0" err="1" smtClean="0">
                <a:latin typeface="Arial"/>
                <a:cs typeface="Arial"/>
              </a:rPr>
              <a:t>Sv</a:t>
            </a:r>
            <a:endParaRPr lang="de-DE" dirty="0" smtClean="0">
              <a:latin typeface="Arial"/>
              <a:cs typeface="Arial"/>
            </a:endParaRPr>
          </a:p>
          <a:p>
            <a:endParaRPr lang="de-DE" dirty="0">
              <a:latin typeface="Arial"/>
              <a:cs typeface="Arial"/>
            </a:endParaRPr>
          </a:p>
          <a:p>
            <a:r>
              <a:rPr lang="de-DE" dirty="0" smtClean="0">
                <a:latin typeface="Arial"/>
                <a:cs typeface="Arial"/>
              </a:rPr>
              <a:t>DWBC	-18.6 +/- 1.7 </a:t>
            </a:r>
            <a:r>
              <a:rPr lang="de-DE" dirty="0" err="1" smtClean="0">
                <a:latin typeface="Arial"/>
                <a:cs typeface="Arial"/>
              </a:rPr>
              <a:t>Sv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54045" y="4545856"/>
            <a:ext cx="37112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 smtClean="0">
                <a:latin typeface="Arial"/>
                <a:cs typeface="Arial"/>
              </a:rPr>
              <a:t>remake</a:t>
            </a:r>
            <a:r>
              <a:rPr lang="de-DE" sz="1400" dirty="0" smtClean="0">
                <a:latin typeface="Arial"/>
                <a:cs typeface="Arial"/>
              </a:rPr>
              <a:t> </a:t>
            </a:r>
            <a:r>
              <a:rPr lang="de-DE" sz="1400" dirty="0" err="1" smtClean="0">
                <a:latin typeface="Arial"/>
                <a:cs typeface="Arial"/>
              </a:rPr>
              <a:t>of</a:t>
            </a:r>
            <a:r>
              <a:rPr lang="de-DE" sz="1400" dirty="0" smtClean="0">
                <a:latin typeface="Arial"/>
                <a:cs typeface="Arial"/>
              </a:rPr>
              <a:t> Schott et al</a:t>
            </a:r>
            <a:r>
              <a:rPr lang="de-DE" sz="1400" dirty="0">
                <a:latin typeface="Arial"/>
                <a:cs typeface="Arial"/>
              </a:rPr>
              <a:t>.</a:t>
            </a:r>
            <a:r>
              <a:rPr lang="de-DE" sz="1400" dirty="0" smtClean="0">
                <a:latin typeface="Arial"/>
                <a:cs typeface="Arial"/>
              </a:rPr>
              <a:t> 2005</a:t>
            </a:r>
            <a:endParaRPr lang="de-DE" sz="1400" dirty="0">
              <a:latin typeface="Arial"/>
              <a:cs typeface="Arial"/>
            </a:endParaRP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1103780"/>
            <a:ext cx="4517200" cy="354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800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-325120" y="0"/>
            <a:ext cx="9814560" cy="1031356"/>
          </a:xfrm>
          <a:prstGeom prst="rect">
            <a:avLst/>
          </a:prstGeom>
        </p:spPr>
        <p:txBody>
          <a:bodyPr/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2400" dirty="0">
                <a:latin typeface="Arial"/>
                <a:cs typeface="Arial"/>
              </a:rPr>
              <a:t>Western Boundary Circulation System (WBCS</a:t>
            </a:r>
            <a:r>
              <a:rPr lang="en-US" sz="2400" dirty="0" smtClean="0">
                <a:latin typeface="Arial"/>
                <a:cs typeface="Arial"/>
              </a:rPr>
              <a:t>)</a:t>
            </a:r>
          </a:p>
          <a:p>
            <a:pPr lvl="0" algn="ctr" defTabSz="914400">
              <a:spcBef>
                <a:spcPct val="0"/>
              </a:spcBef>
              <a:defRPr/>
            </a:pPr>
            <a:endParaRPr kumimoji="0" lang="de-DE" sz="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  <a:p>
            <a:pPr lvl="0" algn="ctr" defTabSz="914400">
              <a:spcBef>
                <a:spcPct val="0"/>
              </a:spcBef>
              <a:defRPr/>
            </a:pP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Observations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at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11°S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between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2000-2004: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Intraseasonal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to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Seasonal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Variability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endParaRPr kumimoji="0" lang="de-DE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3751946" y="1306115"/>
            <a:ext cx="333183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latin typeface="Arial"/>
                <a:cs typeface="Arial"/>
              </a:rPr>
              <a:t>NBUC:</a:t>
            </a:r>
          </a:p>
          <a:p>
            <a:endParaRPr lang="de-DE" sz="1600" dirty="0" smtClean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r>
              <a:rPr lang="de-DE" sz="1600" dirty="0" smtClean="0">
                <a:latin typeface="Arial"/>
                <a:cs typeface="Arial"/>
              </a:rPr>
              <a:t>Average </a:t>
            </a:r>
            <a:r>
              <a:rPr lang="de-DE" sz="1600" dirty="0" err="1" smtClean="0">
                <a:latin typeface="Arial"/>
                <a:cs typeface="Arial"/>
              </a:rPr>
              <a:t>transport</a:t>
            </a:r>
            <a:r>
              <a:rPr lang="de-DE" sz="1600" dirty="0" smtClean="0">
                <a:latin typeface="Arial"/>
                <a:cs typeface="Arial"/>
              </a:rPr>
              <a:t> </a:t>
            </a:r>
            <a:r>
              <a:rPr lang="de-DE" sz="1600" dirty="0" err="1" smtClean="0">
                <a:latin typeface="Arial"/>
                <a:cs typeface="Arial"/>
              </a:rPr>
              <a:t>is</a:t>
            </a:r>
            <a:r>
              <a:rPr lang="de-DE" sz="1600" dirty="0" smtClean="0">
                <a:latin typeface="Arial"/>
                <a:cs typeface="Arial"/>
              </a:rPr>
              <a:t> </a:t>
            </a:r>
          </a:p>
          <a:p>
            <a:r>
              <a:rPr lang="de-DE" sz="1600" dirty="0">
                <a:latin typeface="Arial"/>
                <a:cs typeface="Arial"/>
              </a:rPr>
              <a:t> </a:t>
            </a:r>
            <a:r>
              <a:rPr lang="de-DE" sz="1600" dirty="0" smtClean="0">
                <a:latin typeface="Arial"/>
                <a:cs typeface="Arial"/>
              </a:rPr>
              <a:t>    </a:t>
            </a:r>
            <a:r>
              <a:rPr lang="de-DE" sz="1600" dirty="0" err="1" smtClean="0">
                <a:latin typeface="Arial"/>
                <a:cs typeface="Arial"/>
              </a:rPr>
              <a:t>similar</a:t>
            </a:r>
            <a:r>
              <a:rPr lang="de-DE" sz="1600" dirty="0" smtClean="0">
                <a:latin typeface="Arial"/>
                <a:cs typeface="Arial"/>
              </a:rPr>
              <a:t> </a:t>
            </a:r>
            <a:r>
              <a:rPr lang="de-DE" sz="1600" dirty="0" err="1" smtClean="0">
                <a:latin typeface="Arial"/>
                <a:cs typeface="Arial"/>
              </a:rPr>
              <a:t>to</a:t>
            </a:r>
            <a:r>
              <a:rPr lang="de-DE" sz="1600" dirty="0" smtClean="0">
                <a:latin typeface="Arial"/>
                <a:cs typeface="Arial"/>
              </a:rPr>
              <a:t> </a:t>
            </a:r>
            <a:r>
              <a:rPr lang="de-DE" sz="1600" dirty="0" err="1" smtClean="0">
                <a:latin typeface="Arial"/>
                <a:cs typeface="Arial"/>
              </a:rPr>
              <a:t>ship</a:t>
            </a:r>
            <a:r>
              <a:rPr lang="de-DE" sz="1600" dirty="0" smtClean="0">
                <a:latin typeface="Arial"/>
                <a:cs typeface="Arial"/>
              </a:rPr>
              <a:t> </a:t>
            </a:r>
            <a:r>
              <a:rPr lang="de-DE" sz="1600" dirty="0" err="1" smtClean="0">
                <a:latin typeface="Arial"/>
                <a:cs typeface="Arial"/>
              </a:rPr>
              <a:t>sections</a:t>
            </a:r>
            <a:endParaRPr lang="de-DE" sz="1600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de-DE" sz="1600" dirty="0">
              <a:latin typeface="Arial"/>
              <a:cs typeface="Arial"/>
            </a:endParaRPr>
          </a:p>
          <a:p>
            <a:endParaRPr lang="de-DE" dirty="0"/>
          </a:p>
        </p:txBody>
      </p:sp>
      <p:sp>
        <p:nvSpPr>
          <p:cNvPr id="15" name="Textfeld 14"/>
          <p:cNvSpPr txBox="1"/>
          <p:nvPr/>
        </p:nvSpPr>
        <p:spPr>
          <a:xfrm>
            <a:off x="3751946" y="3802731"/>
            <a:ext cx="333183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latin typeface="Arial"/>
                <a:cs typeface="Arial"/>
              </a:rPr>
              <a:t>DWBC:</a:t>
            </a:r>
          </a:p>
          <a:p>
            <a:endParaRPr lang="de-DE" sz="1600" dirty="0" smtClean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r>
              <a:rPr lang="de-DE" sz="1600" dirty="0" smtClean="0">
                <a:latin typeface="Arial"/>
                <a:cs typeface="Arial"/>
              </a:rPr>
              <a:t>Average </a:t>
            </a:r>
            <a:r>
              <a:rPr lang="de-DE" sz="1600" dirty="0" err="1" smtClean="0">
                <a:latin typeface="Arial"/>
                <a:cs typeface="Arial"/>
              </a:rPr>
              <a:t>transport</a:t>
            </a:r>
            <a:r>
              <a:rPr lang="de-DE" sz="1600" dirty="0" smtClean="0">
                <a:latin typeface="Arial"/>
                <a:cs typeface="Arial"/>
              </a:rPr>
              <a:t> </a:t>
            </a:r>
            <a:r>
              <a:rPr lang="de-DE" sz="1600" dirty="0" err="1" smtClean="0">
                <a:latin typeface="Arial"/>
                <a:cs typeface="Arial"/>
              </a:rPr>
              <a:t>is</a:t>
            </a:r>
            <a:r>
              <a:rPr lang="de-DE" sz="1600" dirty="0" smtClean="0">
                <a:latin typeface="Arial"/>
                <a:cs typeface="Arial"/>
              </a:rPr>
              <a:t> </a:t>
            </a:r>
            <a:r>
              <a:rPr lang="de-DE" sz="1600" dirty="0" err="1" smtClean="0">
                <a:latin typeface="Arial"/>
                <a:cs typeface="Arial"/>
              </a:rPr>
              <a:t>lower</a:t>
            </a:r>
            <a:r>
              <a:rPr lang="de-DE" sz="1600" dirty="0" smtClean="0">
                <a:latin typeface="Arial"/>
                <a:cs typeface="Arial"/>
              </a:rPr>
              <a:t> </a:t>
            </a:r>
            <a:r>
              <a:rPr lang="de-DE" sz="1600" dirty="0" err="1" smtClean="0">
                <a:latin typeface="Arial"/>
                <a:cs typeface="Arial"/>
              </a:rPr>
              <a:t>than</a:t>
            </a:r>
            <a:r>
              <a:rPr lang="de-DE" sz="1600" dirty="0" smtClean="0">
                <a:latin typeface="Arial"/>
                <a:cs typeface="Arial"/>
              </a:rPr>
              <a:t> </a:t>
            </a:r>
            <a:r>
              <a:rPr lang="de-DE" sz="1600" dirty="0" err="1" smtClean="0">
                <a:latin typeface="Arial"/>
                <a:cs typeface="Arial"/>
              </a:rPr>
              <a:t>from</a:t>
            </a:r>
            <a:r>
              <a:rPr lang="de-DE" sz="1600" dirty="0" smtClean="0">
                <a:latin typeface="Arial"/>
                <a:cs typeface="Arial"/>
              </a:rPr>
              <a:t> </a:t>
            </a:r>
            <a:r>
              <a:rPr lang="de-DE" sz="1600" dirty="0" err="1" smtClean="0">
                <a:latin typeface="Arial"/>
                <a:cs typeface="Arial"/>
              </a:rPr>
              <a:t>ship</a:t>
            </a:r>
            <a:r>
              <a:rPr lang="de-DE" sz="1600" dirty="0" smtClean="0">
                <a:latin typeface="Arial"/>
                <a:cs typeface="Arial"/>
              </a:rPr>
              <a:t> </a:t>
            </a:r>
            <a:r>
              <a:rPr lang="de-DE" sz="1600" dirty="0" err="1" smtClean="0">
                <a:latin typeface="Arial"/>
                <a:cs typeface="Arial"/>
              </a:rPr>
              <a:t>sections</a:t>
            </a:r>
            <a:endParaRPr lang="de-DE" sz="1600" dirty="0" smtClean="0">
              <a:latin typeface="Arial"/>
              <a:cs typeface="Arial"/>
            </a:endParaRPr>
          </a:p>
          <a:p>
            <a:endParaRPr lang="de-DE" sz="1600" dirty="0" smtClean="0"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Ø"/>
            </a:pPr>
            <a:r>
              <a:rPr lang="de-DE" sz="1600" dirty="0" err="1" smtClean="0">
                <a:latin typeface="Arial"/>
                <a:cs typeface="Arial"/>
              </a:rPr>
              <a:t>Spectral</a:t>
            </a:r>
            <a:r>
              <a:rPr lang="de-DE" sz="1600" dirty="0" smtClean="0">
                <a:latin typeface="Arial"/>
                <a:cs typeface="Arial"/>
              </a:rPr>
              <a:t> </a:t>
            </a:r>
            <a:r>
              <a:rPr lang="de-DE" sz="1600" dirty="0" err="1" smtClean="0">
                <a:latin typeface="Arial"/>
                <a:cs typeface="Arial"/>
              </a:rPr>
              <a:t>peak</a:t>
            </a:r>
            <a:r>
              <a:rPr lang="de-DE" sz="1600" dirty="0" smtClean="0">
                <a:latin typeface="Arial"/>
                <a:cs typeface="Arial"/>
              </a:rPr>
              <a:t> </a:t>
            </a:r>
            <a:r>
              <a:rPr lang="de-DE" sz="1600" dirty="0" err="1" smtClean="0">
                <a:latin typeface="Arial"/>
                <a:cs typeface="Arial"/>
              </a:rPr>
              <a:t>at</a:t>
            </a:r>
            <a:r>
              <a:rPr lang="de-DE" sz="1600" dirty="0" smtClean="0">
                <a:latin typeface="Arial"/>
                <a:cs typeface="Arial"/>
              </a:rPr>
              <a:t> 60-70 </a:t>
            </a:r>
            <a:r>
              <a:rPr lang="de-DE" sz="1600" dirty="0" err="1" smtClean="0">
                <a:latin typeface="Arial"/>
                <a:cs typeface="Arial"/>
              </a:rPr>
              <a:t>days</a:t>
            </a:r>
            <a:r>
              <a:rPr lang="de-DE" sz="1600" dirty="0" smtClean="0">
                <a:latin typeface="Arial"/>
                <a:cs typeface="Arial"/>
              </a:rPr>
              <a:t> </a:t>
            </a:r>
            <a:r>
              <a:rPr lang="de-DE" sz="1600" dirty="0" err="1" smtClean="0">
                <a:latin typeface="Arial"/>
                <a:cs typeface="Arial"/>
              </a:rPr>
              <a:t>period</a:t>
            </a:r>
            <a:r>
              <a:rPr lang="de-DE" sz="1600" dirty="0" smtClean="0">
                <a:latin typeface="Arial"/>
                <a:cs typeface="Arial"/>
              </a:rPr>
              <a:t> </a:t>
            </a:r>
            <a:r>
              <a:rPr lang="de-DE" sz="1600" dirty="0" err="1" smtClean="0">
                <a:latin typeface="Arial"/>
                <a:cs typeface="Arial"/>
              </a:rPr>
              <a:t>associated</a:t>
            </a:r>
            <a:r>
              <a:rPr lang="de-DE" sz="1600" dirty="0" smtClean="0">
                <a:latin typeface="Arial"/>
                <a:cs typeface="Arial"/>
              </a:rPr>
              <a:t> </a:t>
            </a:r>
            <a:r>
              <a:rPr lang="de-DE" sz="1600" dirty="0" err="1" smtClean="0">
                <a:latin typeface="Arial"/>
                <a:cs typeface="Arial"/>
              </a:rPr>
              <a:t>with</a:t>
            </a:r>
            <a:r>
              <a:rPr lang="de-DE" sz="1600" dirty="0" smtClean="0">
                <a:latin typeface="Arial"/>
                <a:cs typeface="Arial"/>
              </a:rPr>
              <a:t> </a:t>
            </a:r>
            <a:r>
              <a:rPr lang="de-DE" sz="1600" dirty="0" err="1" smtClean="0">
                <a:latin typeface="Arial"/>
                <a:cs typeface="Arial"/>
              </a:rPr>
              <a:t>deep</a:t>
            </a:r>
            <a:r>
              <a:rPr lang="de-DE" sz="1600" dirty="0" smtClean="0">
                <a:latin typeface="Arial"/>
                <a:cs typeface="Arial"/>
              </a:rPr>
              <a:t> </a:t>
            </a:r>
            <a:r>
              <a:rPr lang="de-DE" sz="1600" dirty="0" err="1" smtClean="0">
                <a:latin typeface="Arial"/>
                <a:cs typeface="Arial"/>
              </a:rPr>
              <a:t>eddies</a:t>
            </a:r>
            <a:endParaRPr lang="de-DE" sz="1600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de-DE" dirty="0"/>
          </a:p>
          <a:p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487711" y="6430344"/>
            <a:ext cx="30887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"/>
                <a:cs typeface="Arial"/>
              </a:rPr>
              <a:t>Schott et al. 2005</a:t>
            </a:r>
            <a:endParaRPr lang="de-DE" sz="1400" dirty="0">
              <a:latin typeface="Arial"/>
              <a:cs typeface="Arial"/>
            </a:endParaRPr>
          </a:p>
        </p:txBody>
      </p:sp>
      <p:pic>
        <p:nvPicPr>
          <p:cNvPr id="9" name="Bild 8" descr="v_mean_11s_with_mooring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600" y="984120"/>
            <a:ext cx="2565400" cy="1981200"/>
          </a:xfrm>
          <a:prstGeom prst="rect">
            <a:avLst/>
          </a:prstGeom>
        </p:spPr>
      </p:pic>
      <p:pic>
        <p:nvPicPr>
          <p:cNvPr id="4" name="Bild 3" descr="nbuc_transport_t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0" y="1231899"/>
            <a:ext cx="3671986" cy="523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984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0" y="0"/>
            <a:ext cx="9144000" cy="997490"/>
          </a:xfrm>
          <a:prstGeom prst="rect">
            <a:avLst/>
          </a:prstGeom>
        </p:spPr>
        <p:txBody>
          <a:bodyPr/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2400" dirty="0">
                <a:latin typeface="Arial"/>
                <a:cs typeface="Arial"/>
              </a:rPr>
              <a:t>Western Boundary Circulation System (WBCS</a:t>
            </a:r>
            <a:r>
              <a:rPr lang="en-US" sz="2400" dirty="0" smtClean="0">
                <a:latin typeface="Arial"/>
                <a:cs typeface="Arial"/>
              </a:rPr>
              <a:t>)</a:t>
            </a:r>
          </a:p>
          <a:p>
            <a:pPr lvl="0" algn="ctr" defTabSz="914400">
              <a:spcBef>
                <a:spcPct val="0"/>
              </a:spcBef>
              <a:defRPr/>
            </a:pPr>
            <a:endParaRPr lang="en-US" sz="800" dirty="0" smtClean="0">
              <a:latin typeface="Arial"/>
              <a:cs typeface="Arial"/>
            </a:endParaRPr>
          </a:p>
          <a:p>
            <a:pPr lvl="0" algn="ctr" defTabSz="914400">
              <a:spcBef>
                <a:spcPct val="0"/>
              </a:spcBef>
              <a:defRPr/>
            </a:pP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Observations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at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11°S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between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2000-2004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604828" y="1993921"/>
            <a:ext cx="3234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de-DE" dirty="0" smtClean="0">
                <a:latin typeface="Arial"/>
                <a:cs typeface="Arial"/>
              </a:rPr>
              <a:t>Break </a:t>
            </a:r>
            <a:r>
              <a:rPr lang="de-DE" dirty="0" err="1" smtClean="0">
                <a:latin typeface="Arial"/>
                <a:cs typeface="Arial"/>
              </a:rPr>
              <a:t>up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of</a:t>
            </a:r>
            <a:r>
              <a:rPr lang="de-DE" dirty="0" smtClean="0">
                <a:latin typeface="Arial"/>
                <a:cs typeface="Arial"/>
              </a:rPr>
              <a:t> DWBC in </a:t>
            </a:r>
            <a:r>
              <a:rPr lang="de-DE" dirty="0" err="1" smtClean="0">
                <a:latin typeface="Arial"/>
                <a:cs typeface="Arial"/>
              </a:rPr>
              <a:t>to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deep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eddies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at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around</a:t>
            </a:r>
            <a:r>
              <a:rPr lang="de-DE" dirty="0" smtClean="0">
                <a:latin typeface="Arial"/>
                <a:cs typeface="Arial"/>
              </a:rPr>
              <a:t> 8°S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92556" y="5436353"/>
            <a:ext cx="2557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"/>
                <a:cs typeface="Arial"/>
              </a:rPr>
              <a:t>Dengler et al. 2004</a:t>
            </a:r>
            <a:endParaRPr lang="de-DE" sz="1400" dirty="0">
              <a:latin typeface="Arial"/>
              <a:cs typeface="Arial"/>
            </a:endParaRPr>
          </a:p>
        </p:txBody>
      </p:sp>
      <p:pic>
        <p:nvPicPr>
          <p:cNvPr id="6" name="Picture 5" descr="C:\usr\Marcus\Präsentation\Recife\schem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" y="1161098"/>
            <a:ext cx="5389563" cy="428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1771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 txBox="1">
            <a:spLocks/>
          </p:cNvSpPr>
          <p:nvPr/>
        </p:nvSpPr>
        <p:spPr>
          <a:xfrm>
            <a:off x="0" y="0"/>
            <a:ext cx="9144000" cy="929758"/>
          </a:xfrm>
          <a:prstGeom prst="rect">
            <a:avLst/>
          </a:prstGeom>
        </p:spPr>
        <p:txBody>
          <a:bodyPr/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2400" dirty="0">
                <a:latin typeface="Arial"/>
                <a:cs typeface="Arial"/>
              </a:rPr>
              <a:t>Western Boundary Circulation System (WBCS</a:t>
            </a:r>
            <a:r>
              <a:rPr lang="en-US" sz="2400" dirty="0" smtClean="0">
                <a:latin typeface="Arial"/>
                <a:cs typeface="Arial"/>
              </a:rPr>
              <a:t>)</a:t>
            </a:r>
          </a:p>
          <a:p>
            <a:pPr lvl="0" algn="ctr" defTabSz="914400">
              <a:spcBef>
                <a:spcPct val="0"/>
              </a:spcBef>
              <a:defRPr/>
            </a:pPr>
            <a:endParaRPr lang="en-US" sz="800" dirty="0" smtClean="0">
              <a:latin typeface="Arial"/>
              <a:cs typeface="Arial"/>
            </a:endParaRPr>
          </a:p>
          <a:p>
            <a:pPr lvl="0" algn="ctr" defTabSz="914400">
              <a:spcBef>
                <a:spcPct val="0"/>
              </a:spcBef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Other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studies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after</a:t>
            </a:r>
            <a:r>
              <a:rPr kumimoji="0" lang="de-DE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de-DE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observational</a:t>
            </a:r>
            <a:r>
              <a:rPr kumimoji="0" lang="de-DE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de-DE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period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404740" y="1348960"/>
            <a:ext cx="3502193" cy="1306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10000"/>
              </a:lnSpc>
              <a:buFont typeface="Wingdings" charset="2"/>
              <a:buChar char="Ø"/>
            </a:pPr>
            <a:r>
              <a:rPr lang="de-DE" dirty="0" err="1" smtClean="0">
                <a:latin typeface="Arial"/>
                <a:cs typeface="Arial"/>
              </a:rPr>
              <a:t>close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correspondence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between</a:t>
            </a:r>
            <a:r>
              <a:rPr lang="de-DE" dirty="0" smtClean="0">
                <a:latin typeface="Arial"/>
                <a:cs typeface="Arial"/>
              </a:rPr>
              <a:t> AMOC </a:t>
            </a:r>
            <a:r>
              <a:rPr lang="de-DE" dirty="0" err="1" smtClean="0">
                <a:latin typeface="Arial"/>
                <a:cs typeface="Arial"/>
              </a:rPr>
              <a:t>strength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and</a:t>
            </a:r>
            <a:r>
              <a:rPr lang="de-DE" dirty="0" smtClean="0">
                <a:latin typeface="Arial"/>
                <a:cs typeface="Arial"/>
              </a:rPr>
              <a:t> NBUC </a:t>
            </a:r>
            <a:r>
              <a:rPr lang="de-DE" dirty="0" err="1" smtClean="0">
                <a:latin typeface="Arial"/>
                <a:cs typeface="Arial"/>
              </a:rPr>
              <a:t>transport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smtClean="0">
                <a:latin typeface="Arial"/>
                <a:cs typeface="Arial"/>
              </a:rPr>
              <a:t>on inter-</a:t>
            </a:r>
            <a:r>
              <a:rPr lang="de-DE" dirty="0" err="1" smtClean="0">
                <a:latin typeface="Arial"/>
                <a:cs typeface="Arial"/>
              </a:rPr>
              <a:t>annual</a:t>
            </a:r>
            <a:r>
              <a:rPr lang="de-DE" dirty="0" smtClean="0">
                <a:latin typeface="Arial"/>
                <a:cs typeface="Arial"/>
              </a:rPr>
              <a:t> time </a:t>
            </a:r>
            <a:r>
              <a:rPr lang="de-DE" dirty="0" err="1" smtClean="0">
                <a:latin typeface="Arial"/>
                <a:cs typeface="Arial"/>
              </a:rPr>
              <a:t>scales</a:t>
            </a:r>
            <a:r>
              <a:rPr lang="de-DE" dirty="0" smtClean="0">
                <a:latin typeface="Arial"/>
                <a:cs typeface="Arial"/>
              </a:rPr>
              <a:t> 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444502" y="2704745"/>
            <a:ext cx="4502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 smtClean="0">
                <a:latin typeface="Arial"/>
                <a:cs typeface="Arial"/>
              </a:rPr>
              <a:t>Biastoch</a:t>
            </a:r>
            <a:r>
              <a:rPr lang="de-DE" sz="1400" dirty="0" smtClean="0">
                <a:latin typeface="Arial"/>
                <a:cs typeface="Arial"/>
              </a:rPr>
              <a:t> et al. 2008</a:t>
            </a:r>
            <a:endParaRPr lang="de-DE" sz="1400" dirty="0">
              <a:latin typeface="Arial"/>
              <a:cs typeface="Arial"/>
            </a:endParaRPr>
          </a:p>
        </p:txBody>
      </p:sp>
      <p:pic>
        <p:nvPicPr>
          <p:cNvPr id="3" name="Bild 2" descr="moc_nbuc_anomali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2" y="1172627"/>
            <a:ext cx="4704580" cy="1046614"/>
          </a:xfrm>
          <a:prstGeom prst="rect">
            <a:avLst/>
          </a:prstGeom>
        </p:spPr>
      </p:pic>
      <p:cxnSp>
        <p:nvCxnSpPr>
          <p:cNvPr id="6" name="Gerade Verbindung 5"/>
          <p:cNvCxnSpPr/>
          <p:nvPr/>
        </p:nvCxnSpPr>
        <p:spPr>
          <a:xfrm>
            <a:off x="508005" y="2185375"/>
            <a:ext cx="795867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1422401" y="1966843"/>
            <a:ext cx="2861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AMOC </a:t>
            </a:r>
            <a:r>
              <a:rPr lang="de-DE" dirty="0" err="1" smtClean="0"/>
              <a:t>strength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6°S</a:t>
            </a:r>
            <a:endParaRPr lang="de-DE" dirty="0"/>
          </a:p>
        </p:txBody>
      </p:sp>
      <p:cxnSp>
        <p:nvCxnSpPr>
          <p:cNvPr id="10" name="Gerade Verbindung 9"/>
          <p:cNvCxnSpPr/>
          <p:nvPr/>
        </p:nvCxnSpPr>
        <p:spPr>
          <a:xfrm>
            <a:off x="508005" y="2505508"/>
            <a:ext cx="79586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1422401" y="2286976"/>
            <a:ext cx="2861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NBUC </a:t>
            </a:r>
            <a:r>
              <a:rPr lang="de-DE" dirty="0" err="1" smtClean="0"/>
              <a:t>transport</a:t>
            </a:r>
            <a:endParaRPr lang="de-DE" dirty="0"/>
          </a:p>
        </p:txBody>
      </p:sp>
      <p:pic>
        <p:nvPicPr>
          <p:cNvPr id="12" name="Bild 11" descr="biastoch_sa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74" y="3447743"/>
            <a:ext cx="5298440" cy="3138170"/>
          </a:xfrm>
          <a:prstGeom prst="rect">
            <a:avLst/>
          </a:prstGeom>
        </p:spPr>
      </p:pic>
      <p:pic>
        <p:nvPicPr>
          <p:cNvPr id="15" name="Grafi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41" y="3718676"/>
            <a:ext cx="2546350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feld 15"/>
          <p:cNvSpPr txBox="1"/>
          <p:nvPr/>
        </p:nvSpPr>
        <p:spPr>
          <a:xfrm>
            <a:off x="5404743" y="3839450"/>
            <a:ext cx="3502193" cy="2220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10000"/>
              </a:lnSpc>
              <a:buFont typeface="Wingdings" charset="2"/>
              <a:buChar char="Ø"/>
            </a:pPr>
            <a:r>
              <a:rPr lang="de-DE" dirty="0" err="1">
                <a:latin typeface="Arial"/>
                <a:cs typeface="Arial"/>
              </a:rPr>
              <a:t>Salinity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anomalies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within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NBUC </a:t>
            </a:r>
            <a:r>
              <a:rPr lang="de-DE" dirty="0" err="1">
                <a:latin typeface="Arial"/>
                <a:cs typeface="Arial"/>
              </a:rPr>
              <a:t>are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related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to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variability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of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the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Agulhas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leakage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and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might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have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implications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for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further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evolution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of</a:t>
            </a:r>
            <a:r>
              <a:rPr lang="de-DE" dirty="0">
                <a:latin typeface="Arial"/>
                <a:cs typeface="Arial"/>
              </a:rPr>
              <a:t> MOC</a:t>
            </a:r>
          </a:p>
          <a:p>
            <a:pPr algn="just">
              <a:lnSpc>
                <a:spcPct val="110000"/>
              </a:lnSpc>
            </a:pPr>
            <a:endParaRPr lang="de-DE" dirty="0">
              <a:latin typeface="Arial"/>
              <a:cs typeface="Arial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248431" y="6466388"/>
            <a:ext cx="4502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 smtClean="0">
                <a:latin typeface="Arial"/>
                <a:cs typeface="Arial"/>
              </a:rPr>
              <a:t>Biastoch</a:t>
            </a:r>
            <a:r>
              <a:rPr lang="de-DE" sz="1400" dirty="0" smtClean="0">
                <a:latin typeface="Arial"/>
                <a:cs typeface="Arial"/>
              </a:rPr>
              <a:t> et al. 2009</a:t>
            </a:r>
            <a:endParaRPr lang="de-DE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7179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1" descr="E:\vorträge\Paris_LODYC_17_Febr_2005\scheme_JP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159" y="488753"/>
            <a:ext cx="2260336" cy="166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7889240" y="1465116"/>
            <a:ext cx="701040" cy="374104"/>
          </a:xfrm>
          <a:prstGeom prst="rect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11004" y="0"/>
            <a:ext cx="9132996" cy="895202"/>
          </a:xfrm>
          <a:prstGeom prst="rect">
            <a:avLst/>
          </a:prstGeom>
        </p:spPr>
        <p:txBody>
          <a:bodyPr/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2400" dirty="0">
                <a:latin typeface="Arial"/>
                <a:cs typeface="Arial"/>
              </a:rPr>
              <a:t>Western Boundary Circulation System (WBCS</a:t>
            </a:r>
            <a:r>
              <a:rPr lang="en-US" sz="2400" dirty="0" smtClean="0">
                <a:latin typeface="Arial"/>
                <a:cs typeface="Arial"/>
              </a:rPr>
              <a:t>)</a:t>
            </a:r>
          </a:p>
          <a:p>
            <a:pPr lvl="0" algn="ctr" defTabSz="914400">
              <a:spcBef>
                <a:spcPct val="0"/>
              </a:spcBef>
              <a:defRPr/>
            </a:pPr>
            <a:endParaRPr lang="en-US" sz="800" dirty="0" smtClean="0">
              <a:latin typeface="Arial"/>
              <a:cs typeface="Arial"/>
            </a:endParaRPr>
          </a:p>
          <a:p>
            <a:pPr lvl="0" algn="ctr" defTabSz="914400">
              <a:spcBef>
                <a:spcPct val="0"/>
              </a:spcBef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New </a:t>
            </a:r>
            <a:r>
              <a:rPr lang="de-DE" sz="2000" dirty="0">
                <a:latin typeface="Arial"/>
                <a:ea typeface="+mj-ea"/>
                <a:cs typeface="Arial"/>
              </a:rPr>
              <a:t>o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bservations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at</a:t>
            </a: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11°S: </a:t>
            </a:r>
            <a:r>
              <a:rPr kumimoji="0" lang="de-DE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velocities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322439" y="895202"/>
            <a:ext cx="6522720" cy="1825292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>
                <a:latin typeface="Arial"/>
                <a:ea typeface="+mj-ea"/>
                <a:cs typeface="Arial"/>
              </a:rPr>
              <a:t>4</a:t>
            </a:r>
            <a:r>
              <a:rPr kumimoji="0" lang="de-DE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de-DE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new</a:t>
            </a:r>
            <a:r>
              <a:rPr kumimoji="0" lang="de-DE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lang="de-DE" dirty="0" err="1" smtClean="0">
                <a:latin typeface="Arial"/>
                <a:ea typeface="+mj-ea"/>
                <a:cs typeface="Arial"/>
              </a:rPr>
              <a:t>research</a:t>
            </a:r>
            <a:r>
              <a:rPr lang="de-DE" dirty="0" smtClean="0">
                <a:latin typeface="Arial"/>
                <a:ea typeface="+mj-ea"/>
                <a:cs typeface="Arial"/>
              </a:rPr>
              <a:t> </a:t>
            </a:r>
            <a:r>
              <a:rPr lang="de-DE" dirty="0" err="1" smtClean="0">
                <a:latin typeface="Arial"/>
                <a:ea typeface="+mj-ea"/>
                <a:cs typeface="Arial"/>
              </a:rPr>
              <a:t>cruises</a:t>
            </a:r>
            <a:r>
              <a:rPr lang="de-DE" dirty="0" smtClean="0">
                <a:latin typeface="Arial"/>
                <a:ea typeface="+mj-ea"/>
                <a:cs typeface="Arial"/>
              </a:rPr>
              <a:t>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noProof="0" dirty="0" smtClean="0">
                <a:latin typeface="Arial"/>
                <a:ea typeface="+mj-ea"/>
                <a:cs typeface="Arial"/>
              </a:rPr>
              <a:t>M98 (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July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2013)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M106</a:t>
            </a:r>
            <a:r>
              <a:rPr kumimoji="0" lang="de-DE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(May 2014)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>
                <a:latin typeface="Arial"/>
                <a:ea typeface="+mj-ea"/>
                <a:cs typeface="Arial"/>
              </a:rPr>
              <a:t>M119 (</a:t>
            </a:r>
            <a:r>
              <a:rPr lang="de-DE" dirty="0" err="1" smtClean="0">
                <a:latin typeface="Arial"/>
                <a:ea typeface="+mj-ea"/>
                <a:cs typeface="Arial"/>
              </a:rPr>
              <a:t>October</a:t>
            </a:r>
            <a:r>
              <a:rPr lang="de-DE" dirty="0" smtClean="0">
                <a:latin typeface="Arial"/>
                <a:ea typeface="+mj-ea"/>
                <a:cs typeface="Arial"/>
              </a:rPr>
              <a:t> 2015)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M130 (September 2016)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aseline="0" noProof="0" dirty="0">
              <a:latin typeface="Arial"/>
              <a:ea typeface="+mj-ea"/>
              <a:cs typeface="Arial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noProof="0" dirty="0" err="1" smtClean="0">
                <a:latin typeface="Arial"/>
                <a:ea typeface="+mj-ea"/>
                <a:cs typeface="Arial"/>
              </a:rPr>
              <a:t>redeployment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of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mooring</a:t>
            </a:r>
            <a:r>
              <a:rPr lang="de-DE" dirty="0">
                <a:latin typeface="Arial"/>
                <a:ea typeface="+mj-ea"/>
                <a:cs typeface="Arial"/>
              </a:rPr>
              <a:t> 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array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in 2013</a:t>
            </a:r>
            <a:endParaRPr kumimoji="0" lang="de-DE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347129" y="943184"/>
            <a:ext cx="2861738" cy="1396195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Bild 2" descr="snapshots_one_plo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" y="3646619"/>
            <a:ext cx="9547007" cy="2135734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>
          <a:xfrm>
            <a:off x="5074637" y="3646619"/>
            <a:ext cx="4058221" cy="2383938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8249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1" descr="E:\vorträge\Paris_LODYC_17_Febr_2005\scheme_JP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159" y="481006"/>
            <a:ext cx="2260336" cy="166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7889240" y="1509676"/>
            <a:ext cx="701040" cy="374104"/>
          </a:xfrm>
          <a:prstGeom prst="rect">
            <a:avLst/>
          </a:prstGeom>
          <a:noFill/>
          <a:ln w="127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0" y="0"/>
            <a:ext cx="9144000" cy="895202"/>
          </a:xfrm>
          <a:prstGeom prst="rect">
            <a:avLst/>
          </a:prstGeom>
        </p:spPr>
        <p:txBody>
          <a:bodyPr/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2400" dirty="0">
                <a:latin typeface="Arial"/>
                <a:cs typeface="Arial"/>
              </a:rPr>
              <a:t>Western Boundary Circulation System (WBCS</a:t>
            </a:r>
            <a:r>
              <a:rPr lang="en-US" sz="2400" dirty="0" smtClean="0">
                <a:latin typeface="Arial"/>
                <a:cs typeface="Arial"/>
              </a:rPr>
              <a:t>)</a:t>
            </a:r>
          </a:p>
          <a:p>
            <a:pPr lvl="0" algn="ctr" defTabSz="914400">
              <a:spcBef>
                <a:spcPct val="0"/>
              </a:spcBef>
              <a:defRPr/>
            </a:pPr>
            <a:endParaRPr lang="en-US" sz="800" dirty="0">
              <a:latin typeface="Arial"/>
              <a:cs typeface="Arial"/>
            </a:endParaRPr>
          </a:p>
          <a:p>
            <a:pPr lvl="0" algn="ctr" defTabSz="914400">
              <a:spcBef>
                <a:spcPct val="0"/>
              </a:spcBef>
              <a:defRPr/>
            </a:pPr>
            <a:r>
              <a:rPr lang="en-US" sz="2000" dirty="0" smtClean="0">
                <a:latin typeface="Arial"/>
                <a:cs typeface="Arial"/>
              </a:rPr>
              <a:t>New observations at 11°S: velocities</a:t>
            </a: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52" y="2092635"/>
            <a:ext cx="6671564" cy="4638548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5191719" y="2150000"/>
            <a:ext cx="2562437" cy="4572760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-48140" y="2720494"/>
            <a:ext cx="1329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  </a:t>
            </a:r>
            <a:r>
              <a:rPr lang="de-DE" dirty="0" err="1" smtClean="0"/>
              <a:t>average</a:t>
            </a:r>
            <a:r>
              <a:rPr lang="de-DE" dirty="0" smtClean="0"/>
              <a:t>  </a:t>
            </a:r>
            <a:r>
              <a:rPr lang="de-DE" u="sng" dirty="0" smtClean="0"/>
              <a:t> </a:t>
            </a:r>
          </a:p>
          <a:p>
            <a:pPr algn="ctr"/>
            <a:r>
              <a:rPr lang="de-DE" dirty="0" smtClean="0"/>
              <a:t>(2000-2004)</a:t>
            </a:r>
          </a:p>
          <a:p>
            <a:pPr algn="ctr"/>
            <a:r>
              <a:rPr lang="de-DE" dirty="0" smtClean="0"/>
              <a:t>25.8 ±1.1 </a:t>
            </a:r>
            <a:r>
              <a:rPr lang="de-DE" dirty="0" err="1" smtClean="0"/>
              <a:t>Sv</a:t>
            </a:r>
            <a:endParaRPr lang="de-DE" dirty="0"/>
          </a:p>
          <a:p>
            <a:pPr algn="ctr"/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-48140" y="5100874"/>
            <a:ext cx="1329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  </a:t>
            </a:r>
            <a:r>
              <a:rPr lang="de-DE" dirty="0" err="1" smtClean="0"/>
              <a:t>average</a:t>
            </a:r>
            <a:r>
              <a:rPr lang="de-DE" dirty="0" smtClean="0"/>
              <a:t>  </a:t>
            </a:r>
            <a:r>
              <a:rPr lang="de-DE" u="sng" dirty="0" smtClean="0"/>
              <a:t> </a:t>
            </a:r>
          </a:p>
          <a:p>
            <a:pPr algn="ctr"/>
            <a:r>
              <a:rPr lang="de-DE" dirty="0" smtClean="0"/>
              <a:t>(2000-2004)</a:t>
            </a:r>
          </a:p>
          <a:p>
            <a:pPr algn="ctr"/>
            <a:r>
              <a:rPr lang="de-DE" dirty="0" smtClean="0"/>
              <a:t>-17 ±1.6 </a:t>
            </a:r>
            <a:r>
              <a:rPr lang="de-DE" dirty="0" err="1" smtClean="0"/>
              <a:t>Sv</a:t>
            </a:r>
            <a:endParaRPr lang="de-DE" dirty="0"/>
          </a:p>
          <a:p>
            <a:pPr algn="ctr"/>
            <a:endParaRPr lang="de-DE" dirty="0"/>
          </a:p>
        </p:txBody>
      </p:sp>
      <p:sp>
        <p:nvSpPr>
          <p:cNvPr id="16" name="Textfeld 15"/>
          <p:cNvSpPr txBox="1"/>
          <p:nvPr/>
        </p:nvSpPr>
        <p:spPr>
          <a:xfrm>
            <a:off x="7854310" y="2720494"/>
            <a:ext cx="1329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  </a:t>
            </a:r>
            <a:r>
              <a:rPr lang="de-DE" dirty="0" err="1" smtClean="0"/>
              <a:t>average</a:t>
            </a:r>
            <a:r>
              <a:rPr lang="de-DE" dirty="0" smtClean="0"/>
              <a:t>  </a:t>
            </a:r>
            <a:r>
              <a:rPr lang="de-DE" u="sng" dirty="0" smtClean="0"/>
              <a:t> </a:t>
            </a:r>
          </a:p>
          <a:p>
            <a:pPr algn="ctr"/>
            <a:r>
              <a:rPr lang="de-DE" dirty="0" smtClean="0"/>
              <a:t>(2013-2016)</a:t>
            </a:r>
          </a:p>
          <a:p>
            <a:pPr algn="ctr"/>
            <a:r>
              <a:rPr lang="de-DE" dirty="0" smtClean="0"/>
              <a:t>25.6 ±1 </a:t>
            </a:r>
            <a:r>
              <a:rPr lang="de-DE" dirty="0" err="1" smtClean="0"/>
              <a:t>Sv</a:t>
            </a:r>
            <a:endParaRPr lang="de-DE" dirty="0"/>
          </a:p>
          <a:p>
            <a:pPr algn="ctr"/>
            <a:endParaRPr lang="de-DE" dirty="0"/>
          </a:p>
        </p:txBody>
      </p:sp>
      <p:sp>
        <p:nvSpPr>
          <p:cNvPr id="17" name="Textfeld 16"/>
          <p:cNvSpPr txBox="1"/>
          <p:nvPr/>
        </p:nvSpPr>
        <p:spPr>
          <a:xfrm>
            <a:off x="7798791" y="5100874"/>
            <a:ext cx="14403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  </a:t>
            </a:r>
            <a:r>
              <a:rPr lang="de-DE" dirty="0" err="1" smtClean="0"/>
              <a:t>average</a:t>
            </a:r>
            <a:r>
              <a:rPr lang="de-DE" dirty="0" smtClean="0"/>
              <a:t>  </a:t>
            </a:r>
            <a:r>
              <a:rPr lang="de-DE" u="sng" dirty="0" smtClean="0"/>
              <a:t> </a:t>
            </a:r>
          </a:p>
          <a:p>
            <a:pPr algn="ctr"/>
            <a:r>
              <a:rPr lang="de-DE" dirty="0" smtClean="0"/>
              <a:t>(2013-2016)</a:t>
            </a:r>
          </a:p>
          <a:p>
            <a:pPr algn="ctr"/>
            <a:r>
              <a:rPr lang="de-DE" dirty="0" smtClean="0"/>
              <a:t>-19 ±2.2 </a:t>
            </a:r>
            <a:r>
              <a:rPr lang="de-DE" dirty="0" err="1" smtClean="0"/>
              <a:t>Sv</a:t>
            </a:r>
            <a:endParaRPr lang="de-DE" dirty="0"/>
          </a:p>
          <a:p>
            <a:pPr algn="ctr"/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1598073" y="4088762"/>
            <a:ext cx="43672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>
                <a:latin typeface="Arial"/>
                <a:cs typeface="Arial"/>
                <a:sym typeface="Wingdings"/>
              </a:rPr>
              <a:t></a:t>
            </a:r>
            <a:r>
              <a:rPr lang="de-DE" sz="1000" dirty="0" smtClean="0">
                <a:latin typeface="Arial"/>
                <a:cs typeface="Arial"/>
              </a:rPr>
              <a:t>25.4 ± 2.4</a:t>
            </a:r>
            <a:r>
              <a:rPr lang="de-DE" sz="1000" dirty="0" smtClean="0">
                <a:latin typeface="Arial"/>
                <a:cs typeface="Arial"/>
                <a:sym typeface="Wingdings"/>
              </a:rPr>
              <a:t></a:t>
            </a:r>
            <a:r>
              <a:rPr lang="de-DE" sz="1000" dirty="0" smtClean="0">
                <a:latin typeface="Arial"/>
                <a:cs typeface="Arial"/>
              </a:rPr>
              <a:t>25 ± 1.8</a:t>
            </a:r>
            <a:r>
              <a:rPr lang="de-DE" sz="1000" dirty="0" smtClean="0">
                <a:latin typeface="Arial"/>
                <a:cs typeface="Arial"/>
                <a:sym typeface="Wingdings"/>
              </a:rPr>
              <a:t></a:t>
            </a:r>
            <a:r>
              <a:rPr lang="de-DE" sz="1000" dirty="0" smtClean="0">
                <a:latin typeface="Arial"/>
                <a:cs typeface="Arial"/>
              </a:rPr>
              <a:t>27.7 ± 3.1</a:t>
            </a:r>
            <a:r>
              <a:rPr lang="de-DE" sz="1000" dirty="0" smtClean="0">
                <a:latin typeface="Arial"/>
                <a:cs typeface="Arial"/>
                <a:sym typeface="Wingdings"/>
              </a:rPr>
              <a:t></a:t>
            </a:r>
            <a:r>
              <a:rPr lang="de-DE" sz="1000" dirty="0" smtClean="0">
                <a:latin typeface="Arial"/>
                <a:cs typeface="Arial"/>
              </a:rPr>
              <a:t>25.1 ±2.1</a:t>
            </a:r>
            <a:r>
              <a:rPr lang="de-DE" sz="1000" dirty="0" smtClean="0">
                <a:latin typeface="Arial"/>
                <a:cs typeface="Arial"/>
                <a:sym typeface="Wingdings"/>
              </a:rPr>
              <a:t></a:t>
            </a:r>
            <a:endParaRPr lang="de-DE" sz="1000" dirty="0">
              <a:latin typeface="Arial"/>
              <a:cs typeface="Arial"/>
            </a:endParaRPr>
          </a:p>
        </p:txBody>
      </p:sp>
      <p:sp>
        <p:nvSpPr>
          <p:cNvPr id="19" name="Titel 1"/>
          <p:cNvSpPr txBox="1">
            <a:spLocks/>
          </p:cNvSpPr>
          <p:nvPr/>
        </p:nvSpPr>
        <p:spPr>
          <a:xfrm>
            <a:off x="322439" y="1095722"/>
            <a:ext cx="6522720" cy="525354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noProof="0" dirty="0" err="1" smtClean="0">
                <a:latin typeface="Arial"/>
                <a:ea typeface="+mj-ea"/>
                <a:cs typeface="Arial"/>
              </a:rPr>
              <a:t>redeployment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of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mooring</a:t>
            </a:r>
            <a:r>
              <a:rPr lang="de-DE" dirty="0">
                <a:latin typeface="Arial"/>
                <a:ea typeface="+mj-ea"/>
                <a:cs typeface="Arial"/>
              </a:rPr>
              <a:t> </a:t>
            </a:r>
            <a:r>
              <a:rPr lang="de-DE" noProof="0" dirty="0" err="1" smtClean="0">
                <a:latin typeface="Arial"/>
                <a:ea typeface="+mj-ea"/>
                <a:cs typeface="Arial"/>
              </a:rPr>
              <a:t>array</a:t>
            </a:r>
            <a:r>
              <a:rPr lang="de-DE" noProof="0" dirty="0" smtClean="0">
                <a:latin typeface="Arial"/>
                <a:ea typeface="+mj-ea"/>
                <a:cs typeface="Arial"/>
              </a:rPr>
              <a:t> in 2013</a:t>
            </a:r>
            <a:endParaRPr kumimoji="0" lang="de-DE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342899" y="1129142"/>
            <a:ext cx="4165601" cy="406400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/>
          <p:cNvSpPr txBox="1"/>
          <p:nvPr/>
        </p:nvSpPr>
        <p:spPr>
          <a:xfrm>
            <a:off x="1515180" y="6552629"/>
            <a:ext cx="35539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Arial"/>
                <a:cs typeface="Arial"/>
              </a:rPr>
              <a:t>u</a:t>
            </a:r>
            <a:r>
              <a:rPr lang="de-DE" sz="1400" dirty="0" smtClean="0">
                <a:latin typeface="Arial"/>
                <a:cs typeface="Arial"/>
              </a:rPr>
              <a:t>pdate </a:t>
            </a:r>
            <a:r>
              <a:rPr lang="de-DE" sz="1400" dirty="0" err="1" smtClean="0">
                <a:latin typeface="Arial"/>
                <a:cs typeface="Arial"/>
              </a:rPr>
              <a:t>from</a:t>
            </a:r>
            <a:r>
              <a:rPr lang="de-DE" sz="1400" dirty="0" smtClean="0">
                <a:latin typeface="Arial"/>
                <a:cs typeface="Arial"/>
              </a:rPr>
              <a:t> Hummels et al. 2015</a:t>
            </a:r>
            <a:endParaRPr lang="de-DE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092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6" grpId="0"/>
      <p:bldP spid="17" grpId="0"/>
      <p:bldP spid="7" grpId="0"/>
    </p:bld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2111</Words>
  <Application>Microsoft Macintosh PowerPoint</Application>
  <PresentationFormat>Bildschirmpräsentation (4:3)</PresentationFormat>
  <Paragraphs>340</Paragraphs>
  <Slides>31</Slides>
  <Notes>30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31</vt:i4>
      </vt:variant>
    </vt:vector>
  </HeadingPairs>
  <TitlesOfParts>
    <vt:vector size="32" baseType="lpstr">
      <vt:lpstr>Office-Design</vt:lpstr>
      <vt:lpstr>Variability of the Boundary Circulation Systems at 11°S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GEOMAR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role of the tropical Atlantic for climate variability in the Atlantic A.P.1.1 – first observations</dc:title>
  <dc:creator>Rebecca Hummels</dc:creator>
  <cp:lastModifiedBy>Rebecca Hummels</cp:lastModifiedBy>
  <cp:revision>301</cp:revision>
  <dcterms:created xsi:type="dcterms:W3CDTF">2013-09-02T09:04:00Z</dcterms:created>
  <dcterms:modified xsi:type="dcterms:W3CDTF">2017-07-04T06:39:43Z</dcterms:modified>
</cp:coreProperties>
</file>