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72" r:id="rId3"/>
    <p:sldId id="276" r:id="rId4"/>
    <p:sldId id="304" r:id="rId5"/>
    <p:sldId id="305" r:id="rId6"/>
    <p:sldId id="279" r:id="rId7"/>
    <p:sldId id="309" r:id="rId8"/>
    <p:sldId id="280" r:id="rId9"/>
    <p:sldId id="277" r:id="rId10"/>
    <p:sldId id="278" r:id="rId11"/>
    <p:sldId id="308" r:id="rId12"/>
    <p:sldId id="281" r:id="rId13"/>
    <p:sldId id="298" r:id="rId14"/>
    <p:sldId id="299" r:id="rId15"/>
    <p:sldId id="273" r:id="rId16"/>
    <p:sldId id="274" r:id="rId17"/>
    <p:sldId id="294" r:id="rId18"/>
    <p:sldId id="295" r:id="rId19"/>
    <p:sldId id="284" r:id="rId20"/>
    <p:sldId id="293" r:id="rId21"/>
    <p:sldId id="289" r:id="rId22"/>
    <p:sldId id="296" r:id="rId23"/>
    <p:sldId id="275" r:id="rId24"/>
    <p:sldId id="306" r:id="rId25"/>
    <p:sldId id="286" r:id="rId26"/>
    <p:sldId id="307" r:id="rId27"/>
    <p:sldId id="285" r:id="rId28"/>
    <p:sldId id="300" r:id="rId29"/>
    <p:sldId id="301" r:id="rId30"/>
    <p:sldId id="302" r:id="rId31"/>
    <p:sldId id="28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09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196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7796" autoAdjust="0"/>
  </p:normalViewPr>
  <p:slideViewPr>
    <p:cSldViewPr snapToGrid="0">
      <p:cViewPr>
        <p:scale>
          <a:sx n="60" d="100"/>
          <a:sy n="60" d="100"/>
        </p:scale>
        <p:origin x="590" y="398"/>
      </p:cViewPr>
      <p:guideLst>
        <p:guide pos="209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notesViewPr>
    <p:cSldViewPr snapToGrid="0">
      <p:cViewPr varScale="1">
        <p:scale>
          <a:sx n="66" d="100"/>
          <a:sy n="66" d="100"/>
        </p:scale>
        <p:origin x="313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Tabelle1!$B$2</c:f>
              <c:numCache>
                <c:formatCode>General</c:formatCode>
                <c:ptCount val="1"/>
                <c:pt idx="0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37-4219-A1CC-87103F3034AE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</c:f>
              <c:strCache>
                <c:ptCount val="1"/>
                <c:pt idx="0">
                  <c:v>Kategorie 1</c:v>
                </c:pt>
              </c:strCache>
            </c:strRef>
          </c:cat>
          <c:val>
            <c:numRef>
              <c:f>Tabelle1!$C$2</c:f>
              <c:numCache>
                <c:formatCode>General</c:formatCode>
                <c:ptCount val="1"/>
                <c:pt idx="0">
                  <c:v>1800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37-4219-A1CC-87103F3034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14096399"/>
        <c:axId val="1432824943"/>
      </c:barChart>
      <c:catAx>
        <c:axId val="141409639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32824943"/>
        <c:crosses val="autoZero"/>
        <c:auto val="1"/>
        <c:lblAlgn val="ctr"/>
        <c:lblOffset val="100"/>
        <c:noMultiLvlLbl val="0"/>
      </c:catAx>
      <c:valAx>
        <c:axId val="14328249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de-DE"/>
          </a:p>
        </c:txPr>
        <c:crossAx val="14140963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de-DE" smtClean="0"/>
              <a:t>14.07.2017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de-DE" smtClean="0"/>
              <a:t>14.07.2017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Hier noch einmal vergrößert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Folge von </a:t>
            </a:r>
            <a:r>
              <a:rPr lang="de-DE" dirty="0" err="1"/>
              <a:t>Instructionen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Assertion, die am Ende gelten muss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1934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9830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1849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389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087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Ergebnisse auf der Konsole ausgeben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CSV Export bzw. anhängen an CSV Tabellen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Terminieren bei fehlgeschlagenen Tests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Entweder sofort oder am Ende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de-DE" dirty="0"/>
              <a:t>Wozu? </a:t>
            </a:r>
            <a:r>
              <a:rPr lang="de-DE" dirty="0" err="1"/>
              <a:t>Build</a:t>
            </a:r>
            <a:r>
              <a:rPr lang="de-DE" dirty="0"/>
              <a:t> Prozess fehlschlagen lassen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de-DE" smtClean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0629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cxnSp>
        <p:nvCxnSpPr>
          <p:cNvPr id="58" name="Gerader Verbinde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384A29A4-78C8-47AB-BA06-22CB45938951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E1ED4ACF-2D82-46F2-A8E9-23963AA34E86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Gerader Verbinde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ieren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Gerader Verbinde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ieren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Gerader Verbinde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Gerader Verbinde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ieren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Gerader Verbinde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ieren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Gerader Verbinde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Gerader Verbinde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58" name="Gerader Verbinde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33B5CF7C-B333-48E1-A4A6-83A3C8B73AC0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AE320762-5CBF-4210-AB54-376B091119F8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7F0DB371-BF5F-4058-A212-1A908E4D2674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ieren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Gerader Verbinde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r Verbinde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r Verbinde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r Verbinde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Gerader Verbinde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r Verbinde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r Verbinde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r Verbinde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r Verbinde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Gerader Verbinde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r Verbinde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r Verbinde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rader Verbinde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r Verbinde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r Verbinde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Gerader Verbinde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ieren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Gerader Verbinde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Gerader Verbinde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Gerader Verbinde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Gerader Verbinde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Gerader Verbinde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ieren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Gerader Verbinde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Gerader Verbinde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Gerader Verbinde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Gerader Verbinde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Gerader Verbinde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Gerader Verbinde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Gerader Verbinde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Gerader Verbinde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Gerader Verbinde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Gerader Verbinde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ieren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Gerader Verbinde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r Verbinde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Gerader Verbinde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Gerader Verbinde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Gerader Verbinde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ieren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Gerader Verbinde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Gerader Verbinde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r Verbinde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Gerader Verbinde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Gerader Verbinde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Gerader Verbinde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Gerader Verbinde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r Verbinde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Gerader Verbinde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Gerader Verbinde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umsplatzhalter 211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60A4083B-90AA-48CF-BAD5-00AA24D7F288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213" name="Fußzeilenplatzhalter 212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214" name="Foliennummernplatzhalter 213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Gerader Verbinde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ieren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Gerader Verbinde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ieren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Gerader Verbinde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ieren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Gerader Verbinde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ieren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r Verbinde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r Verbinde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htec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60" name="Gerader Verbinde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/>
          <a:lstStyle/>
          <a:p>
            <a:fld id="{F5BAF629-ECA2-4CF3-B790-9D9BDED98269}" type="datetime1">
              <a:rPr lang="de-DE" smtClean="0"/>
              <a:t>14.07.2017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Gerader Verbinde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ieren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Gerader Verbinde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ieren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ieren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Gerader Verbinde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ieren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htec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cxnSp>
        <p:nvCxnSpPr>
          <p:cNvPr id="59" name="Gerader Verbinde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sv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B9B91C-EDFA-49F2-9545-7230E40F4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3845" y="1575713"/>
            <a:ext cx="9604310" cy="338328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0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Performance Testing Support</a:t>
            </a:r>
            <a:br>
              <a:rPr lang="en-US" sz="60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n-US" sz="60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 a Continuous </a:t>
            </a:r>
            <a:r>
              <a:rPr lang="de-DE" sz="6000" b="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Integration Infrastructure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DEBD375-3442-46BD-85D3-D36E43BA0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dirty="0">
                <a:solidFill>
                  <a:schemeClr val="accent1"/>
                </a:solidFill>
              </a:rPr>
              <a:t>Sören Henning</a:t>
            </a:r>
          </a:p>
        </p:txBody>
      </p:sp>
    </p:spTree>
    <p:extLst>
      <p:ext uri="{BB962C8B-B14F-4D97-AF65-F5344CB8AC3E}">
        <p14:creationId xmlns:p14="http://schemas.microsoft.com/office/powerpoint/2010/main" val="1409542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Outline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34E10A3-84F2-4767-80F3-E1BC6BD98C8A}"/>
              </a:ext>
            </a:extLst>
          </p:cNvPr>
          <p:cNvGrpSpPr/>
          <p:nvPr/>
        </p:nvGrpSpPr>
        <p:grpSpPr>
          <a:xfrm>
            <a:off x="-3807999" y="685952"/>
            <a:ext cx="14896305" cy="6077547"/>
            <a:chOff x="-3807999" y="685952"/>
            <a:chExt cx="14896305" cy="6077547"/>
          </a:xfrm>
        </p:grpSpPr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6849E7A1-3DA0-4C32-A027-5EA1FC164C47}"/>
                </a:ext>
              </a:extLst>
            </p:cNvPr>
            <p:cNvSpPr/>
            <p:nvPr/>
          </p:nvSpPr>
          <p:spPr>
            <a:xfrm>
              <a:off x="-3807999" y="685952"/>
              <a:ext cx="6077547" cy="6077547"/>
            </a:xfrm>
            <a:prstGeom prst="blockArc">
              <a:avLst>
                <a:gd name="adj1" fmla="val 18900000"/>
                <a:gd name="adj2" fmla="val 2700000"/>
                <a:gd name="adj3" fmla="val 355"/>
              </a:avLst>
            </a:prstGeom>
            <a:ln w="635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B6DA8FF0-B53C-4A68-8306-F2E49DC9F67C}"/>
                </a:ext>
              </a:extLst>
            </p:cNvPr>
            <p:cNvSpPr/>
            <p:nvPr/>
          </p:nvSpPr>
          <p:spPr>
            <a:xfrm>
              <a:off x="2059475" y="1814783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Foundations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EF99EC-6ECE-4562-80BA-5EF469D761BA}"/>
                </a:ext>
              </a:extLst>
            </p:cNvPr>
            <p:cNvSpPr/>
            <p:nvPr/>
          </p:nvSpPr>
          <p:spPr>
            <a:xfrm>
              <a:off x="1371459" y="1727980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A92EED01-3549-47CE-AD42-16CB85F07EF7}"/>
                </a:ext>
              </a:extLst>
            </p:cNvPr>
            <p:cNvSpPr/>
            <p:nvPr/>
          </p:nvSpPr>
          <p:spPr>
            <a:xfrm>
              <a:off x="2457605" y="285660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Performance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Testing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Framework</a:t>
              </a:r>
              <a:endParaRPr lang="de-DE" sz="2800" kern="1200" dirty="0">
                <a:solidFill>
                  <a:schemeClr val="tx2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9BBBB02-F963-4D47-A91A-FA6A7ED3A23F}"/>
                </a:ext>
              </a:extLst>
            </p:cNvPr>
            <p:cNvSpPr/>
            <p:nvPr/>
          </p:nvSpPr>
          <p:spPr>
            <a:xfrm>
              <a:off x="1769589" y="2769799"/>
              <a:ext cx="868032" cy="868032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32E1D1DA-9251-40FB-9613-B6F7B7D1BBA5}"/>
                </a:ext>
              </a:extLst>
            </p:cNvPr>
            <p:cNvSpPr/>
            <p:nvPr/>
          </p:nvSpPr>
          <p:spPr>
            <a:xfrm>
              <a:off x="2457605" y="389842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lvl="0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within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Continuous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Integration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0962A3C-AC5C-4DCB-820D-C8E8D0142AE6}"/>
                </a:ext>
              </a:extLst>
            </p:cNvPr>
            <p:cNvSpPr/>
            <p:nvPr/>
          </p:nvSpPr>
          <p:spPr>
            <a:xfrm>
              <a:off x="1769589" y="3811619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E60608-C87E-41C5-8A81-CA3BC6510206}"/>
                </a:ext>
              </a:extLst>
            </p:cNvPr>
            <p:cNvSpPr/>
            <p:nvPr/>
          </p:nvSpPr>
          <p:spPr>
            <a:xfrm>
              <a:off x="2059475" y="4940241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Evaluation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Feasibility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7608478-F473-43CD-9A11-C1A95C37020D}"/>
                </a:ext>
              </a:extLst>
            </p:cNvPr>
            <p:cNvSpPr/>
            <p:nvPr/>
          </p:nvSpPr>
          <p:spPr>
            <a:xfrm>
              <a:off x="1371459" y="4853438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259270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Typical</a:t>
            </a:r>
            <a:r>
              <a:rPr lang="de-DE" sz="3600" dirty="0"/>
              <a:t> Unit Test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A931414-B05C-427F-81F4-85885A502890}"/>
              </a:ext>
            </a:extLst>
          </p:cNvPr>
          <p:cNvSpPr/>
          <p:nvPr/>
        </p:nvSpPr>
        <p:spPr>
          <a:xfrm>
            <a:off x="2162175" y="1615727"/>
            <a:ext cx="786765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public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class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CalculatorTests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</a:p>
          <a:p>
            <a:endParaRPr lang="de-DE" sz="2000" b="1" dirty="0">
              <a:solidFill>
                <a:srgbClr val="000080"/>
              </a:solidFill>
              <a:latin typeface="Consolas" panose="020B0609020204030204" pitchFamily="49" charset="0"/>
            </a:endParaRP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@Test</a:t>
            </a:r>
          </a:p>
          <a:p>
            <a:pPr lvl="1"/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public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void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testPressEquals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()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enter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2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pressPlus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enter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2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);</a:t>
            </a: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pressEquals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4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de-DE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getDisplay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());</a:t>
            </a:r>
          </a:p>
          <a:p>
            <a:pPr lvl="1"/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</a:p>
          <a:p>
            <a:endParaRPr lang="de-DE" sz="2000" b="1" dirty="0">
              <a:solidFill>
                <a:srgbClr val="000080"/>
              </a:solidFill>
              <a:latin typeface="Consolas" panose="020B0609020204030204" pitchFamily="49" charset="0"/>
            </a:endParaRPr>
          </a:p>
          <a:p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endParaRPr lang="de-DE" sz="2000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01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Typical</a:t>
            </a:r>
            <a:r>
              <a:rPr lang="de-DE" sz="3600" dirty="0"/>
              <a:t> Unit Test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A931414-B05C-427F-81F4-85885A502890}"/>
              </a:ext>
            </a:extLst>
          </p:cNvPr>
          <p:cNvSpPr/>
          <p:nvPr/>
        </p:nvSpPr>
        <p:spPr>
          <a:xfrm>
            <a:off x="1614487" y="2130077"/>
            <a:ext cx="8963025" cy="33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de-DE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400" b="1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de-DE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</a:p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enter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400" dirty="0">
                <a:solidFill>
                  <a:srgbClr val="FF8000"/>
                </a:solidFill>
                <a:latin typeface="Consolas" panose="020B0609020204030204" pitchFamily="49" charset="0"/>
              </a:rPr>
              <a:t>2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pressPlus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</a:p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enter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400" dirty="0">
                <a:solidFill>
                  <a:srgbClr val="FF8000"/>
                </a:solidFill>
                <a:latin typeface="Consolas" panose="020B0609020204030204" pitchFamily="49" charset="0"/>
              </a:rPr>
              <a:t>2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);</a:t>
            </a:r>
          </a:p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pressEquals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();</a:t>
            </a:r>
            <a:endParaRPr lang="de-DE" sz="24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>
              <a:lnSpc>
                <a:spcPct val="150000"/>
              </a:lnSpc>
            </a:pP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400" dirty="0">
                <a:solidFill>
                  <a:srgbClr val="FF8000"/>
                </a:solidFill>
                <a:latin typeface="Consolas" panose="020B0609020204030204" pitchFamily="49" charset="0"/>
              </a:rPr>
              <a:t>4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,</a:t>
            </a:r>
            <a:r>
              <a:rPr lang="de-DE" sz="24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calculator</a:t>
            </a:r>
            <a:r>
              <a:rPr lang="de-DE" sz="24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getDisplay</a:t>
            </a:r>
            <a:r>
              <a:rPr lang="de-DE" sz="2400" b="1" dirty="0">
                <a:solidFill>
                  <a:srgbClr val="000080"/>
                </a:solidFill>
                <a:latin typeface="Consolas" panose="020B0609020204030204" pitchFamily="49" charset="0"/>
              </a:rPr>
              <a:t>());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52A92A91-A4A2-4982-88F1-E1A1F13410A7}"/>
              </a:ext>
            </a:extLst>
          </p:cNvPr>
          <p:cNvSpPr/>
          <p:nvPr/>
        </p:nvSpPr>
        <p:spPr>
          <a:xfrm>
            <a:off x="2009773" y="2130076"/>
            <a:ext cx="8286751" cy="2765773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F81F2F8-285B-4BF6-9C36-32DF114E8629}"/>
              </a:ext>
            </a:extLst>
          </p:cNvPr>
          <p:cNvSpPr/>
          <p:nvPr/>
        </p:nvSpPr>
        <p:spPr>
          <a:xfrm>
            <a:off x="2009773" y="4981575"/>
            <a:ext cx="8286751" cy="600074"/>
          </a:xfrm>
          <a:prstGeom prst="rect">
            <a:avLst/>
          </a:prstGeom>
          <a:solidFill>
            <a:schemeClr val="bg1">
              <a:alpha val="0"/>
            </a:schemeClr>
          </a:solidFill>
          <a:ln w="254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C54B372-7C64-4D9A-B2A0-685A9F1A7D7D}"/>
              </a:ext>
            </a:extLst>
          </p:cNvPr>
          <p:cNvSpPr/>
          <p:nvPr/>
        </p:nvSpPr>
        <p:spPr>
          <a:xfrm>
            <a:off x="2009773" y="2121239"/>
            <a:ext cx="8286751" cy="2765773"/>
          </a:xfrm>
          <a:prstGeom prst="rect">
            <a:avLst/>
          </a:prstGeom>
          <a:solidFill>
            <a:schemeClr val="accent5"/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C258828-DCC3-4005-BB27-CC50DBDAE694}"/>
              </a:ext>
            </a:extLst>
          </p:cNvPr>
          <p:cNvSpPr/>
          <p:nvPr/>
        </p:nvSpPr>
        <p:spPr>
          <a:xfrm>
            <a:off x="2009773" y="4981575"/>
            <a:ext cx="8286751" cy="600074"/>
          </a:xfrm>
          <a:prstGeom prst="rect">
            <a:avLst/>
          </a:prstGeom>
          <a:solidFill>
            <a:srgbClr val="990000"/>
          </a:solidFill>
          <a:ln w="254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Assertion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7576CEB-D7E1-448B-953F-AA05CEBEFACF}"/>
              </a:ext>
            </a:extLst>
          </p:cNvPr>
          <p:cNvCxnSpPr/>
          <p:nvPr/>
        </p:nvCxnSpPr>
        <p:spPr>
          <a:xfrm>
            <a:off x="3448048" y="3190875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1335952-7997-4715-A1C7-5185D61F4B55}"/>
              </a:ext>
            </a:extLst>
          </p:cNvPr>
          <p:cNvCxnSpPr/>
          <p:nvPr/>
        </p:nvCxnSpPr>
        <p:spPr>
          <a:xfrm>
            <a:off x="3448048" y="3504125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2508906-2AE4-4742-ABB5-DDBA1A378E97}"/>
              </a:ext>
            </a:extLst>
          </p:cNvPr>
          <p:cNvCxnSpPr/>
          <p:nvPr/>
        </p:nvCxnSpPr>
        <p:spPr>
          <a:xfrm>
            <a:off x="3448048" y="3818106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74FBF75-B8DB-46FE-9679-35AD40C284C4}"/>
              </a:ext>
            </a:extLst>
          </p:cNvPr>
          <p:cNvCxnSpPr/>
          <p:nvPr/>
        </p:nvCxnSpPr>
        <p:spPr>
          <a:xfrm>
            <a:off x="3448048" y="4113381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001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6C258828-DCC3-4005-BB27-CC50DBDAE694}"/>
              </a:ext>
            </a:extLst>
          </p:cNvPr>
          <p:cNvSpPr/>
          <p:nvPr/>
        </p:nvSpPr>
        <p:spPr>
          <a:xfrm>
            <a:off x="2009773" y="4981575"/>
            <a:ext cx="8286751" cy="975072"/>
          </a:xfrm>
          <a:prstGeom prst="rect">
            <a:avLst/>
          </a:prstGeom>
          <a:solidFill>
            <a:srgbClr val="990000"/>
          </a:solidFill>
          <a:ln w="254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Assertion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C54B372-7C64-4D9A-B2A0-685A9F1A7D7D}"/>
              </a:ext>
            </a:extLst>
          </p:cNvPr>
          <p:cNvSpPr/>
          <p:nvPr/>
        </p:nvSpPr>
        <p:spPr>
          <a:xfrm>
            <a:off x="2009773" y="2121239"/>
            <a:ext cx="8286751" cy="2765773"/>
          </a:xfrm>
          <a:prstGeom prst="rect">
            <a:avLst/>
          </a:prstGeom>
          <a:solidFill>
            <a:schemeClr val="accent5"/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3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F81F2F8-285B-4BF6-9C36-32DF114E8629}"/>
              </a:ext>
            </a:extLst>
          </p:cNvPr>
          <p:cNvSpPr/>
          <p:nvPr/>
        </p:nvSpPr>
        <p:spPr>
          <a:xfrm>
            <a:off x="2009773" y="4981574"/>
            <a:ext cx="8286751" cy="975073"/>
          </a:xfrm>
          <a:prstGeom prst="rect">
            <a:avLst/>
          </a:prstGeom>
          <a:solidFill>
            <a:schemeClr val="bg1"/>
          </a:solidFill>
          <a:ln w="254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 </a:t>
            </a:r>
            <a:r>
              <a:rPr lang="de-DE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Intervals</a:t>
            </a:r>
            <a:r>
              <a:rPr lang="de-DE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de-DE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Machine</a:t>
            </a:r>
            <a:endParaRPr lang="de-DE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Performance Test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A7576CEB-D7E1-448B-953F-AA05CEBEFACF}"/>
              </a:ext>
            </a:extLst>
          </p:cNvPr>
          <p:cNvCxnSpPr/>
          <p:nvPr/>
        </p:nvCxnSpPr>
        <p:spPr>
          <a:xfrm>
            <a:off x="3448048" y="3190875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A1335952-7997-4715-A1C7-5185D61F4B55}"/>
              </a:ext>
            </a:extLst>
          </p:cNvPr>
          <p:cNvCxnSpPr/>
          <p:nvPr/>
        </p:nvCxnSpPr>
        <p:spPr>
          <a:xfrm>
            <a:off x="3448048" y="3504125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2508906-2AE4-4742-ABB5-DDBA1A378E97}"/>
              </a:ext>
            </a:extLst>
          </p:cNvPr>
          <p:cNvCxnSpPr/>
          <p:nvPr/>
        </p:nvCxnSpPr>
        <p:spPr>
          <a:xfrm>
            <a:off x="3448048" y="3818106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74FBF75-B8DB-46FE-9679-35AD40C284C4}"/>
              </a:ext>
            </a:extLst>
          </p:cNvPr>
          <p:cNvCxnSpPr/>
          <p:nvPr/>
        </p:nvCxnSpPr>
        <p:spPr>
          <a:xfrm>
            <a:off x="3448048" y="4113381"/>
            <a:ext cx="54102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eck 3">
            <a:extLst>
              <a:ext uri="{FF2B5EF4-FFF2-40B4-BE49-F238E27FC236}">
                <a16:creationId xmlns:a16="http://schemas.microsoft.com/office/drawing/2014/main" id="{52A92A91-A4A2-4982-88F1-E1A1F13410A7}"/>
              </a:ext>
            </a:extLst>
          </p:cNvPr>
          <p:cNvSpPr/>
          <p:nvPr/>
        </p:nvSpPr>
        <p:spPr>
          <a:xfrm>
            <a:off x="2009773" y="2130076"/>
            <a:ext cx="8286751" cy="276577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JMH Benchmark</a:t>
            </a:r>
          </a:p>
        </p:txBody>
      </p:sp>
    </p:spTree>
    <p:extLst>
      <p:ext uri="{BB962C8B-B14F-4D97-AF65-F5344CB8AC3E}">
        <p14:creationId xmlns:p14="http://schemas.microsoft.com/office/powerpoint/2010/main" val="4089991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Proposal</a:t>
            </a:r>
            <a:r>
              <a:rPr lang="de-DE" sz="3600" dirty="0"/>
              <a:t> </a:t>
            </a:r>
            <a:r>
              <a:rPr lang="de-DE" sz="3600" dirty="0" err="1"/>
              <a:t>for</a:t>
            </a:r>
            <a:r>
              <a:rPr lang="de-DE" sz="3600" dirty="0"/>
              <a:t> a Performance </a:t>
            </a:r>
            <a:r>
              <a:rPr lang="de-DE" sz="3600" dirty="0" err="1"/>
              <a:t>Testing</a:t>
            </a:r>
            <a:r>
              <a:rPr lang="de-DE" sz="3600" dirty="0"/>
              <a:t> Framework</a:t>
            </a: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0406ADB9-D727-4237-8D85-6BDBF75F1986}"/>
              </a:ext>
            </a:extLst>
          </p:cNvPr>
          <p:cNvSpPr/>
          <p:nvPr/>
        </p:nvSpPr>
        <p:spPr>
          <a:xfrm>
            <a:off x="4495799" y="2815793"/>
            <a:ext cx="3857369" cy="2548583"/>
          </a:xfrm>
          <a:prstGeom prst="rightArrow">
            <a:avLst/>
          </a:prstGeom>
          <a:solidFill>
            <a:schemeClr val="bg1"/>
          </a:solidFill>
          <a:ln w="635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 b="1" dirty="0" err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RadarGun</a:t>
            </a:r>
            <a:endParaRPr lang="de-DE" sz="44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hteck: gefaltete Ecke 11">
            <a:extLst>
              <a:ext uri="{FF2B5EF4-FFF2-40B4-BE49-F238E27FC236}">
                <a16:creationId xmlns:a16="http://schemas.microsoft.com/office/drawing/2014/main" id="{EB153552-55A8-4C40-80FD-D66958A6587E}"/>
              </a:ext>
            </a:extLst>
          </p:cNvPr>
          <p:cNvSpPr/>
          <p:nvPr/>
        </p:nvSpPr>
        <p:spPr>
          <a:xfrm>
            <a:off x="1295400" y="2715395"/>
            <a:ext cx="2386913" cy="2749380"/>
          </a:xfrm>
          <a:prstGeom prst="foldedCorner">
            <a:avLst>
              <a:gd name="adj" fmla="val 28574"/>
            </a:avLst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</a:t>
            </a:r>
          </a:p>
          <a:p>
            <a:pPr algn="ctr"/>
            <a:r>
              <a:rPr lang="de-D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hteck: gefaltete Ecke 15">
            <a:extLst>
              <a:ext uri="{FF2B5EF4-FFF2-40B4-BE49-F238E27FC236}">
                <a16:creationId xmlns:a16="http://schemas.microsoft.com/office/drawing/2014/main" id="{A424F306-B59E-42F5-80F0-BA2725A853D7}"/>
              </a:ext>
            </a:extLst>
          </p:cNvPr>
          <p:cNvSpPr/>
          <p:nvPr/>
        </p:nvSpPr>
        <p:spPr>
          <a:xfrm>
            <a:off x="1447800" y="2867795"/>
            <a:ext cx="2386913" cy="2749380"/>
          </a:xfrm>
          <a:prstGeom prst="foldedCorner">
            <a:avLst>
              <a:gd name="adj" fmla="val 28574"/>
            </a:avLst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Benchmark</a:t>
            </a:r>
          </a:p>
          <a:p>
            <a:pPr algn="ctr"/>
            <a:r>
              <a:rPr lang="de-D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hteck: gefaltete Ecke 16">
            <a:extLst>
              <a:ext uri="{FF2B5EF4-FFF2-40B4-BE49-F238E27FC236}">
                <a16:creationId xmlns:a16="http://schemas.microsoft.com/office/drawing/2014/main" id="{E8CD098F-F109-4F13-9C1B-72CA322938EA}"/>
              </a:ext>
            </a:extLst>
          </p:cNvPr>
          <p:cNvSpPr/>
          <p:nvPr/>
        </p:nvSpPr>
        <p:spPr>
          <a:xfrm>
            <a:off x="1600200" y="3020195"/>
            <a:ext cx="2386913" cy="2749380"/>
          </a:xfrm>
          <a:prstGeom prst="foldedCorner">
            <a:avLst>
              <a:gd name="adj" fmla="val 28574"/>
            </a:avLst>
          </a:prstGeom>
          <a:solidFill>
            <a:schemeClr val="bg1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&lt;Benchmark, </a:t>
            </a:r>
          </a:p>
          <a:p>
            <a:pPr algn="ctr"/>
            <a:r>
              <a:rPr lang="de-D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486BFA52-F73E-4698-8256-AAA309354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07902"/>
              </p:ext>
            </p:extLst>
          </p:nvPr>
        </p:nvGraphicFramePr>
        <p:xfrm>
          <a:off x="8861168" y="3237910"/>
          <a:ext cx="2035432" cy="154084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35432">
                  <a:extLst>
                    <a:ext uri="{9D8B030D-6E8A-4147-A177-3AD203B41FA5}">
                      <a16:colId xmlns:a16="http://schemas.microsoft.com/office/drawing/2014/main" val="2620933868"/>
                    </a:ext>
                  </a:extLst>
                </a:gridCol>
              </a:tblGrid>
              <a:tr h="675601">
                <a:tc>
                  <a:txBody>
                    <a:bodyPr/>
                    <a:lstStyle/>
                    <a:p>
                      <a:pPr algn="ctr"/>
                      <a:r>
                        <a:rPr lang="de-DE" sz="3600" b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Results</a:t>
                      </a:r>
                      <a:endParaRPr lang="de-DE" sz="3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466832"/>
                  </a:ext>
                </a:extLst>
              </a:tr>
              <a:tr h="432622">
                <a:tc>
                  <a:txBody>
                    <a:bodyPr/>
                    <a:lstStyle/>
                    <a:p>
                      <a: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 #1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5924360"/>
                  </a:ext>
                </a:extLst>
              </a:tr>
              <a:tr h="432622">
                <a:tc>
                  <a:txBody>
                    <a:bodyPr/>
                    <a:lstStyle/>
                    <a:p>
                      <a: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Test #2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5626393"/>
                  </a:ext>
                </a:extLst>
              </a:tr>
            </a:tbl>
          </a:graphicData>
        </a:graphic>
      </p:graphicFrame>
      <p:pic>
        <p:nvPicPr>
          <p:cNvPr id="14" name="Grafik 13" descr="Häkchen">
            <a:extLst>
              <a:ext uri="{FF2B5EF4-FFF2-40B4-BE49-F238E27FC236}">
                <a16:creationId xmlns:a16="http://schemas.microsoft.com/office/drawing/2014/main" id="{72DAC598-EAE0-4271-9599-F0E76D9DD8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74399" y="3950958"/>
            <a:ext cx="371998" cy="371998"/>
          </a:xfrm>
          <a:prstGeom prst="rect">
            <a:avLst/>
          </a:prstGeom>
        </p:spPr>
      </p:pic>
      <p:pic>
        <p:nvPicPr>
          <p:cNvPr id="15" name="Grafik 14" descr="Schließen">
            <a:extLst>
              <a:ext uri="{FF2B5EF4-FFF2-40B4-BE49-F238E27FC236}">
                <a16:creationId xmlns:a16="http://schemas.microsoft.com/office/drawing/2014/main" id="{FF7AE6F5-E667-496D-A094-03C9F6A5FA0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09246" y="4407016"/>
            <a:ext cx="302305" cy="302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58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Division </a:t>
            </a:r>
            <a:r>
              <a:rPr lang="de-DE" sz="3600" dirty="0" err="1"/>
              <a:t>into</a:t>
            </a:r>
            <a:r>
              <a:rPr lang="de-DE" sz="3600" dirty="0"/>
              <a:t> 3 Processing </a:t>
            </a:r>
            <a:r>
              <a:rPr lang="de-DE" sz="3600" dirty="0" err="1"/>
              <a:t>Steps</a:t>
            </a:r>
            <a:endParaRPr lang="de-DE" sz="36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8F375B1-00FB-43D0-A7C3-51896A58159F}"/>
              </a:ext>
            </a:extLst>
          </p:cNvPr>
          <p:cNvSpPr/>
          <p:nvPr/>
        </p:nvSpPr>
        <p:spPr>
          <a:xfrm>
            <a:off x="1295400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Benchmarks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6D780AB-8D5D-4E35-A0CB-D0CFC2A5B11E}"/>
              </a:ext>
            </a:extLst>
          </p:cNvPr>
          <p:cNvSpPr/>
          <p:nvPr/>
        </p:nvSpPr>
        <p:spPr>
          <a:xfrm>
            <a:off x="4730578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9A91B8F-9D96-4607-B389-A6202345CD15}"/>
              </a:ext>
            </a:extLst>
          </p:cNvPr>
          <p:cNvSpPr/>
          <p:nvPr/>
        </p:nvSpPr>
        <p:spPr>
          <a:xfrm>
            <a:off x="8165756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Reports</a:t>
            </a:r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7DE5402E-BE2A-4837-B99B-9A8F0D30FBEA}"/>
              </a:ext>
            </a:extLst>
          </p:cNvPr>
          <p:cNvSpPr/>
          <p:nvPr/>
        </p:nvSpPr>
        <p:spPr>
          <a:xfrm>
            <a:off x="4063969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9EC210EA-655E-4886-8D65-973AE1726BC7}"/>
              </a:ext>
            </a:extLst>
          </p:cNvPr>
          <p:cNvSpPr/>
          <p:nvPr/>
        </p:nvSpPr>
        <p:spPr>
          <a:xfrm>
            <a:off x="7499147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6312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RadarGun‘s</a:t>
            </a:r>
            <a:r>
              <a:rPr lang="de-DE" sz="3600" dirty="0"/>
              <a:t> Processing </a:t>
            </a:r>
            <a:r>
              <a:rPr lang="de-DE" sz="3600" dirty="0" err="1"/>
              <a:t>Steps</a:t>
            </a:r>
            <a:endParaRPr lang="de-DE" sz="36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8F375B1-00FB-43D0-A7C3-51896A58159F}"/>
              </a:ext>
            </a:extLst>
          </p:cNvPr>
          <p:cNvSpPr/>
          <p:nvPr/>
        </p:nvSpPr>
        <p:spPr>
          <a:xfrm>
            <a:off x="1295400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Benchmarks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6D780AB-8D5D-4E35-A0CB-D0CFC2A5B11E}"/>
              </a:ext>
            </a:extLst>
          </p:cNvPr>
          <p:cNvSpPr/>
          <p:nvPr/>
        </p:nvSpPr>
        <p:spPr>
          <a:xfrm>
            <a:off x="4730578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9A91B8F-9D96-4607-B389-A6202345CD15}"/>
              </a:ext>
            </a:extLst>
          </p:cNvPr>
          <p:cNvSpPr/>
          <p:nvPr/>
        </p:nvSpPr>
        <p:spPr>
          <a:xfrm>
            <a:off x="8165756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Reports</a:t>
            </a:r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7DE5402E-BE2A-4837-B99B-9A8F0D30FBEA}"/>
              </a:ext>
            </a:extLst>
          </p:cNvPr>
          <p:cNvSpPr/>
          <p:nvPr/>
        </p:nvSpPr>
        <p:spPr>
          <a:xfrm>
            <a:off x="4063969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9EC210EA-655E-4886-8D65-973AE1726BC7}"/>
              </a:ext>
            </a:extLst>
          </p:cNvPr>
          <p:cNvSpPr/>
          <p:nvPr/>
        </p:nvSpPr>
        <p:spPr>
          <a:xfrm>
            <a:off x="7499147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9506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RadarGun‘s</a:t>
            </a:r>
            <a:r>
              <a:rPr lang="de-DE" sz="3600" dirty="0"/>
              <a:t> Processing </a:t>
            </a:r>
            <a:r>
              <a:rPr lang="de-DE" sz="3600" dirty="0" err="1"/>
              <a:t>Steps</a:t>
            </a:r>
            <a:endParaRPr lang="de-DE" sz="36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8F375B1-00FB-43D0-A7C3-51896A58159F}"/>
              </a:ext>
            </a:extLst>
          </p:cNvPr>
          <p:cNvSpPr/>
          <p:nvPr/>
        </p:nvSpPr>
        <p:spPr>
          <a:xfrm>
            <a:off x="1295400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Benchmarks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6D780AB-8D5D-4E35-A0CB-D0CFC2A5B11E}"/>
              </a:ext>
            </a:extLst>
          </p:cNvPr>
          <p:cNvSpPr/>
          <p:nvPr/>
        </p:nvSpPr>
        <p:spPr>
          <a:xfrm>
            <a:off x="4730578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9A91B8F-9D96-4607-B389-A6202345CD15}"/>
              </a:ext>
            </a:extLst>
          </p:cNvPr>
          <p:cNvSpPr/>
          <p:nvPr/>
        </p:nvSpPr>
        <p:spPr>
          <a:xfrm>
            <a:off x="8165756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Reports</a:t>
            </a:r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7DE5402E-BE2A-4837-B99B-9A8F0D30FBEA}"/>
              </a:ext>
            </a:extLst>
          </p:cNvPr>
          <p:cNvSpPr/>
          <p:nvPr/>
        </p:nvSpPr>
        <p:spPr>
          <a:xfrm>
            <a:off x="4063969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9EC210EA-655E-4886-8D65-973AE1726BC7}"/>
              </a:ext>
            </a:extLst>
          </p:cNvPr>
          <p:cNvSpPr/>
          <p:nvPr/>
        </p:nvSpPr>
        <p:spPr>
          <a:xfrm>
            <a:off x="7499147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10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Open Questions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E334991-2549-4EB1-A2BD-E86D90DE863C}"/>
              </a:ext>
            </a:extLst>
          </p:cNvPr>
          <p:cNvSpPr txBox="1"/>
          <p:nvPr/>
        </p:nvSpPr>
        <p:spPr>
          <a:xfrm>
            <a:off x="908180" y="2248677"/>
            <a:ext cx="1037564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identify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machines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place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declare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execution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result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assertion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33184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Machine</a:t>
            </a:r>
            <a:r>
              <a:rPr lang="de-DE" sz="3600" dirty="0"/>
              <a:t> </a:t>
            </a:r>
            <a:r>
              <a:rPr lang="de-DE" sz="3600" dirty="0" err="1"/>
              <a:t>Identification</a:t>
            </a:r>
            <a:endParaRPr lang="de-DE" sz="36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FE0BE6F-9163-4350-86CB-5D95E1753CCA}"/>
              </a:ext>
            </a:extLst>
          </p:cNvPr>
          <p:cNvSpPr/>
          <p:nvPr/>
        </p:nvSpPr>
        <p:spPr>
          <a:xfrm>
            <a:off x="4444809" y="1890314"/>
            <a:ext cx="3016897" cy="751465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</a:t>
            </a:r>
            <a:r>
              <a:rPr lang="de-D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interface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&gt;&gt;</a:t>
            </a:r>
          </a:p>
          <a:p>
            <a:pPr algn="ctr"/>
            <a:r>
              <a:rPr lang="de-DE" sz="24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MachineIdentifier</a:t>
            </a:r>
            <a:endParaRPr lang="de-DE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A8F1528-B930-4B3D-9CB9-6138D0BEACFA}"/>
              </a:ext>
            </a:extLst>
          </p:cNvPr>
          <p:cNvSpPr/>
          <p:nvPr/>
        </p:nvSpPr>
        <p:spPr>
          <a:xfrm>
            <a:off x="4444809" y="2638313"/>
            <a:ext cx="3016897" cy="531774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de-DE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testMachine</a:t>
            </a:r>
            <a:r>
              <a:rPr lang="de-DE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 : Boolean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536E7F6-BE6D-4D1A-A1E8-FEBF99AF1E2E}"/>
              </a:ext>
            </a:extLst>
          </p:cNvPr>
          <p:cNvSpPr/>
          <p:nvPr/>
        </p:nvSpPr>
        <p:spPr>
          <a:xfrm>
            <a:off x="1295400" y="3846651"/>
            <a:ext cx="3387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Network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Identier</a:t>
            </a:r>
            <a:endParaRPr 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C9D7154-767B-4412-9A95-F7D8B28190DB}"/>
              </a:ext>
            </a:extLst>
          </p:cNvPr>
          <p:cNvSpPr/>
          <p:nvPr/>
        </p:nvSpPr>
        <p:spPr>
          <a:xfrm>
            <a:off x="7986380" y="3846651"/>
            <a:ext cx="2910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MAC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Address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Identier</a:t>
            </a:r>
            <a:endParaRPr 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8AA2273-BA3B-4B6A-B52D-1D25094E388C}"/>
              </a:ext>
            </a:extLst>
          </p:cNvPr>
          <p:cNvSpPr/>
          <p:nvPr/>
        </p:nvSpPr>
        <p:spPr>
          <a:xfrm>
            <a:off x="4148447" y="5706998"/>
            <a:ext cx="3895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Windows Computer Identifier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290BAE3-6F31-4902-BB09-705EA1400EF0}"/>
              </a:ext>
            </a:extLst>
          </p:cNvPr>
          <p:cNvSpPr/>
          <p:nvPr/>
        </p:nvSpPr>
        <p:spPr>
          <a:xfrm>
            <a:off x="3095693" y="4892241"/>
            <a:ext cx="2521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Wildcard Identifier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4364B82-3D87-40E5-A0B8-BB720164BDA4}"/>
              </a:ext>
            </a:extLst>
          </p:cNvPr>
          <p:cNvSpPr/>
          <p:nvPr/>
        </p:nvSpPr>
        <p:spPr>
          <a:xfrm>
            <a:off x="7096193" y="4892241"/>
            <a:ext cx="2341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Dismiss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Identifier</a:t>
            </a:r>
          </a:p>
        </p:txBody>
      </p:sp>
    </p:spTree>
    <p:extLst>
      <p:ext uri="{BB962C8B-B14F-4D97-AF65-F5344CB8AC3E}">
        <p14:creationId xmlns:p14="http://schemas.microsoft.com/office/powerpoint/2010/main" val="1715914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Continuous</a:t>
            </a:r>
            <a:r>
              <a:rPr lang="de-DE" sz="3600" dirty="0"/>
              <a:t> Integration</a:t>
            </a:r>
          </a:p>
        </p:txBody>
      </p:sp>
      <p:sp>
        <p:nvSpPr>
          <p:cNvPr id="39" name="Bogen 38">
            <a:extLst>
              <a:ext uri="{FF2B5EF4-FFF2-40B4-BE49-F238E27FC236}">
                <a16:creationId xmlns:a16="http://schemas.microsoft.com/office/drawing/2014/main" id="{66FFDE5F-CF1A-4A0D-ACBD-61793F33812A}"/>
              </a:ext>
            </a:extLst>
          </p:cNvPr>
          <p:cNvSpPr/>
          <p:nvPr/>
        </p:nvSpPr>
        <p:spPr>
          <a:xfrm rot="17136364">
            <a:off x="8410406" y="3477413"/>
            <a:ext cx="2320303" cy="2182475"/>
          </a:xfrm>
          <a:prstGeom prst="arc">
            <a:avLst>
              <a:gd name="adj1" fmla="val 15240702"/>
              <a:gd name="adj2" fmla="val 0"/>
            </a:avLst>
          </a:prstGeom>
          <a:ln w="317500">
            <a:solidFill>
              <a:schemeClr val="accent2"/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Bogen 37">
            <a:extLst>
              <a:ext uri="{FF2B5EF4-FFF2-40B4-BE49-F238E27FC236}">
                <a16:creationId xmlns:a16="http://schemas.microsoft.com/office/drawing/2014/main" id="{2B7283B8-0190-4E76-8D9A-447AAAE8518D}"/>
              </a:ext>
            </a:extLst>
          </p:cNvPr>
          <p:cNvSpPr/>
          <p:nvPr/>
        </p:nvSpPr>
        <p:spPr>
          <a:xfrm rot="462360">
            <a:off x="8452637" y="3408498"/>
            <a:ext cx="2182475" cy="2320305"/>
          </a:xfrm>
          <a:prstGeom prst="arc">
            <a:avLst>
              <a:gd name="adj1" fmla="val 15629666"/>
              <a:gd name="adj2" fmla="val 0"/>
            </a:avLst>
          </a:prstGeom>
          <a:ln w="317500">
            <a:solidFill>
              <a:schemeClr val="accent1"/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Bogen 36">
            <a:extLst>
              <a:ext uri="{FF2B5EF4-FFF2-40B4-BE49-F238E27FC236}">
                <a16:creationId xmlns:a16="http://schemas.microsoft.com/office/drawing/2014/main" id="{B92667E4-3197-4E1D-AED8-61105BFFED27}"/>
              </a:ext>
            </a:extLst>
          </p:cNvPr>
          <p:cNvSpPr/>
          <p:nvPr/>
        </p:nvSpPr>
        <p:spPr>
          <a:xfrm rot="5400000">
            <a:off x="8372929" y="3407969"/>
            <a:ext cx="2320303" cy="2226439"/>
          </a:xfrm>
          <a:prstGeom prst="arc">
            <a:avLst>
              <a:gd name="adj1" fmla="val 15629666"/>
              <a:gd name="adj2" fmla="val 0"/>
            </a:avLst>
          </a:prstGeom>
          <a:ln w="317500">
            <a:solidFill>
              <a:schemeClr val="accent2"/>
            </a:solidFill>
            <a:head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0" name="Grafik 39" descr="Computer">
            <a:extLst>
              <a:ext uri="{FF2B5EF4-FFF2-40B4-BE49-F238E27FC236}">
                <a16:creationId xmlns:a16="http://schemas.microsoft.com/office/drawing/2014/main" id="{0BC39639-CDE6-458A-AE2A-838B07AB7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4255" y="4287684"/>
            <a:ext cx="1931531" cy="1964835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CB09C191-D8A4-4630-8A3E-51045A46A8BE}"/>
              </a:ext>
            </a:extLst>
          </p:cNvPr>
          <p:cNvSpPr txBox="1"/>
          <p:nvPr/>
        </p:nvSpPr>
        <p:spPr>
          <a:xfrm>
            <a:off x="7762746" y="2696037"/>
            <a:ext cx="21638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Fail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Succeed</a:t>
            </a:r>
            <a:endParaRPr 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D4882E0-48CE-4D58-8CC7-8A904007C4B2}"/>
              </a:ext>
            </a:extLst>
          </p:cNvPr>
          <p:cNvSpPr txBox="1"/>
          <p:nvPr/>
        </p:nvSpPr>
        <p:spPr>
          <a:xfrm>
            <a:off x="10359715" y="5511816"/>
            <a:ext cx="1220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endParaRPr 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A6061B20-37C5-43F9-8B51-EDB459C786A8}"/>
              </a:ext>
            </a:extLst>
          </p:cNvPr>
          <p:cNvSpPr txBox="1"/>
          <p:nvPr/>
        </p:nvSpPr>
        <p:spPr>
          <a:xfrm>
            <a:off x="10646301" y="3396798"/>
            <a:ext cx="981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pic>
        <p:nvPicPr>
          <p:cNvPr id="44" name="Grafik 43" descr="Monitor">
            <a:extLst>
              <a:ext uri="{FF2B5EF4-FFF2-40B4-BE49-F238E27FC236}">
                <a16:creationId xmlns:a16="http://schemas.microsoft.com/office/drawing/2014/main" id="{E913305E-050D-4C40-B3E9-12C509C45A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6645" y="1407375"/>
            <a:ext cx="1286533" cy="1273223"/>
          </a:xfrm>
          <a:prstGeom prst="rect">
            <a:avLst/>
          </a:prstGeom>
        </p:spPr>
      </p:pic>
      <p:pic>
        <p:nvPicPr>
          <p:cNvPr id="45" name="Grafik 44" descr="Benutzer">
            <a:extLst>
              <a:ext uri="{FF2B5EF4-FFF2-40B4-BE49-F238E27FC236}">
                <a16:creationId xmlns:a16="http://schemas.microsoft.com/office/drawing/2014/main" id="{C834799E-C5D6-4F36-B5B2-DFE8DED480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8502" y="1309000"/>
            <a:ext cx="1399373" cy="1600199"/>
          </a:xfrm>
          <a:prstGeom prst="rect">
            <a:avLst/>
          </a:prstGeom>
        </p:spPr>
      </p:pic>
      <p:sp>
        <p:nvSpPr>
          <p:cNvPr id="46" name="Rechteck: abgerundete Ecken 45">
            <a:extLst>
              <a:ext uri="{FF2B5EF4-FFF2-40B4-BE49-F238E27FC236}">
                <a16:creationId xmlns:a16="http://schemas.microsoft.com/office/drawing/2014/main" id="{F7B3742E-6C45-41BE-901D-E03A62F7D23E}"/>
              </a:ext>
            </a:extLst>
          </p:cNvPr>
          <p:cNvSpPr/>
          <p:nvPr/>
        </p:nvSpPr>
        <p:spPr>
          <a:xfrm>
            <a:off x="652886" y="2706374"/>
            <a:ext cx="1429104" cy="33855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Developer #1</a:t>
            </a:r>
          </a:p>
        </p:txBody>
      </p:sp>
      <p:pic>
        <p:nvPicPr>
          <p:cNvPr id="57" name="Grafik 56" descr="Monitor">
            <a:extLst>
              <a:ext uri="{FF2B5EF4-FFF2-40B4-BE49-F238E27FC236}">
                <a16:creationId xmlns:a16="http://schemas.microsoft.com/office/drawing/2014/main" id="{E228ED83-C835-487D-98A1-C3BFDDD7EE1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6645" y="3049170"/>
            <a:ext cx="1286533" cy="1273223"/>
          </a:xfrm>
          <a:prstGeom prst="rect">
            <a:avLst/>
          </a:prstGeom>
        </p:spPr>
      </p:pic>
      <p:pic>
        <p:nvPicPr>
          <p:cNvPr id="58" name="Grafik 57" descr="Benutzer">
            <a:extLst>
              <a:ext uri="{FF2B5EF4-FFF2-40B4-BE49-F238E27FC236}">
                <a16:creationId xmlns:a16="http://schemas.microsoft.com/office/drawing/2014/main" id="{1FBFF090-3487-4B37-AE36-2EEAB342C83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8502" y="2950795"/>
            <a:ext cx="1399373" cy="1600199"/>
          </a:xfrm>
          <a:prstGeom prst="rect">
            <a:avLst/>
          </a:prstGeom>
        </p:spPr>
      </p:pic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F7B479BD-63C4-4F26-AF9C-C3D8F3B13D82}"/>
              </a:ext>
            </a:extLst>
          </p:cNvPr>
          <p:cNvSpPr/>
          <p:nvPr/>
        </p:nvSpPr>
        <p:spPr>
          <a:xfrm>
            <a:off x="652886" y="4348169"/>
            <a:ext cx="1429104" cy="33855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Developer #2</a:t>
            </a:r>
          </a:p>
        </p:txBody>
      </p:sp>
      <p:pic>
        <p:nvPicPr>
          <p:cNvPr id="60" name="Grafik 59" descr="Monitor">
            <a:extLst>
              <a:ext uri="{FF2B5EF4-FFF2-40B4-BE49-F238E27FC236}">
                <a16:creationId xmlns:a16="http://schemas.microsoft.com/office/drawing/2014/main" id="{33FA3E66-7D1B-4E9C-A746-3CD7F804E2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6645" y="4718785"/>
            <a:ext cx="1286533" cy="1273223"/>
          </a:xfrm>
          <a:prstGeom prst="rect">
            <a:avLst/>
          </a:prstGeom>
        </p:spPr>
      </p:pic>
      <p:pic>
        <p:nvPicPr>
          <p:cNvPr id="61" name="Grafik 60" descr="Benutzer">
            <a:extLst>
              <a:ext uri="{FF2B5EF4-FFF2-40B4-BE49-F238E27FC236}">
                <a16:creationId xmlns:a16="http://schemas.microsoft.com/office/drawing/2014/main" id="{D579495B-E309-457E-82C5-F997A9F655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8502" y="4620410"/>
            <a:ext cx="1399373" cy="1600199"/>
          </a:xfrm>
          <a:prstGeom prst="rect">
            <a:avLst/>
          </a:prstGeom>
        </p:spPr>
      </p:pic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3BA33A2E-03E9-4D3F-AE57-AC9F3E7F64D2}"/>
              </a:ext>
            </a:extLst>
          </p:cNvPr>
          <p:cNvSpPr/>
          <p:nvPr/>
        </p:nvSpPr>
        <p:spPr>
          <a:xfrm>
            <a:off x="681184" y="6031445"/>
            <a:ext cx="1429104" cy="33855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Developer #3</a:t>
            </a:r>
          </a:p>
        </p:txBody>
      </p:sp>
      <p:sp>
        <p:nvSpPr>
          <p:cNvPr id="67" name="Rechteck: abgerundete Ecken 66">
            <a:extLst>
              <a:ext uri="{FF2B5EF4-FFF2-40B4-BE49-F238E27FC236}">
                <a16:creationId xmlns:a16="http://schemas.microsoft.com/office/drawing/2014/main" id="{6E73A42E-3C6C-428D-8983-F34D4B9E8905}"/>
              </a:ext>
            </a:extLst>
          </p:cNvPr>
          <p:cNvSpPr/>
          <p:nvPr/>
        </p:nvSpPr>
        <p:spPr>
          <a:xfrm>
            <a:off x="7414255" y="6009427"/>
            <a:ext cx="1931531" cy="37240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CI Server</a:t>
            </a:r>
          </a:p>
        </p:txBody>
      </p:sp>
      <p:pic>
        <p:nvPicPr>
          <p:cNvPr id="68" name="Grafik 67" descr="Computer">
            <a:extLst>
              <a:ext uri="{FF2B5EF4-FFF2-40B4-BE49-F238E27FC236}">
                <a16:creationId xmlns:a16="http://schemas.microsoft.com/office/drawing/2014/main" id="{1CFCD0B4-341F-41C6-8361-A19AFBEFAE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92925" y="4296254"/>
            <a:ext cx="1931531" cy="1964835"/>
          </a:xfrm>
          <a:prstGeom prst="rect">
            <a:avLst/>
          </a:prstGeom>
        </p:spPr>
      </p:pic>
      <p:sp>
        <p:nvSpPr>
          <p:cNvPr id="69" name="Rechteck: abgerundete Ecken 68">
            <a:extLst>
              <a:ext uri="{FF2B5EF4-FFF2-40B4-BE49-F238E27FC236}">
                <a16:creationId xmlns:a16="http://schemas.microsoft.com/office/drawing/2014/main" id="{6E61970B-C474-463B-BB3D-5B48E5A3E6D6}"/>
              </a:ext>
            </a:extLst>
          </p:cNvPr>
          <p:cNvSpPr/>
          <p:nvPr/>
        </p:nvSpPr>
        <p:spPr>
          <a:xfrm>
            <a:off x="4292925" y="6026354"/>
            <a:ext cx="1931531" cy="33855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Source Control</a:t>
            </a:r>
          </a:p>
        </p:txBody>
      </p:sp>
      <p:cxnSp>
        <p:nvCxnSpPr>
          <p:cNvPr id="79" name="Verbinder: gewinkelt 78">
            <a:extLst>
              <a:ext uri="{FF2B5EF4-FFF2-40B4-BE49-F238E27FC236}">
                <a16:creationId xmlns:a16="http://schemas.microsoft.com/office/drawing/2014/main" id="{BBFE499B-D2D7-4F9A-BA1F-13623DFC9551}"/>
              </a:ext>
            </a:extLst>
          </p:cNvPr>
          <p:cNvCxnSpPr>
            <a:cxnSpLocks/>
            <a:stCxn id="46" idx="3"/>
            <a:endCxn id="69" idx="1"/>
          </p:cNvCxnSpPr>
          <p:nvPr/>
        </p:nvCxnSpPr>
        <p:spPr>
          <a:xfrm>
            <a:off x="2081990" y="2875651"/>
            <a:ext cx="2210935" cy="3319980"/>
          </a:xfrm>
          <a:prstGeom prst="bentConnector3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Verbinder: gewinkelt 80">
            <a:extLst>
              <a:ext uri="{FF2B5EF4-FFF2-40B4-BE49-F238E27FC236}">
                <a16:creationId xmlns:a16="http://schemas.microsoft.com/office/drawing/2014/main" id="{11B5E22F-559F-485F-A448-F4607333F8E4}"/>
              </a:ext>
            </a:extLst>
          </p:cNvPr>
          <p:cNvCxnSpPr>
            <a:cxnSpLocks/>
            <a:stCxn id="62" idx="3"/>
            <a:endCxn id="69" idx="1"/>
          </p:cNvCxnSpPr>
          <p:nvPr/>
        </p:nvCxnSpPr>
        <p:spPr>
          <a:xfrm flipV="1">
            <a:off x="2110288" y="6195631"/>
            <a:ext cx="2182637" cy="5091"/>
          </a:xfrm>
          <a:prstGeom prst="bentConnector3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Verbinder: gewinkelt 85">
            <a:extLst>
              <a:ext uri="{FF2B5EF4-FFF2-40B4-BE49-F238E27FC236}">
                <a16:creationId xmlns:a16="http://schemas.microsoft.com/office/drawing/2014/main" id="{E3E51547-E6E5-4F9C-9B17-647E1C8DCD5F}"/>
              </a:ext>
            </a:extLst>
          </p:cNvPr>
          <p:cNvCxnSpPr>
            <a:cxnSpLocks/>
            <a:stCxn id="59" idx="3"/>
            <a:endCxn id="69" idx="1"/>
          </p:cNvCxnSpPr>
          <p:nvPr/>
        </p:nvCxnSpPr>
        <p:spPr>
          <a:xfrm>
            <a:off x="2081990" y="4517446"/>
            <a:ext cx="2210935" cy="1678185"/>
          </a:xfrm>
          <a:prstGeom prst="bentConnector3">
            <a:avLst/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Verbinder: gewinkelt 88">
            <a:extLst>
              <a:ext uri="{FF2B5EF4-FFF2-40B4-BE49-F238E27FC236}">
                <a16:creationId xmlns:a16="http://schemas.microsoft.com/office/drawing/2014/main" id="{CD570D5F-7B56-4642-BFB1-93D00DEE95D9}"/>
              </a:ext>
            </a:extLst>
          </p:cNvPr>
          <p:cNvCxnSpPr>
            <a:cxnSpLocks/>
            <a:stCxn id="69" idx="3"/>
            <a:endCxn id="67" idx="1"/>
          </p:cNvCxnSpPr>
          <p:nvPr/>
        </p:nvCxnSpPr>
        <p:spPr>
          <a:xfrm>
            <a:off x="6224456" y="6195631"/>
            <a:ext cx="1189799" cy="1"/>
          </a:xfrm>
          <a:prstGeom prst="bentConnector3">
            <a:avLst>
              <a:gd name="adj1" fmla="val 50000"/>
            </a:avLst>
          </a:prstGeom>
          <a:ln w="635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2950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Declaration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Assertions</a:t>
            </a:r>
            <a:endParaRPr lang="de-DE" sz="36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C8FEC96C-81CB-44A3-AE6A-DC2069A29698}"/>
              </a:ext>
            </a:extLst>
          </p:cNvPr>
          <p:cNvSpPr/>
          <p:nvPr/>
        </p:nvSpPr>
        <p:spPr>
          <a:xfrm>
            <a:off x="1418359" y="2202222"/>
            <a:ext cx="9355282" cy="2951505"/>
          </a:xfrm>
          <a:prstGeom prst="rect">
            <a:avLst/>
          </a:prstGeom>
          <a:ln w="127000" cmpd="sng">
            <a:solidFill>
              <a:schemeClr val="bg1">
                <a:lumMod val="95000"/>
              </a:schemeClr>
            </a:solidFill>
          </a:ln>
          <a:effectLst/>
        </p:spPr>
        <p:txBody>
          <a:bodyPr wrap="square" lIns="288000" tIns="288000" rIns="288000" bIns="288000">
            <a:spAutoFit/>
          </a:bodyPr>
          <a:lstStyle/>
          <a:p>
            <a:r>
              <a:rPr lang="de-DE" sz="2200" dirty="0">
                <a:solidFill>
                  <a:schemeClr val="accent5"/>
                </a:solidFill>
                <a:latin typeface="Consolas" panose="020B0609020204030204" pitchFamily="49" charset="0"/>
              </a:rPr>
              <a:t>---</a:t>
            </a:r>
          </a:p>
          <a:p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identifier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200" dirty="0" err="1">
                <a:solidFill>
                  <a:srgbClr val="000000"/>
                </a:solidFill>
                <a:latin typeface="Consolas" panose="020B0609020204030204" pitchFamily="49" charset="0"/>
              </a:rPr>
              <a:t>MacAddressIdentifier</a:t>
            </a:r>
            <a:endParaRPr lang="de-DE" sz="22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parameters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[01:23:45:67:89:AB]</a:t>
            </a:r>
          </a:p>
          <a:p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tests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</a:p>
          <a:p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myproject.benchmark.MyFirstBenchmark.run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[70, 90]</a:t>
            </a:r>
          </a:p>
          <a:p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myproject.benchmark.MySecondBenchmark.run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[6.4, 6.7]</a:t>
            </a:r>
          </a:p>
          <a:p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de-DE" sz="2200" dirty="0" err="1">
                <a:solidFill>
                  <a:srgbClr val="19672C"/>
                </a:solidFill>
                <a:latin typeface="Consolas" panose="020B0609020204030204" pitchFamily="49" charset="0"/>
              </a:rPr>
              <a:t>myproject.benchmark.MyThirdBenchmark.run</a:t>
            </a:r>
            <a:r>
              <a:rPr lang="de-DE" sz="2200" dirty="0">
                <a:solidFill>
                  <a:srgbClr val="990000"/>
                </a:solidFill>
                <a:latin typeface="Consolas" panose="020B0609020204030204" pitchFamily="49" charset="0"/>
              </a:rPr>
              <a:t>:</a:t>
            </a:r>
            <a:r>
              <a:rPr lang="de-DE" sz="2200" dirty="0">
                <a:solidFill>
                  <a:srgbClr val="000000"/>
                </a:solidFill>
                <a:latin typeface="Consolas" panose="020B0609020204030204" pitchFamily="49" charset="0"/>
              </a:rPr>
              <a:t> [1300, 1400]</a:t>
            </a:r>
            <a:endParaRPr lang="de-DE" sz="2200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275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RadarGun‘s</a:t>
            </a:r>
            <a:r>
              <a:rPr lang="de-DE" sz="3600" dirty="0"/>
              <a:t> Processing </a:t>
            </a:r>
            <a:r>
              <a:rPr lang="de-DE" sz="3600" dirty="0" err="1"/>
              <a:t>Steps</a:t>
            </a:r>
            <a:endParaRPr lang="de-DE" sz="36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8F375B1-00FB-43D0-A7C3-51896A58159F}"/>
              </a:ext>
            </a:extLst>
          </p:cNvPr>
          <p:cNvSpPr/>
          <p:nvPr/>
        </p:nvSpPr>
        <p:spPr>
          <a:xfrm>
            <a:off x="1295400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Execute Benchmarks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76D780AB-8D5D-4E35-A0CB-D0CFC2A5B11E}"/>
              </a:ext>
            </a:extLst>
          </p:cNvPr>
          <p:cNvSpPr/>
          <p:nvPr/>
        </p:nvSpPr>
        <p:spPr>
          <a:xfrm>
            <a:off x="4730578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Assertions</a:t>
            </a:r>
            <a:endParaRPr lang="de-DE" sz="2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69A91B8F-9D96-4607-B389-A6202345CD15}"/>
              </a:ext>
            </a:extLst>
          </p:cNvPr>
          <p:cNvSpPr/>
          <p:nvPr/>
        </p:nvSpPr>
        <p:spPr>
          <a:xfrm>
            <a:off x="8165756" y="2689843"/>
            <a:ext cx="2730844" cy="1618734"/>
          </a:xfrm>
          <a:prstGeom prst="roundRect">
            <a:avLst>
              <a:gd name="adj" fmla="val 7344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Generate Reports</a:t>
            </a:r>
          </a:p>
        </p:txBody>
      </p:sp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7DE5402E-BE2A-4837-B99B-9A8F0D30FBEA}"/>
              </a:ext>
            </a:extLst>
          </p:cNvPr>
          <p:cNvSpPr/>
          <p:nvPr/>
        </p:nvSpPr>
        <p:spPr>
          <a:xfrm>
            <a:off x="4063969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9EC210EA-655E-4886-8D65-973AE1726BC7}"/>
              </a:ext>
            </a:extLst>
          </p:cNvPr>
          <p:cNvSpPr/>
          <p:nvPr/>
        </p:nvSpPr>
        <p:spPr>
          <a:xfrm>
            <a:off x="7499147" y="3210015"/>
            <a:ext cx="628883" cy="578390"/>
          </a:xfrm>
          <a:prstGeom prst="rightArrow">
            <a:avLst>
              <a:gd name="adj1" fmla="val 50307"/>
              <a:gd name="adj2" fmla="val 53305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8507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RadarGun‘s</a:t>
            </a:r>
            <a:r>
              <a:rPr lang="de-DE" sz="3600" dirty="0"/>
              <a:t> Architecture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63E56C4-4394-4350-B901-9052ED245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5268" y="2032490"/>
            <a:ext cx="9441464" cy="332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90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Outline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34E10A3-84F2-4767-80F3-E1BC6BD98C8A}"/>
              </a:ext>
            </a:extLst>
          </p:cNvPr>
          <p:cNvGrpSpPr/>
          <p:nvPr/>
        </p:nvGrpSpPr>
        <p:grpSpPr>
          <a:xfrm>
            <a:off x="-3807999" y="685952"/>
            <a:ext cx="14896305" cy="6077547"/>
            <a:chOff x="-3807999" y="685952"/>
            <a:chExt cx="14896305" cy="6077547"/>
          </a:xfrm>
        </p:grpSpPr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6849E7A1-3DA0-4C32-A027-5EA1FC164C47}"/>
                </a:ext>
              </a:extLst>
            </p:cNvPr>
            <p:cNvSpPr/>
            <p:nvPr/>
          </p:nvSpPr>
          <p:spPr>
            <a:xfrm>
              <a:off x="-3807999" y="685952"/>
              <a:ext cx="6077547" cy="6077547"/>
            </a:xfrm>
            <a:prstGeom prst="blockArc">
              <a:avLst>
                <a:gd name="adj1" fmla="val 18900000"/>
                <a:gd name="adj2" fmla="val 2700000"/>
                <a:gd name="adj3" fmla="val 355"/>
              </a:avLst>
            </a:prstGeom>
            <a:ln w="635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B6DA8FF0-B53C-4A68-8306-F2E49DC9F67C}"/>
                </a:ext>
              </a:extLst>
            </p:cNvPr>
            <p:cNvSpPr/>
            <p:nvPr/>
          </p:nvSpPr>
          <p:spPr>
            <a:xfrm>
              <a:off x="2059475" y="1814783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Foundations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EF99EC-6ECE-4562-80BA-5EF469D761BA}"/>
                </a:ext>
              </a:extLst>
            </p:cNvPr>
            <p:cNvSpPr/>
            <p:nvPr/>
          </p:nvSpPr>
          <p:spPr>
            <a:xfrm>
              <a:off x="1371459" y="1727980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A92EED01-3549-47CE-AD42-16CB85F07EF7}"/>
                </a:ext>
              </a:extLst>
            </p:cNvPr>
            <p:cNvSpPr/>
            <p:nvPr/>
          </p:nvSpPr>
          <p:spPr>
            <a:xfrm>
              <a:off x="2457605" y="285660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Performance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Testing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Framework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9BBBB02-F963-4D47-A91A-FA6A7ED3A23F}"/>
                </a:ext>
              </a:extLst>
            </p:cNvPr>
            <p:cNvSpPr/>
            <p:nvPr/>
          </p:nvSpPr>
          <p:spPr>
            <a:xfrm>
              <a:off x="1769589" y="2769799"/>
              <a:ext cx="868032" cy="868032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32E1D1DA-9251-40FB-9613-B6F7B7D1BBA5}"/>
                </a:ext>
              </a:extLst>
            </p:cNvPr>
            <p:cNvSpPr/>
            <p:nvPr/>
          </p:nvSpPr>
          <p:spPr>
            <a:xfrm>
              <a:off x="2457605" y="389842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lvl="0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r>
                <a:rPr lang="de-DE" sz="28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within</a:t>
              </a:r>
              <a:r>
                <a:rPr lang="de-DE" sz="28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Continuous</a:t>
              </a:r>
              <a:r>
                <a:rPr lang="de-DE" sz="28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Integration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0962A3C-AC5C-4DCB-820D-C8E8D0142AE6}"/>
                </a:ext>
              </a:extLst>
            </p:cNvPr>
            <p:cNvSpPr/>
            <p:nvPr/>
          </p:nvSpPr>
          <p:spPr>
            <a:xfrm>
              <a:off x="1769589" y="3811619"/>
              <a:ext cx="868032" cy="868032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E60608-C87E-41C5-8A81-CA3BC6510206}"/>
                </a:ext>
              </a:extLst>
            </p:cNvPr>
            <p:cNvSpPr/>
            <p:nvPr/>
          </p:nvSpPr>
          <p:spPr>
            <a:xfrm>
              <a:off x="2059475" y="4940241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Evaluation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Feasibility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7608478-F473-43CD-9A11-C1A95C37020D}"/>
                </a:ext>
              </a:extLst>
            </p:cNvPr>
            <p:cNvSpPr/>
            <p:nvPr/>
          </p:nvSpPr>
          <p:spPr>
            <a:xfrm>
              <a:off x="1371459" y="4853438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146756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Executing</a:t>
            </a:r>
            <a:r>
              <a:rPr lang="de-DE" sz="3600" dirty="0"/>
              <a:t> </a:t>
            </a:r>
            <a:r>
              <a:rPr lang="de-DE" sz="3600" dirty="0" err="1"/>
              <a:t>RadarGun</a:t>
            </a:r>
            <a:r>
              <a:rPr lang="de-DE" sz="3600" dirty="0"/>
              <a:t> </a:t>
            </a:r>
            <a:r>
              <a:rPr lang="de-DE" sz="3600" dirty="0" err="1"/>
              <a:t>by</a:t>
            </a:r>
            <a:r>
              <a:rPr lang="de-DE" sz="3600" dirty="0"/>
              <a:t> a CI Server</a:t>
            </a:r>
          </a:p>
        </p:txBody>
      </p: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40FAA0B-9157-4207-A76E-BD601B7292A9}"/>
              </a:ext>
            </a:extLst>
          </p:cNvPr>
          <p:cNvCxnSpPr/>
          <p:nvPr/>
        </p:nvCxnSpPr>
        <p:spPr>
          <a:xfrm>
            <a:off x="2931967" y="1637808"/>
            <a:ext cx="0" cy="4333067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0A7BEB62-D461-4A68-ADEA-C1BACECD6384}"/>
              </a:ext>
            </a:extLst>
          </p:cNvPr>
          <p:cNvSpPr/>
          <p:nvPr/>
        </p:nvSpPr>
        <p:spPr>
          <a:xfrm>
            <a:off x="2697351" y="1931504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BEED15-409A-46D5-82BB-A9DF7E4D6085}"/>
              </a:ext>
            </a:extLst>
          </p:cNvPr>
          <p:cNvSpPr txBox="1"/>
          <p:nvPr/>
        </p:nvSpPr>
        <p:spPr>
          <a:xfrm flipH="1">
            <a:off x="3401199" y="1877516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Check out Benchmarks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945F51C7-61BD-44B5-A8C5-E16359F5ED6F}"/>
              </a:ext>
            </a:extLst>
          </p:cNvPr>
          <p:cNvSpPr/>
          <p:nvPr/>
        </p:nvSpPr>
        <p:spPr>
          <a:xfrm>
            <a:off x="2697351" y="2971928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76CDB6-7F84-4232-9425-61F8DCF01046}"/>
              </a:ext>
            </a:extLst>
          </p:cNvPr>
          <p:cNvSpPr txBox="1"/>
          <p:nvPr/>
        </p:nvSpPr>
        <p:spPr>
          <a:xfrm flipH="1">
            <a:off x="3401199" y="2917940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Compile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Benchmarks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16FE258E-1FB8-4959-86D3-48AA3C9A220F}"/>
              </a:ext>
            </a:extLst>
          </p:cNvPr>
          <p:cNvSpPr/>
          <p:nvPr/>
        </p:nvSpPr>
        <p:spPr>
          <a:xfrm>
            <a:off x="2697351" y="4012352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73F4916-5061-44A7-8300-7AC797222EAA}"/>
              </a:ext>
            </a:extLst>
          </p:cNvPr>
          <p:cNvSpPr txBox="1"/>
          <p:nvPr/>
        </p:nvSpPr>
        <p:spPr>
          <a:xfrm flipH="1">
            <a:off x="3401198" y="3958364"/>
            <a:ext cx="5902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Execute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RadarGun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 Benchmarks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0FEBC83-7C83-4181-80E8-1AF7372BCDA7}"/>
              </a:ext>
            </a:extLst>
          </p:cNvPr>
          <p:cNvSpPr/>
          <p:nvPr/>
        </p:nvSpPr>
        <p:spPr>
          <a:xfrm>
            <a:off x="2697351" y="5052776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C71BBB8-9B59-48B3-B864-A2971D3C0F63}"/>
              </a:ext>
            </a:extLst>
          </p:cNvPr>
          <p:cNvSpPr txBox="1"/>
          <p:nvPr/>
        </p:nvSpPr>
        <p:spPr>
          <a:xfrm flipH="1">
            <a:off x="3401199" y="4998788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alibri" panose="020F0502020204030204" pitchFamily="34" charset="0"/>
                <a:cs typeface="Calibri" panose="020F0502020204030204" pitchFamily="34" charset="0"/>
              </a:rPr>
              <a:t>Plot Charts</a:t>
            </a:r>
          </a:p>
        </p:txBody>
      </p:sp>
    </p:spTree>
    <p:extLst>
      <p:ext uri="{BB962C8B-B14F-4D97-AF65-F5344CB8AC3E}">
        <p14:creationId xmlns:p14="http://schemas.microsoft.com/office/powerpoint/2010/main" val="212955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Outline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34E10A3-84F2-4767-80F3-E1BC6BD98C8A}"/>
              </a:ext>
            </a:extLst>
          </p:cNvPr>
          <p:cNvGrpSpPr/>
          <p:nvPr/>
        </p:nvGrpSpPr>
        <p:grpSpPr>
          <a:xfrm>
            <a:off x="-3807999" y="685952"/>
            <a:ext cx="14896305" cy="6077547"/>
            <a:chOff x="-3807999" y="685952"/>
            <a:chExt cx="14896305" cy="6077547"/>
          </a:xfrm>
        </p:grpSpPr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6849E7A1-3DA0-4C32-A027-5EA1FC164C47}"/>
                </a:ext>
              </a:extLst>
            </p:cNvPr>
            <p:cNvSpPr/>
            <p:nvPr/>
          </p:nvSpPr>
          <p:spPr>
            <a:xfrm>
              <a:off x="-3807999" y="685952"/>
              <a:ext cx="6077547" cy="6077547"/>
            </a:xfrm>
            <a:prstGeom prst="blockArc">
              <a:avLst>
                <a:gd name="adj1" fmla="val 18900000"/>
                <a:gd name="adj2" fmla="val 2700000"/>
                <a:gd name="adj3" fmla="val 355"/>
              </a:avLst>
            </a:prstGeom>
            <a:ln w="635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B6DA8FF0-B53C-4A68-8306-F2E49DC9F67C}"/>
                </a:ext>
              </a:extLst>
            </p:cNvPr>
            <p:cNvSpPr/>
            <p:nvPr/>
          </p:nvSpPr>
          <p:spPr>
            <a:xfrm>
              <a:off x="2059475" y="1814783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Foundations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EF99EC-6ECE-4562-80BA-5EF469D761BA}"/>
                </a:ext>
              </a:extLst>
            </p:cNvPr>
            <p:cNvSpPr/>
            <p:nvPr/>
          </p:nvSpPr>
          <p:spPr>
            <a:xfrm>
              <a:off x="1371459" y="1727980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A92EED01-3549-47CE-AD42-16CB85F07EF7}"/>
                </a:ext>
              </a:extLst>
            </p:cNvPr>
            <p:cNvSpPr/>
            <p:nvPr/>
          </p:nvSpPr>
          <p:spPr>
            <a:xfrm>
              <a:off x="2457605" y="285660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Performance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Testing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Framework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9BBBB02-F963-4D47-A91A-FA6A7ED3A23F}"/>
                </a:ext>
              </a:extLst>
            </p:cNvPr>
            <p:cNvSpPr/>
            <p:nvPr/>
          </p:nvSpPr>
          <p:spPr>
            <a:xfrm>
              <a:off x="1769589" y="2769799"/>
              <a:ext cx="868032" cy="868032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32E1D1DA-9251-40FB-9613-B6F7B7D1BBA5}"/>
                </a:ext>
              </a:extLst>
            </p:cNvPr>
            <p:cNvSpPr/>
            <p:nvPr/>
          </p:nvSpPr>
          <p:spPr>
            <a:xfrm>
              <a:off x="2457605" y="389842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lvl="0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within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Continuous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Integration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0962A3C-AC5C-4DCB-820D-C8E8D0142AE6}"/>
                </a:ext>
              </a:extLst>
            </p:cNvPr>
            <p:cNvSpPr/>
            <p:nvPr/>
          </p:nvSpPr>
          <p:spPr>
            <a:xfrm>
              <a:off x="1769589" y="3811619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E60608-C87E-41C5-8A81-CA3BC6510206}"/>
                </a:ext>
              </a:extLst>
            </p:cNvPr>
            <p:cNvSpPr/>
            <p:nvPr/>
          </p:nvSpPr>
          <p:spPr>
            <a:xfrm>
              <a:off x="2059475" y="4940241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Evaluation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Feasibility</a:t>
              </a:r>
              <a:endParaRPr lang="de-DE" sz="28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7608478-F473-43CD-9A11-C1A95C37020D}"/>
                </a:ext>
              </a:extLst>
            </p:cNvPr>
            <p:cNvSpPr/>
            <p:nvPr/>
          </p:nvSpPr>
          <p:spPr>
            <a:xfrm>
              <a:off x="1371459" y="4853438"/>
              <a:ext cx="868032" cy="868032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867999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Case Study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5F25379-77DE-4ADC-AD79-EA951ABDD671}"/>
              </a:ext>
            </a:extLst>
          </p:cNvPr>
          <p:cNvSpPr txBox="1"/>
          <p:nvPr/>
        </p:nvSpPr>
        <p:spPr>
          <a:xfrm>
            <a:off x="4256783" y="4737100"/>
            <a:ext cx="3812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Infrastructure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C7691EA-DCF6-4A0E-820A-7CA9494FF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25787" y="2729131"/>
            <a:ext cx="6074833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46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Evaluation Scenarios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76DCFDD9-E893-4D0E-AF87-ECB8D490BB06}"/>
              </a:ext>
            </a:extLst>
          </p:cNvPr>
          <p:cNvGrpSpPr/>
          <p:nvPr/>
        </p:nvGrpSpPr>
        <p:grpSpPr>
          <a:xfrm>
            <a:off x="2637093" y="1601026"/>
            <a:ext cx="6917813" cy="4320579"/>
            <a:chOff x="2637093" y="1601026"/>
            <a:chExt cx="6917813" cy="4320579"/>
          </a:xfrm>
        </p:grpSpPr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7A80D14C-20AF-411F-B32D-1EF3941A6696}"/>
                </a:ext>
              </a:extLst>
            </p:cNvPr>
            <p:cNvSpPr/>
            <p:nvPr/>
          </p:nvSpPr>
          <p:spPr>
            <a:xfrm rot="21600000">
              <a:off x="3237672" y="1601026"/>
              <a:ext cx="6317234" cy="1201158"/>
            </a:xfrm>
            <a:custGeom>
              <a:avLst/>
              <a:gdLst>
                <a:gd name="connsiteX0" fmla="*/ 0 w 6317234"/>
                <a:gd name="connsiteY0" fmla="*/ 0 h 1201156"/>
                <a:gd name="connsiteX1" fmla="*/ 5716656 w 6317234"/>
                <a:gd name="connsiteY1" fmla="*/ 0 h 1201156"/>
                <a:gd name="connsiteX2" fmla="*/ 6317234 w 6317234"/>
                <a:gd name="connsiteY2" fmla="*/ 600578 h 1201156"/>
                <a:gd name="connsiteX3" fmla="*/ 5716656 w 6317234"/>
                <a:gd name="connsiteY3" fmla="*/ 1201156 h 1201156"/>
                <a:gd name="connsiteX4" fmla="*/ 0 w 6317234"/>
                <a:gd name="connsiteY4" fmla="*/ 1201156 h 1201156"/>
                <a:gd name="connsiteX5" fmla="*/ 0 w 6317234"/>
                <a:gd name="connsiteY5" fmla="*/ 0 h 120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17234" h="1201156">
                  <a:moveTo>
                    <a:pt x="6317234" y="1201155"/>
                  </a:moveTo>
                  <a:lnTo>
                    <a:pt x="600578" y="1201155"/>
                  </a:lnTo>
                  <a:lnTo>
                    <a:pt x="0" y="600578"/>
                  </a:lnTo>
                  <a:lnTo>
                    <a:pt x="600578" y="1"/>
                  </a:lnTo>
                  <a:lnTo>
                    <a:pt x="6317234" y="1"/>
                  </a:lnTo>
                  <a:lnTo>
                    <a:pt x="6317234" y="1201155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9966" tIns="106681" rIns="199136" bIns="106681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 err="1"/>
                <a:t>Result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within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bounds</a:t>
              </a:r>
              <a:endParaRPr lang="de-DE" sz="2800" kern="1200" dirty="0"/>
            </a:p>
          </p:txBody>
        </p:sp>
        <p:sp>
          <p:nvSpPr>
            <p:cNvPr id="12" name="Ellipse 11" descr="Fausthandschuhe">
              <a:extLst>
                <a:ext uri="{FF2B5EF4-FFF2-40B4-BE49-F238E27FC236}">
                  <a16:creationId xmlns:a16="http://schemas.microsoft.com/office/drawing/2014/main" id="{FE4DF807-B34B-441F-B520-CB15816B4844}"/>
                </a:ext>
              </a:extLst>
            </p:cNvPr>
            <p:cNvSpPr/>
            <p:nvPr/>
          </p:nvSpPr>
          <p:spPr>
            <a:xfrm>
              <a:off x="2637093" y="1601027"/>
              <a:ext cx="1201156" cy="120115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de-DE" sz="4400" dirty="0">
                  <a:latin typeface="Calibri" panose="020F0502020204030204" pitchFamily="34" charset="0"/>
                  <a:cs typeface="Calibri" panose="020F0502020204030204" pitchFamily="34" charset="0"/>
                </a:rPr>
                <a:t>S1</a:t>
              </a:r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56AFDC98-ED01-4F1A-AE84-5B0B0FD12672}"/>
                </a:ext>
              </a:extLst>
            </p:cNvPr>
            <p:cNvSpPr/>
            <p:nvPr/>
          </p:nvSpPr>
          <p:spPr>
            <a:xfrm rot="21600000">
              <a:off x="3237672" y="3160737"/>
              <a:ext cx="6317234" cy="1201157"/>
            </a:xfrm>
            <a:custGeom>
              <a:avLst/>
              <a:gdLst>
                <a:gd name="connsiteX0" fmla="*/ 0 w 6317234"/>
                <a:gd name="connsiteY0" fmla="*/ 0 h 1201156"/>
                <a:gd name="connsiteX1" fmla="*/ 5716656 w 6317234"/>
                <a:gd name="connsiteY1" fmla="*/ 0 h 1201156"/>
                <a:gd name="connsiteX2" fmla="*/ 6317234 w 6317234"/>
                <a:gd name="connsiteY2" fmla="*/ 600578 h 1201156"/>
                <a:gd name="connsiteX3" fmla="*/ 5716656 w 6317234"/>
                <a:gd name="connsiteY3" fmla="*/ 1201156 h 1201156"/>
                <a:gd name="connsiteX4" fmla="*/ 0 w 6317234"/>
                <a:gd name="connsiteY4" fmla="*/ 1201156 h 1201156"/>
                <a:gd name="connsiteX5" fmla="*/ 0 w 6317234"/>
                <a:gd name="connsiteY5" fmla="*/ 0 h 120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17234" h="1201156">
                  <a:moveTo>
                    <a:pt x="6317234" y="1201155"/>
                  </a:moveTo>
                  <a:lnTo>
                    <a:pt x="600578" y="1201155"/>
                  </a:lnTo>
                  <a:lnTo>
                    <a:pt x="0" y="600578"/>
                  </a:lnTo>
                  <a:lnTo>
                    <a:pt x="600578" y="1"/>
                  </a:lnTo>
                  <a:lnTo>
                    <a:pt x="6317234" y="1"/>
                  </a:lnTo>
                  <a:lnTo>
                    <a:pt x="6317234" y="120115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9966" tIns="106681" rIns="199136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 err="1"/>
                <a:t>Result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lower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than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lower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bound</a:t>
              </a:r>
              <a:endParaRPr lang="de-DE" sz="2800" kern="1200" dirty="0"/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AB6E3B23-C847-47EE-89DB-27EED3C02855}"/>
                </a:ext>
              </a:extLst>
            </p:cNvPr>
            <p:cNvSpPr/>
            <p:nvPr/>
          </p:nvSpPr>
          <p:spPr>
            <a:xfrm>
              <a:off x="2637093" y="3160738"/>
              <a:ext cx="1201156" cy="120115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de-DE" sz="4400" dirty="0">
                  <a:latin typeface="Calibri" panose="020F0502020204030204" pitchFamily="34" charset="0"/>
                  <a:cs typeface="Calibri" panose="020F0502020204030204" pitchFamily="34" charset="0"/>
                </a:rPr>
                <a:t>S2</a:t>
              </a:r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8EEDDB39-CF6C-49E2-B7DB-8369F8624D79}"/>
                </a:ext>
              </a:extLst>
            </p:cNvPr>
            <p:cNvSpPr/>
            <p:nvPr/>
          </p:nvSpPr>
          <p:spPr>
            <a:xfrm rot="21600000">
              <a:off x="3237672" y="4720448"/>
              <a:ext cx="6317234" cy="1201157"/>
            </a:xfrm>
            <a:custGeom>
              <a:avLst/>
              <a:gdLst>
                <a:gd name="connsiteX0" fmla="*/ 0 w 6317234"/>
                <a:gd name="connsiteY0" fmla="*/ 0 h 1201156"/>
                <a:gd name="connsiteX1" fmla="*/ 5716656 w 6317234"/>
                <a:gd name="connsiteY1" fmla="*/ 0 h 1201156"/>
                <a:gd name="connsiteX2" fmla="*/ 6317234 w 6317234"/>
                <a:gd name="connsiteY2" fmla="*/ 600578 h 1201156"/>
                <a:gd name="connsiteX3" fmla="*/ 5716656 w 6317234"/>
                <a:gd name="connsiteY3" fmla="*/ 1201156 h 1201156"/>
                <a:gd name="connsiteX4" fmla="*/ 0 w 6317234"/>
                <a:gd name="connsiteY4" fmla="*/ 1201156 h 1201156"/>
                <a:gd name="connsiteX5" fmla="*/ 0 w 6317234"/>
                <a:gd name="connsiteY5" fmla="*/ 0 h 1201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317234" h="1201156">
                  <a:moveTo>
                    <a:pt x="6317234" y="1201155"/>
                  </a:moveTo>
                  <a:lnTo>
                    <a:pt x="600578" y="1201155"/>
                  </a:lnTo>
                  <a:lnTo>
                    <a:pt x="0" y="600578"/>
                  </a:lnTo>
                  <a:lnTo>
                    <a:pt x="600578" y="1"/>
                  </a:lnTo>
                  <a:lnTo>
                    <a:pt x="6317234" y="1"/>
                  </a:lnTo>
                  <a:lnTo>
                    <a:pt x="6317234" y="120115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29966" tIns="106681" rIns="199136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 err="1"/>
                <a:t>Result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greater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than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upper</a:t>
              </a:r>
              <a:r>
                <a:rPr lang="de-DE" sz="2800" kern="1200" dirty="0"/>
                <a:t> </a:t>
              </a:r>
              <a:r>
                <a:rPr lang="de-DE" sz="2800" kern="1200" dirty="0" err="1"/>
                <a:t>bound</a:t>
              </a:r>
              <a:endParaRPr lang="de-DE" sz="2800" kern="1200" dirty="0"/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9393DA44-0AB7-4F3C-8647-DE7A7B3F1A14}"/>
                </a:ext>
              </a:extLst>
            </p:cNvPr>
            <p:cNvSpPr/>
            <p:nvPr/>
          </p:nvSpPr>
          <p:spPr>
            <a:xfrm>
              <a:off x="2637093" y="4720449"/>
              <a:ext cx="1201156" cy="1201156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/>
            <a:lstStyle/>
            <a:p>
              <a:pPr algn="ctr"/>
              <a:r>
                <a:rPr lang="de-DE" sz="4400" dirty="0">
                  <a:latin typeface="Calibri" panose="020F0502020204030204" pitchFamily="34" charset="0"/>
                  <a:cs typeface="Calibri" panose="020F0502020204030204" pitchFamily="34" charset="0"/>
                </a:rPr>
                <a:t>S3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93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Evaluation </a:t>
            </a:r>
            <a:r>
              <a:rPr lang="de-DE" sz="3600" dirty="0" err="1"/>
              <a:t>Results</a:t>
            </a:r>
            <a:endParaRPr lang="de-DE" sz="36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C0C950B-6A20-4AEF-A48D-E20E75B3F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479" y="1387474"/>
            <a:ext cx="8165042" cy="489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48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Evaluation </a:t>
            </a:r>
            <a:r>
              <a:rPr lang="de-DE" sz="3600" dirty="0" err="1"/>
              <a:t>Results</a:t>
            </a:r>
            <a:endParaRPr lang="de-DE" sz="36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35771B1-C909-4532-947B-0089FEB07593}"/>
              </a:ext>
            </a:extLst>
          </p:cNvPr>
          <p:cNvSpPr txBox="1"/>
          <p:nvPr/>
        </p:nvSpPr>
        <p:spPr>
          <a:xfrm>
            <a:off x="1295400" y="1689100"/>
            <a:ext cx="9601200" cy="1099271"/>
          </a:xfrm>
          <a:prstGeom prst="rect">
            <a:avLst/>
          </a:prstGeom>
          <a:noFill/>
          <a:ln w="127000">
            <a:solidFill>
              <a:schemeClr val="bg1">
                <a:lumMod val="95000"/>
              </a:schemeClr>
            </a:solidFill>
          </a:ln>
        </p:spPr>
        <p:txBody>
          <a:bodyPr wrap="square" lIns="180000" tIns="360000" rIns="180000" bIns="180000" rtlCol="0">
            <a:spAutoFit/>
          </a:bodyPr>
          <a:lstStyle/>
          <a:p>
            <a:r>
              <a:rPr lang="de-DE" dirty="0">
                <a:latin typeface="Consolas" panose="020B0609020204030204" pitchFamily="49" charset="0"/>
              </a:rPr>
              <a:t>[SUCCESSFULL] teetime.benchmark.Port2PortBenchmark.queue Score: 32.777</a:t>
            </a:r>
          </a:p>
          <a:p>
            <a:r>
              <a:rPr lang="de-DE" dirty="0">
                <a:latin typeface="Consolas" panose="020B0609020204030204" pitchFamily="49" charset="0"/>
              </a:rPr>
              <a:t>	</a:t>
            </a:r>
            <a:r>
              <a:rPr lang="nl-NL" dirty="0">
                <a:latin typeface="Consolas" panose="020B0609020204030204" pitchFamily="49" charset="0"/>
              </a:rPr>
              <a:t>(99.9% 1.982 ns/op (Bounds: [30.0, 35.0])</a:t>
            </a:r>
            <a:endParaRPr lang="de-DE" dirty="0">
              <a:latin typeface="Consolas" panose="020B0609020204030204" pitchFamily="49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408068E-5E7C-4B1C-BBF0-BFFFF1A59BE6}"/>
              </a:ext>
            </a:extLst>
          </p:cNvPr>
          <p:cNvSpPr txBox="1"/>
          <p:nvPr/>
        </p:nvSpPr>
        <p:spPr>
          <a:xfrm>
            <a:off x="5368925" y="1458267"/>
            <a:ext cx="145415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#59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3D42A43-94D1-4001-BFEC-02A235A72949}"/>
              </a:ext>
            </a:extLst>
          </p:cNvPr>
          <p:cNvSpPr txBox="1"/>
          <p:nvPr/>
        </p:nvSpPr>
        <p:spPr>
          <a:xfrm>
            <a:off x="1295400" y="3441520"/>
            <a:ext cx="9601200" cy="1099271"/>
          </a:xfrm>
          <a:prstGeom prst="rect">
            <a:avLst/>
          </a:prstGeom>
          <a:noFill/>
          <a:ln w="127000">
            <a:solidFill>
              <a:schemeClr val="bg1">
                <a:lumMod val="95000"/>
              </a:schemeClr>
            </a:solidFill>
          </a:ln>
        </p:spPr>
        <p:txBody>
          <a:bodyPr wrap="square" lIns="180000" tIns="360000" rIns="180000" bIns="180000" rtlCol="0">
            <a:spAutoFit/>
          </a:bodyPr>
          <a:lstStyle/>
          <a:p>
            <a:r>
              <a:rPr lang="de-DE" dirty="0">
                <a:latin typeface="Consolas" panose="020B0609020204030204" pitchFamily="49" charset="0"/>
              </a:rPr>
              <a:t>[FAILED] teetime.benchmark.Port2PortBenchmark.queue Score: 40.386</a:t>
            </a:r>
          </a:p>
          <a:p>
            <a:r>
              <a:rPr lang="de-DE" dirty="0">
                <a:latin typeface="Consolas" panose="020B0609020204030204" pitchFamily="49" charset="0"/>
              </a:rPr>
              <a:t>	(99.9% 1.637 ns/</a:t>
            </a:r>
            <a:r>
              <a:rPr lang="de-DE" dirty="0" err="1">
                <a:latin typeface="Consolas" panose="020B0609020204030204" pitchFamily="49" charset="0"/>
              </a:rPr>
              <a:t>op</a:t>
            </a:r>
            <a:r>
              <a:rPr lang="de-DE" dirty="0">
                <a:latin typeface="Consolas" panose="020B0609020204030204" pitchFamily="49" charset="0"/>
              </a:rPr>
              <a:t> (Bounds: [30.0, 35.0])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E80CBA4-7BA2-4971-979F-E156314343CB}"/>
              </a:ext>
            </a:extLst>
          </p:cNvPr>
          <p:cNvSpPr txBox="1"/>
          <p:nvPr/>
        </p:nvSpPr>
        <p:spPr>
          <a:xfrm>
            <a:off x="5368924" y="3210687"/>
            <a:ext cx="14541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#69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9882384-665D-4F4C-A4E8-BBAE80D2B42C}"/>
              </a:ext>
            </a:extLst>
          </p:cNvPr>
          <p:cNvSpPr txBox="1"/>
          <p:nvPr/>
        </p:nvSpPr>
        <p:spPr>
          <a:xfrm>
            <a:off x="1295400" y="5193940"/>
            <a:ext cx="9601200" cy="1099271"/>
          </a:xfrm>
          <a:prstGeom prst="rect">
            <a:avLst/>
          </a:prstGeom>
          <a:noFill/>
          <a:ln w="127000">
            <a:solidFill>
              <a:schemeClr val="bg1">
                <a:lumMod val="95000"/>
              </a:schemeClr>
            </a:solidFill>
          </a:ln>
        </p:spPr>
        <p:txBody>
          <a:bodyPr wrap="square" lIns="180000" tIns="360000" rIns="180000" bIns="180000" rtlCol="0">
            <a:spAutoFit/>
          </a:bodyPr>
          <a:lstStyle/>
          <a:p>
            <a:r>
              <a:rPr lang="de-DE" dirty="0">
                <a:latin typeface="Consolas" panose="020B0609020204030204" pitchFamily="49" charset="0"/>
              </a:rPr>
              <a:t>[FAILED] teetime.benchmark.Port2PortBenchmark.queue Score: 18.613</a:t>
            </a:r>
          </a:p>
          <a:p>
            <a:r>
              <a:rPr lang="de-DE" dirty="0">
                <a:latin typeface="Consolas" panose="020B0609020204030204" pitchFamily="49" charset="0"/>
              </a:rPr>
              <a:t>	(99.9%) 4.536 ns/</a:t>
            </a:r>
            <a:r>
              <a:rPr lang="de-DE" dirty="0" err="1">
                <a:latin typeface="Consolas" panose="020B0609020204030204" pitchFamily="49" charset="0"/>
              </a:rPr>
              <a:t>op</a:t>
            </a:r>
            <a:r>
              <a:rPr lang="de-DE" dirty="0">
                <a:latin typeface="Consolas" panose="020B0609020204030204" pitchFamily="49" charset="0"/>
              </a:rPr>
              <a:t> (Bounds: [30.0, 35.0])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8B3641E-07F3-4E55-B6E4-F9D3010AD2EC}"/>
              </a:ext>
            </a:extLst>
          </p:cNvPr>
          <p:cNvSpPr txBox="1"/>
          <p:nvPr/>
        </p:nvSpPr>
        <p:spPr>
          <a:xfrm>
            <a:off x="5368924" y="4963107"/>
            <a:ext cx="145415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Build</a:t>
            </a:r>
            <a:r>
              <a:rPr lang="de-DE" sz="2400" dirty="0">
                <a:latin typeface="Calibri" panose="020F0502020204030204" pitchFamily="34" charset="0"/>
                <a:cs typeface="Calibri" panose="020F0502020204030204" pitchFamily="34" charset="0"/>
              </a:rPr>
              <a:t> #76</a:t>
            </a:r>
          </a:p>
        </p:txBody>
      </p:sp>
    </p:spTree>
    <p:extLst>
      <p:ext uri="{BB962C8B-B14F-4D97-AF65-F5344CB8AC3E}">
        <p14:creationId xmlns:p14="http://schemas.microsoft.com/office/powerpoint/2010/main" val="2876059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Outline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34E10A3-84F2-4767-80F3-E1BC6BD98C8A}"/>
              </a:ext>
            </a:extLst>
          </p:cNvPr>
          <p:cNvGrpSpPr/>
          <p:nvPr/>
        </p:nvGrpSpPr>
        <p:grpSpPr>
          <a:xfrm>
            <a:off x="-3807999" y="685952"/>
            <a:ext cx="14896305" cy="6077547"/>
            <a:chOff x="-3807999" y="685952"/>
            <a:chExt cx="14896305" cy="6077547"/>
          </a:xfrm>
        </p:grpSpPr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6849E7A1-3DA0-4C32-A027-5EA1FC164C47}"/>
                </a:ext>
              </a:extLst>
            </p:cNvPr>
            <p:cNvSpPr/>
            <p:nvPr/>
          </p:nvSpPr>
          <p:spPr>
            <a:xfrm>
              <a:off x="-3807999" y="685952"/>
              <a:ext cx="6077547" cy="6077547"/>
            </a:xfrm>
            <a:prstGeom prst="blockArc">
              <a:avLst>
                <a:gd name="adj1" fmla="val 18900000"/>
                <a:gd name="adj2" fmla="val 2700000"/>
                <a:gd name="adj3" fmla="val 355"/>
              </a:avLst>
            </a:prstGeom>
            <a:ln w="635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B6DA8FF0-B53C-4A68-8306-F2E49DC9F67C}"/>
                </a:ext>
              </a:extLst>
            </p:cNvPr>
            <p:cNvSpPr/>
            <p:nvPr/>
          </p:nvSpPr>
          <p:spPr>
            <a:xfrm>
              <a:off x="2059475" y="1814783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Foundations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EF99EC-6ECE-4562-80BA-5EF469D761BA}"/>
                </a:ext>
              </a:extLst>
            </p:cNvPr>
            <p:cNvSpPr/>
            <p:nvPr/>
          </p:nvSpPr>
          <p:spPr>
            <a:xfrm>
              <a:off x="1371459" y="1727980"/>
              <a:ext cx="868032" cy="868032"/>
            </a:xfrm>
            <a:prstGeom prst="ellipse">
              <a:avLst/>
            </a:prstGeom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A92EED01-3549-47CE-AD42-16CB85F07EF7}"/>
                </a:ext>
              </a:extLst>
            </p:cNvPr>
            <p:cNvSpPr/>
            <p:nvPr/>
          </p:nvSpPr>
          <p:spPr>
            <a:xfrm>
              <a:off x="2457605" y="285660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Performance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Testing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Framework</a:t>
              </a:r>
              <a:endParaRPr lang="de-DE" sz="2800" kern="1200" dirty="0">
                <a:solidFill>
                  <a:schemeClr val="tx2"/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9BBBB02-F963-4D47-A91A-FA6A7ED3A23F}"/>
                </a:ext>
              </a:extLst>
            </p:cNvPr>
            <p:cNvSpPr/>
            <p:nvPr/>
          </p:nvSpPr>
          <p:spPr>
            <a:xfrm>
              <a:off x="1769589" y="2769799"/>
              <a:ext cx="868032" cy="868032"/>
            </a:xfrm>
            <a:prstGeom prst="ellipse">
              <a:avLst/>
            </a:prstGeom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32E1D1DA-9251-40FB-9613-B6F7B7D1BBA5}"/>
                </a:ext>
              </a:extLst>
            </p:cNvPr>
            <p:cNvSpPr/>
            <p:nvPr/>
          </p:nvSpPr>
          <p:spPr>
            <a:xfrm>
              <a:off x="2457605" y="389842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within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Continuous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Integration</a:t>
              </a:r>
              <a:endParaRPr lang="de-DE" sz="28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0962A3C-AC5C-4DCB-820D-C8E8D0142AE6}"/>
                </a:ext>
              </a:extLst>
            </p:cNvPr>
            <p:cNvSpPr/>
            <p:nvPr/>
          </p:nvSpPr>
          <p:spPr>
            <a:xfrm>
              <a:off x="1769589" y="3811619"/>
              <a:ext cx="868032" cy="868032"/>
            </a:xfrm>
            <a:prstGeom prst="ellipse">
              <a:avLst/>
            </a:prstGeom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E60608-C87E-41C5-8A81-CA3BC6510206}"/>
                </a:ext>
              </a:extLst>
            </p:cNvPr>
            <p:cNvSpPr/>
            <p:nvPr/>
          </p:nvSpPr>
          <p:spPr>
            <a:xfrm>
              <a:off x="2059475" y="4940241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Evaluation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Feasibility</a:t>
              </a:r>
              <a:endParaRPr lang="de-DE" sz="2800" kern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7608478-F473-43CD-9A11-C1A95C37020D}"/>
                </a:ext>
              </a:extLst>
            </p:cNvPr>
            <p:cNvSpPr/>
            <p:nvPr/>
          </p:nvSpPr>
          <p:spPr>
            <a:xfrm>
              <a:off x="1371459" y="4853438"/>
              <a:ext cx="868032" cy="868032"/>
            </a:xfrm>
            <a:prstGeom prst="ellipse">
              <a:avLst/>
            </a:prstGeom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365169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Conclusions</a:t>
            </a:r>
            <a:endParaRPr lang="de-DE" sz="36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C38675F-5699-4FFD-9A8B-4BFAC60E6AAB}"/>
              </a:ext>
            </a:extLst>
          </p:cNvPr>
          <p:cNvSpPr txBox="1"/>
          <p:nvPr/>
        </p:nvSpPr>
        <p:spPr>
          <a:xfrm>
            <a:off x="1295400" y="1239151"/>
            <a:ext cx="9601200" cy="245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Presentation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testing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framework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Includable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a CI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infrastructure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Approach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feasible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Available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 at: https://soerenhenning.github.io/RadarGun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D0811C8-5691-442C-B4A8-19AAF31240FE}"/>
              </a:ext>
            </a:extLst>
          </p:cNvPr>
          <p:cNvSpPr txBox="1">
            <a:spLocks/>
          </p:cNvSpPr>
          <p:nvPr/>
        </p:nvSpPr>
        <p:spPr>
          <a:xfrm>
            <a:off x="1295400" y="3969508"/>
            <a:ext cx="9601200" cy="8183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de-DE" sz="3600" dirty="0"/>
              <a:t>Future Work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21ADD36-DC1A-4025-B366-6508DAB2896F}"/>
              </a:ext>
            </a:extLst>
          </p:cNvPr>
          <p:cNvSpPr txBox="1"/>
          <p:nvPr/>
        </p:nvSpPr>
        <p:spPr>
          <a:xfrm>
            <a:off x="1295400" y="4787843"/>
            <a:ext cx="9601200" cy="1234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Other JVM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languages</a:t>
            </a: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algn="ctr">
              <a:lnSpc>
                <a:spcPct val="120000"/>
              </a:lnSpc>
            </a:pPr>
            <a:r>
              <a:rPr lang="de-DE" sz="3200" dirty="0">
                <a:latin typeface="Calibri" panose="020F0502020204030204" pitchFamily="34" charset="0"/>
                <a:cs typeface="Calibri" panose="020F0502020204030204" pitchFamily="34" charset="0"/>
              </a:rPr>
              <a:t>Interactive </a:t>
            </a:r>
            <a:r>
              <a:rPr lang="de-DE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visualization</a:t>
            </a:r>
            <a:endParaRPr lang="de-DE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40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Outline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634E10A3-84F2-4767-80F3-E1BC6BD98C8A}"/>
              </a:ext>
            </a:extLst>
          </p:cNvPr>
          <p:cNvGrpSpPr/>
          <p:nvPr/>
        </p:nvGrpSpPr>
        <p:grpSpPr>
          <a:xfrm>
            <a:off x="-3807999" y="685952"/>
            <a:ext cx="14896305" cy="6077547"/>
            <a:chOff x="-3807999" y="685952"/>
            <a:chExt cx="14896305" cy="6077547"/>
          </a:xfrm>
        </p:grpSpPr>
        <p:sp>
          <p:nvSpPr>
            <p:cNvPr id="5" name="Halbbogen 4">
              <a:extLst>
                <a:ext uri="{FF2B5EF4-FFF2-40B4-BE49-F238E27FC236}">
                  <a16:creationId xmlns:a16="http://schemas.microsoft.com/office/drawing/2014/main" id="{6849E7A1-3DA0-4C32-A027-5EA1FC164C47}"/>
                </a:ext>
              </a:extLst>
            </p:cNvPr>
            <p:cNvSpPr/>
            <p:nvPr/>
          </p:nvSpPr>
          <p:spPr>
            <a:xfrm>
              <a:off x="-3807999" y="685952"/>
              <a:ext cx="6077547" cy="6077547"/>
            </a:xfrm>
            <a:prstGeom prst="blockArc">
              <a:avLst>
                <a:gd name="adj1" fmla="val 18900000"/>
                <a:gd name="adj2" fmla="val 2700000"/>
                <a:gd name="adj3" fmla="val 355"/>
              </a:avLst>
            </a:prstGeom>
            <a:ln w="63500">
              <a:solidFill>
                <a:schemeClr val="accent2"/>
              </a:solidFill>
            </a:ln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Freihandform: Form 5">
              <a:extLst>
                <a:ext uri="{FF2B5EF4-FFF2-40B4-BE49-F238E27FC236}">
                  <a16:creationId xmlns:a16="http://schemas.microsoft.com/office/drawing/2014/main" id="{B6DA8FF0-B53C-4A68-8306-F2E49DC9F67C}"/>
                </a:ext>
              </a:extLst>
            </p:cNvPr>
            <p:cNvSpPr/>
            <p:nvPr/>
          </p:nvSpPr>
          <p:spPr>
            <a:xfrm>
              <a:off x="2059475" y="1814783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Foundations</a:t>
              </a: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6EF99EC-6ECE-4562-80BA-5EF469D761BA}"/>
                </a:ext>
              </a:extLst>
            </p:cNvPr>
            <p:cNvSpPr/>
            <p:nvPr/>
          </p:nvSpPr>
          <p:spPr>
            <a:xfrm>
              <a:off x="1371459" y="1727980"/>
              <a:ext cx="868032" cy="868032"/>
            </a:xfrm>
            <a:prstGeom prst="ellipse">
              <a:avLst/>
            </a:prstGeom>
            <a:solidFill>
              <a:schemeClr val="accent1"/>
            </a:solidFill>
            <a:ln w="63500">
              <a:solidFill>
                <a:schemeClr val="accent1"/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A92EED01-3549-47CE-AD42-16CB85F07EF7}"/>
                </a:ext>
              </a:extLst>
            </p:cNvPr>
            <p:cNvSpPr/>
            <p:nvPr/>
          </p:nvSpPr>
          <p:spPr>
            <a:xfrm>
              <a:off x="2457605" y="285660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None/>
              </a:pP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Proposal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for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a Performance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Testing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Framework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39BBBB02-F963-4D47-A91A-FA6A7ED3A23F}"/>
                </a:ext>
              </a:extLst>
            </p:cNvPr>
            <p:cNvSpPr/>
            <p:nvPr/>
          </p:nvSpPr>
          <p:spPr>
            <a:xfrm>
              <a:off x="1769589" y="2769799"/>
              <a:ext cx="868032" cy="868032"/>
            </a:xfrm>
            <a:prstGeom prst="ellipse">
              <a:avLst/>
            </a:prstGeom>
            <a:solidFill>
              <a:schemeClr val="bg1"/>
            </a:solidFill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32E1D1DA-9251-40FB-9613-B6F7B7D1BBA5}"/>
                </a:ext>
              </a:extLst>
            </p:cNvPr>
            <p:cNvSpPr/>
            <p:nvPr/>
          </p:nvSpPr>
          <p:spPr>
            <a:xfrm>
              <a:off x="2457605" y="3898422"/>
              <a:ext cx="8630700" cy="694425"/>
            </a:xfrm>
            <a:custGeom>
              <a:avLst/>
              <a:gdLst>
                <a:gd name="connsiteX0" fmla="*/ 0 w 8630700"/>
                <a:gd name="connsiteY0" fmla="*/ 0 h 694425"/>
                <a:gd name="connsiteX1" fmla="*/ 8630700 w 8630700"/>
                <a:gd name="connsiteY1" fmla="*/ 0 h 694425"/>
                <a:gd name="connsiteX2" fmla="*/ 8630700 w 8630700"/>
                <a:gd name="connsiteY2" fmla="*/ 694425 h 694425"/>
                <a:gd name="connsiteX3" fmla="*/ 0 w 8630700"/>
                <a:gd name="connsiteY3" fmla="*/ 694425 h 694425"/>
                <a:gd name="connsiteX4" fmla="*/ 0 w 8630700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30700" h="694425">
                  <a:moveTo>
                    <a:pt x="0" y="0"/>
                  </a:moveTo>
                  <a:lnTo>
                    <a:pt x="8630700" y="0"/>
                  </a:lnTo>
                  <a:lnTo>
                    <a:pt x="8630700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lvl="0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Execution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within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Continuous</a:t>
              </a:r>
              <a:r>
                <a:rPr lang="de-DE" sz="28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Integration</a:t>
              </a:r>
            </a:p>
          </p:txBody>
        </p:sp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D0962A3C-AC5C-4DCB-820D-C8E8D0142AE6}"/>
                </a:ext>
              </a:extLst>
            </p:cNvPr>
            <p:cNvSpPr/>
            <p:nvPr/>
          </p:nvSpPr>
          <p:spPr>
            <a:xfrm>
              <a:off x="1769589" y="3811619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E8E60608-C87E-41C5-8A81-CA3BC6510206}"/>
                </a:ext>
              </a:extLst>
            </p:cNvPr>
            <p:cNvSpPr/>
            <p:nvPr/>
          </p:nvSpPr>
          <p:spPr>
            <a:xfrm>
              <a:off x="2059475" y="4940241"/>
              <a:ext cx="9028831" cy="694425"/>
            </a:xfrm>
            <a:custGeom>
              <a:avLst/>
              <a:gdLst>
                <a:gd name="connsiteX0" fmla="*/ 0 w 9028831"/>
                <a:gd name="connsiteY0" fmla="*/ 0 h 694425"/>
                <a:gd name="connsiteX1" fmla="*/ 9028831 w 9028831"/>
                <a:gd name="connsiteY1" fmla="*/ 0 h 694425"/>
                <a:gd name="connsiteX2" fmla="*/ 9028831 w 9028831"/>
                <a:gd name="connsiteY2" fmla="*/ 694425 h 694425"/>
                <a:gd name="connsiteX3" fmla="*/ 0 w 9028831"/>
                <a:gd name="connsiteY3" fmla="*/ 694425 h 694425"/>
                <a:gd name="connsiteX4" fmla="*/ 0 w 9028831"/>
                <a:gd name="connsiteY4" fmla="*/ 0 h 69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28831" h="694425">
                  <a:moveTo>
                    <a:pt x="0" y="0"/>
                  </a:moveTo>
                  <a:lnTo>
                    <a:pt x="9028831" y="0"/>
                  </a:lnTo>
                  <a:lnTo>
                    <a:pt x="9028831" y="694425"/>
                  </a:lnTo>
                  <a:lnTo>
                    <a:pt x="0" y="6944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51201" tIns="71120" rIns="71120" bIns="71120" numCol="1" spcCol="1270" anchor="ctr" anchorCtr="0">
              <a:noAutofit/>
            </a:bodyPr>
            <a:lstStyle/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Evaluation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of</a:t>
              </a:r>
              <a:r>
                <a:rPr lang="de-DE" sz="2800" kern="1200" dirty="0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de-DE" sz="2800" kern="1200" dirty="0" err="1">
                  <a:solidFill>
                    <a:schemeClr val="tx2">
                      <a:lumMod val="40000"/>
                      <a:lumOff val="6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Feasibility</a:t>
              </a:r>
              <a:endParaRPr lang="de-DE" sz="2800" kern="1200" dirty="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C7608478-F473-43CD-9A11-C1A95C37020D}"/>
                </a:ext>
              </a:extLst>
            </p:cNvPr>
            <p:cNvSpPr/>
            <p:nvPr/>
          </p:nvSpPr>
          <p:spPr>
            <a:xfrm>
              <a:off x="1371459" y="4853438"/>
              <a:ext cx="868032" cy="868032"/>
            </a:xfrm>
            <a:prstGeom prst="ellipse">
              <a:avLst/>
            </a:prstGeom>
            <a:ln w="635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362182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Performance </a:t>
            </a:r>
            <a:r>
              <a:rPr lang="de-DE" sz="3600" dirty="0" err="1"/>
              <a:t>Measurements</a:t>
            </a:r>
            <a:r>
              <a:rPr lang="de-DE" sz="3600" dirty="0"/>
              <a:t> in Java</a:t>
            </a: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4759E00C-FE02-49AE-ADEB-8FBB62A3E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63096"/>
              </p:ext>
            </p:extLst>
          </p:nvPr>
        </p:nvGraphicFramePr>
        <p:xfrm>
          <a:off x="1841500" y="2336800"/>
          <a:ext cx="8128000" cy="271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B950C72F-66F5-480F-90B0-693DAEC0DE34}"/>
              </a:ext>
            </a:extLst>
          </p:cNvPr>
          <p:cNvCxnSpPr>
            <a:cxnSpLocks/>
          </p:cNvCxnSpPr>
          <p:nvPr/>
        </p:nvCxnSpPr>
        <p:spPr>
          <a:xfrm>
            <a:off x="3251200" y="5486400"/>
            <a:ext cx="5430838" cy="0"/>
          </a:xfrm>
          <a:prstGeom prst="straightConnector1">
            <a:avLst/>
          </a:prstGeom>
          <a:ln w="25400">
            <a:solidFill>
              <a:schemeClr val="tx1">
                <a:lumMod val="90000"/>
                <a:lumOff val="10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E08DBB8D-C2CA-4EB1-9730-9F3B8FFAE596}"/>
              </a:ext>
            </a:extLst>
          </p:cNvPr>
          <p:cNvSpPr txBox="1"/>
          <p:nvPr/>
        </p:nvSpPr>
        <p:spPr>
          <a:xfrm>
            <a:off x="4746625" y="5508352"/>
            <a:ext cx="247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=  end - </a:t>
            </a:r>
            <a:r>
              <a:rPr lang="de-DE" sz="2400" dirty="0" err="1">
                <a:solidFill>
                  <a:schemeClr val="tx1">
                    <a:lumMod val="90000"/>
                    <a:lumOff val="1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  <a:endParaRPr lang="de-DE" sz="2400" dirty="0">
              <a:solidFill>
                <a:schemeClr val="tx1">
                  <a:lumMod val="90000"/>
                  <a:lumOff val="1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78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Performance </a:t>
            </a:r>
            <a:r>
              <a:rPr lang="de-DE" sz="3600" dirty="0" err="1"/>
              <a:t>Measurements</a:t>
            </a:r>
            <a:r>
              <a:rPr lang="de-DE" sz="3600" dirty="0"/>
              <a:t> in Java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4D898B5-88AE-4B02-B0F5-F0692CDCABF3}"/>
              </a:ext>
            </a:extLst>
          </p:cNvPr>
          <p:cNvSpPr txBox="1"/>
          <p:nvPr/>
        </p:nvSpPr>
        <p:spPr>
          <a:xfrm>
            <a:off x="1295400" y="2133600"/>
            <a:ext cx="2628900" cy="712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Beware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E7F86E7-5C0D-4444-BB8B-8CA6B130288B}"/>
              </a:ext>
            </a:extLst>
          </p:cNvPr>
          <p:cNvSpPr txBox="1"/>
          <p:nvPr/>
        </p:nvSpPr>
        <p:spPr>
          <a:xfrm>
            <a:off x="3924300" y="2133600"/>
            <a:ext cx="6972300" cy="2751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Environmental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influences</a:t>
            </a:r>
            <a:endParaRPr lang="de-DE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Class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loading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demand</a:t>
            </a:r>
            <a:endParaRPr lang="de-DE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Dynamically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recompilation</a:t>
            </a: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 (JIT)</a:t>
            </a:r>
          </a:p>
          <a:p>
            <a:pPr>
              <a:lnSpc>
                <a:spcPct val="120000"/>
              </a:lnSpc>
            </a:pPr>
            <a:r>
              <a:rPr lang="de-DE" sz="3600" dirty="0">
                <a:latin typeface="Calibri" panose="020F0502020204030204" pitchFamily="34" charset="0"/>
                <a:cs typeface="Calibri" panose="020F0502020204030204" pitchFamily="34" charset="0"/>
              </a:rPr>
              <a:t>Compiler </a:t>
            </a:r>
            <a:r>
              <a:rPr lang="de-DE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optimizations</a:t>
            </a:r>
            <a:endParaRPr lang="de-DE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247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Java </a:t>
            </a:r>
            <a:r>
              <a:rPr lang="de-DE" sz="3600" dirty="0" err="1"/>
              <a:t>Microbenchmarking</a:t>
            </a:r>
            <a:r>
              <a:rPr lang="de-DE" sz="3600" dirty="0"/>
              <a:t> Harness (JMH)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D74439F-E678-4FC8-BF6F-B00B57F2837B}"/>
              </a:ext>
            </a:extLst>
          </p:cNvPr>
          <p:cNvSpPr/>
          <p:nvPr/>
        </p:nvSpPr>
        <p:spPr>
          <a:xfrm>
            <a:off x="2445543" y="1560582"/>
            <a:ext cx="730091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BenchmarkMode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Mode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AverageTime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OutputTimeUnit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TimeUnit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NANOSECONDS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@Fork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3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@Warmup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iterations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5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@Measurement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iterations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>
                <a:solidFill>
                  <a:srgbClr val="FF8000"/>
                </a:solidFill>
                <a:latin typeface="Consolas" panose="020B0609020204030204" pitchFamily="49" charset="0"/>
              </a:rPr>
              <a:t>30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public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class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ExampleBenchmark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</a:p>
          <a:p>
            <a:r>
              <a:rPr lang="de-DE" sz="2000" dirty="0">
                <a:solidFill>
                  <a:srgbClr val="8000FF"/>
                </a:solidFill>
                <a:latin typeface="Consolas" panose="020B0609020204030204" pitchFamily="49" charset="0"/>
              </a:rPr>
              <a:t>	double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x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=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Math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PI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;</a:t>
            </a:r>
          </a:p>
          <a:p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@Benchmark</a:t>
            </a:r>
          </a:p>
          <a:p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dirty="0" err="1">
                <a:solidFill>
                  <a:srgbClr val="8000FF"/>
                </a:solidFill>
                <a:latin typeface="Consolas" panose="020B0609020204030204" pitchFamily="49" charset="0"/>
              </a:rPr>
              <a:t>public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>
                <a:solidFill>
                  <a:srgbClr val="8000FF"/>
                </a:solidFill>
                <a:latin typeface="Consolas" panose="020B0609020204030204" pitchFamily="49" charset="0"/>
              </a:rPr>
              <a:t>double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measure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BlackHole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blackHole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{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blackHole</a:t>
            </a:r>
            <a:r>
              <a:rPr lang="de-DE" sz="2000" b="1" dirty="0" err="1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 err="1">
                <a:solidFill>
                  <a:srgbClr val="000000"/>
                </a:solidFill>
                <a:latin typeface="Consolas" panose="020B0609020204030204" pitchFamily="49" charset="0"/>
              </a:rPr>
              <a:t>consume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Math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.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log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(</a:t>
            </a:r>
            <a:r>
              <a:rPr lang="de-DE" sz="2000" dirty="0">
                <a:solidFill>
                  <a:srgbClr val="000000"/>
                </a:solidFill>
                <a:latin typeface="Consolas" panose="020B0609020204030204" pitchFamily="49" charset="0"/>
              </a:rPr>
              <a:t>x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));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de-DE" sz="20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de-DE" sz="2000" b="1" dirty="0">
                <a:solidFill>
                  <a:srgbClr val="000080"/>
                </a:solidFill>
                <a:latin typeface="Consolas" panose="020B0609020204030204" pitchFamily="49" charset="0"/>
              </a:rPr>
              <a:t>}</a:t>
            </a:r>
            <a:endParaRPr lang="de-DE" sz="2000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3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 err="1"/>
              <a:t>Continuous</a:t>
            </a:r>
            <a:r>
              <a:rPr lang="de-DE" sz="3600" dirty="0"/>
              <a:t> Integration Server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7E912BB-8136-4B93-BC83-088E69E38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41068" y="1478882"/>
            <a:ext cx="5155532" cy="1658563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5C85CFB-2C63-4BBA-BA11-21B90D5E80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55369" y="5326270"/>
            <a:ext cx="2727158" cy="85163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B6A842F-630E-4725-9F40-F2795D4FA3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99877" y="3481186"/>
            <a:ext cx="2696723" cy="2696723"/>
          </a:xfrm>
          <a:prstGeom prst="rect">
            <a:avLst/>
          </a:prstGeom>
        </p:spPr>
      </p:pic>
      <p:pic>
        <p:nvPicPr>
          <p:cNvPr id="10" name="Grafik 9" descr="Ein Bild, das Objekt enthält.&#10;&#10;Mit hoher Zuverlässigkeit generierte Beschreibung">
            <a:extLst>
              <a:ext uri="{FF2B5EF4-FFF2-40B4-BE49-F238E27FC236}">
                <a16:creationId xmlns:a16="http://schemas.microsoft.com/office/drawing/2014/main" id="{4DCECF9B-290B-4A74-A2DD-EB818BED992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369" y="3481186"/>
            <a:ext cx="3205162" cy="768279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40FAA0B-9157-4207-A76E-BD601B7292A9}"/>
              </a:ext>
            </a:extLst>
          </p:cNvPr>
          <p:cNvCxnSpPr/>
          <p:nvPr/>
        </p:nvCxnSpPr>
        <p:spPr>
          <a:xfrm>
            <a:off x="1058779" y="1779851"/>
            <a:ext cx="0" cy="4333067"/>
          </a:xfrm>
          <a:prstGeom prst="line">
            <a:avLst/>
          </a:prstGeom>
          <a:ln w="1270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>
            <a:extLst>
              <a:ext uri="{FF2B5EF4-FFF2-40B4-BE49-F238E27FC236}">
                <a16:creationId xmlns:a16="http://schemas.microsoft.com/office/drawing/2014/main" id="{0A7BEB62-D461-4A68-ADEA-C1BACECD6384}"/>
              </a:ext>
            </a:extLst>
          </p:cNvPr>
          <p:cNvSpPr/>
          <p:nvPr/>
        </p:nvSpPr>
        <p:spPr>
          <a:xfrm>
            <a:off x="824163" y="2073547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9DBEED15-409A-46D5-82BB-A9DF7E4D6085}"/>
              </a:ext>
            </a:extLst>
          </p:cNvPr>
          <p:cNvSpPr txBox="1"/>
          <p:nvPr/>
        </p:nvSpPr>
        <p:spPr>
          <a:xfrm flipH="1">
            <a:off x="1528011" y="2019559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&gt; </a:t>
            </a:r>
            <a:r>
              <a:rPr lang="de-DE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git</a:t>
            </a:r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 pull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945F51C7-61BD-44B5-A8C5-E16359F5ED6F}"/>
              </a:ext>
            </a:extLst>
          </p:cNvPr>
          <p:cNvSpPr/>
          <p:nvPr/>
        </p:nvSpPr>
        <p:spPr>
          <a:xfrm>
            <a:off x="824163" y="3113971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876CDB6-7F84-4232-9425-61F8DCF01046}"/>
              </a:ext>
            </a:extLst>
          </p:cNvPr>
          <p:cNvSpPr txBox="1"/>
          <p:nvPr/>
        </p:nvSpPr>
        <p:spPr>
          <a:xfrm flipH="1">
            <a:off x="1528011" y="3059983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&gt; </a:t>
            </a:r>
            <a:r>
              <a:rPr lang="de-DE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build</a:t>
            </a:r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binaries</a:t>
            </a:r>
            <a:endParaRPr lang="de-DE" sz="2800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16FE258E-1FB8-4959-86D3-48AA3C9A220F}"/>
              </a:ext>
            </a:extLst>
          </p:cNvPr>
          <p:cNvSpPr/>
          <p:nvPr/>
        </p:nvSpPr>
        <p:spPr>
          <a:xfrm>
            <a:off x="824163" y="4154395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73F4916-5061-44A7-8300-7AC797222EAA}"/>
              </a:ext>
            </a:extLst>
          </p:cNvPr>
          <p:cNvSpPr txBox="1"/>
          <p:nvPr/>
        </p:nvSpPr>
        <p:spPr>
          <a:xfrm flipH="1">
            <a:off x="1528011" y="4100407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&gt; </a:t>
            </a:r>
            <a:r>
              <a:rPr lang="de-DE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run</a:t>
            </a:r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de-DE" sz="2800" dirty="0" err="1">
                <a:latin typeface="Consolas" panose="020B0609020204030204" pitchFamily="49" charset="0"/>
                <a:cs typeface="Calibri" panose="020F0502020204030204" pitchFamily="34" charset="0"/>
              </a:rPr>
              <a:t>tests</a:t>
            </a:r>
            <a:endParaRPr lang="de-DE" sz="2800" dirty="0">
              <a:latin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40FEBC83-7C83-4181-80E8-1AF7372BCDA7}"/>
              </a:ext>
            </a:extLst>
          </p:cNvPr>
          <p:cNvSpPr/>
          <p:nvPr/>
        </p:nvSpPr>
        <p:spPr>
          <a:xfrm>
            <a:off x="824163" y="5194819"/>
            <a:ext cx="469232" cy="469232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C71BBB8-9B59-48B3-B864-A2971D3C0F63}"/>
              </a:ext>
            </a:extLst>
          </p:cNvPr>
          <p:cNvSpPr txBox="1"/>
          <p:nvPr/>
        </p:nvSpPr>
        <p:spPr>
          <a:xfrm flipH="1">
            <a:off x="1528011" y="5140831"/>
            <a:ext cx="3477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Consolas" panose="020B0609020204030204" pitchFamily="49" charset="0"/>
                <a:cs typeface="Calibri" panose="020F0502020204030204" pitchFamily="34" charset="0"/>
              </a:rPr>
              <a:t>&gt; _</a:t>
            </a:r>
          </a:p>
        </p:txBody>
      </p:sp>
    </p:spTree>
    <p:extLst>
      <p:ext uri="{BB962C8B-B14F-4D97-AF65-F5344CB8AC3E}">
        <p14:creationId xmlns:p14="http://schemas.microsoft.com/office/powerpoint/2010/main" val="1749431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D629A-8A69-4314-95CB-DB1062DC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95416"/>
            <a:ext cx="9601200" cy="818335"/>
          </a:xfrm>
        </p:spPr>
        <p:txBody>
          <a:bodyPr>
            <a:normAutofit/>
          </a:bodyPr>
          <a:lstStyle/>
          <a:p>
            <a:r>
              <a:rPr lang="de-DE" sz="3600" dirty="0"/>
              <a:t>Pipe-And-Filter </a:t>
            </a:r>
            <a:r>
              <a:rPr lang="de-DE" sz="3600" dirty="0" err="1"/>
              <a:t>Architectural</a:t>
            </a:r>
            <a:r>
              <a:rPr lang="de-DE" sz="3600" dirty="0"/>
              <a:t> Pattern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CBE61715-B04E-46E5-8472-8BB19BFFAACF}"/>
              </a:ext>
            </a:extLst>
          </p:cNvPr>
          <p:cNvSpPr/>
          <p:nvPr/>
        </p:nvSpPr>
        <p:spPr>
          <a:xfrm>
            <a:off x="1295400" y="2310063"/>
            <a:ext cx="2426368" cy="15400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Producer Stage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872FAA2-D2EE-4EA4-9EA2-36C9C32DD082}"/>
              </a:ext>
            </a:extLst>
          </p:cNvPr>
          <p:cNvSpPr/>
          <p:nvPr/>
        </p:nvSpPr>
        <p:spPr>
          <a:xfrm>
            <a:off x="4882816" y="2310063"/>
            <a:ext cx="2426368" cy="15400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Transformer Stage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2F5F9300-AE44-4829-A465-8C54BAA0A377}"/>
              </a:ext>
            </a:extLst>
          </p:cNvPr>
          <p:cNvSpPr/>
          <p:nvPr/>
        </p:nvSpPr>
        <p:spPr>
          <a:xfrm>
            <a:off x="8470232" y="2310063"/>
            <a:ext cx="2426368" cy="154004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Consumer Stage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4FBCD7D-EB13-49CC-9116-CE6BAC4719E2}"/>
              </a:ext>
            </a:extLst>
          </p:cNvPr>
          <p:cNvSpPr/>
          <p:nvPr/>
        </p:nvSpPr>
        <p:spPr>
          <a:xfrm>
            <a:off x="3601452" y="2959768"/>
            <a:ext cx="240631" cy="24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17C7F9A-4E18-4DC0-8D4F-093C932DC1A5}"/>
              </a:ext>
            </a:extLst>
          </p:cNvPr>
          <p:cNvSpPr/>
          <p:nvPr/>
        </p:nvSpPr>
        <p:spPr>
          <a:xfrm>
            <a:off x="4762500" y="2959767"/>
            <a:ext cx="240631" cy="24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D55571C-69E0-40B5-90CD-1215D77DE483}"/>
              </a:ext>
            </a:extLst>
          </p:cNvPr>
          <p:cNvSpPr/>
          <p:nvPr/>
        </p:nvSpPr>
        <p:spPr>
          <a:xfrm>
            <a:off x="7188868" y="2959767"/>
            <a:ext cx="240631" cy="24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26EC226-893B-4B46-A97B-B0AE90365300}"/>
              </a:ext>
            </a:extLst>
          </p:cNvPr>
          <p:cNvSpPr/>
          <p:nvPr/>
        </p:nvSpPr>
        <p:spPr>
          <a:xfrm>
            <a:off x="8365960" y="2959766"/>
            <a:ext cx="240631" cy="240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A2EBA40B-86A8-4E05-A905-A5073B219F4D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3842083" y="3080083"/>
            <a:ext cx="920417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75AD3979-DF4A-444E-806B-4B7E2E217B7E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 flipV="1">
            <a:off x="7429499" y="3080082"/>
            <a:ext cx="936461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9990365A-D3AA-476B-BDDC-D9D5D43E3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87213" y="4736432"/>
            <a:ext cx="6217573" cy="145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01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amond Grid 16x9">
  <a:themeElements>
    <a:clrScheme name="Benutzerdefiniert 3">
      <a:dk1>
        <a:srgbClr val="242424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TM02900688[[fn=Facette]]</Template>
  <TotalTime>0</TotalTime>
  <Words>623</Words>
  <Application>Microsoft Office PowerPoint</Application>
  <PresentationFormat>Breitbild</PresentationFormat>
  <Paragraphs>199</Paragraphs>
  <Slides>30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30</vt:i4>
      </vt:variant>
    </vt:vector>
  </HeadingPairs>
  <TitlesOfParts>
    <vt:vector size="34" baseType="lpstr">
      <vt:lpstr>Arial</vt:lpstr>
      <vt:lpstr>Calibri</vt:lpstr>
      <vt:lpstr>Consolas</vt:lpstr>
      <vt:lpstr>Diamond Grid 16x9</vt:lpstr>
      <vt:lpstr>Performance Testing Support in a Continuous Integration Infrastructure</vt:lpstr>
      <vt:lpstr>Continuous Integration</vt:lpstr>
      <vt:lpstr>Outline</vt:lpstr>
      <vt:lpstr>Outline</vt:lpstr>
      <vt:lpstr>Performance Measurements in Java</vt:lpstr>
      <vt:lpstr>Performance Measurements in Java</vt:lpstr>
      <vt:lpstr>Java Microbenchmarking Harness (JMH)</vt:lpstr>
      <vt:lpstr>Continuous Integration Server</vt:lpstr>
      <vt:lpstr>Pipe-And-Filter Architectural Pattern</vt:lpstr>
      <vt:lpstr>Outline</vt:lpstr>
      <vt:lpstr>Typical Unit Test</vt:lpstr>
      <vt:lpstr>Typical Unit Test</vt:lpstr>
      <vt:lpstr>Performance Test</vt:lpstr>
      <vt:lpstr>Proposal for a Performance Testing Framework</vt:lpstr>
      <vt:lpstr>Division into 3 Processing Steps</vt:lpstr>
      <vt:lpstr>RadarGun‘s Processing Steps</vt:lpstr>
      <vt:lpstr>RadarGun‘s Processing Steps</vt:lpstr>
      <vt:lpstr>Open Questions</vt:lpstr>
      <vt:lpstr>Machine Identification</vt:lpstr>
      <vt:lpstr>Declaration of Assertions</vt:lpstr>
      <vt:lpstr>RadarGun‘s Processing Steps</vt:lpstr>
      <vt:lpstr>RadarGun‘s Architecture</vt:lpstr>
      <vt:lpstr>Outline</vt:lpstr>
      <vt:lpstr>Executing RadarGun by a CI Server</vt:lpstr>
      <vt:lpstr>Outline</vt:lpstr>
      <vt:lpstr>Case Study</vt:lpstr>
      <vt:lpstr>Evaluation Scenarios</vt:lpstr>
      <vt:lpstr>Evaluation Results</vt:lpstr>
      <vt:lpstr>Evaluation Results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2017-07-14T12:36:41Z</dcterms:created>
  <dcterms:modified xsi:type="dcterms:W3CDTF">2017-07-16T15:15:24Z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