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1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67" r:id="rId4"/>
    <p:sldId id="268" r:id="rId5"/>
    <p:sldId id="269" r:id="rId6"/>
    <p:sldId id="257" r:id="rId7"/>
    <p:sldId id="259" r:id="rId8"/>
    <p:sldId id="261" r:id="rId9"/>
    <p:sldId id="271" r:id="rId10"/>
    <p:sldId id="262" r:id="rId11"/>
    <p:sldId id="263" r:id="rId12"/>
    <p:sldId id="272" r:id="rId13"/>
    <p:sldId id="264" r:id="rId14"/>
    <p:sldId id="265" r:id="rId15"/>
    <p:sldId id="270" r:id="rId16"/>
    <p:sldId id="266" r:id="rId17"/>
    <p:sldId id="273" r:id="rId18"/>
  </p:sldIdLst>
  <p:sldSz cx="9144000" cy="6858000" type="screen4x3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Designformatvorlage 1 - Akz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84615" autoAdjust="0"/>
  </p:normalViewPr>
  <p:slideViewPr>
    <p:cSldViewPr snapToObjects="1">
      <p:cViewPr varScale="1">
        <p:scale>
          <a:sx n="78" d="100"/>
          <a:sy n="78" d="100"/>
        </p:scale>
        <p:origin x="165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3" d="100"/>
          <a:sy n="83" d="100"/>
        </p:scale>
        <p:origin x="-2040" y="-7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3285B8AB-40BC-4775-8B31-CE2E0A107EEC}" type="datetimeFigureOut">
              <a:rPr lang="de-DE" smtClean="0"/>
              <a:pPr/>
              <a:t>09.11.2017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010702B-6FC0-4E0A-9174-D448F68EA481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7068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7F77D80-8A24-4135-AE11-1A48F27E6E0D}" type="datetimeFigureOut">
              <a:rPr lang="de-DE" smtClean="0"/>
              <a:pPr/>
              <a:t>09.11.2017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40D96AFD-A3C7-4CB1-891F-397047F18150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2686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discuss</a:t>
            </a:r>
            <a:r>
              <a:rPr lang="de-DE" dirty="0" smtClean="0"/>
              <a:t> 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requirements</a:t>
            </a:r>
            <a:r>
              <a:rPr lang="de-DE" dirty="0" smtClean="0"/>
              <a:t> </a:t>
            </a:r>
            <a:r>
              <a:rPr lang="de-DE" dirty="0" smtClean="0"/>
              <a:t>…</a:t>
            </a:r>
          </a:p>
          <a:p>
            <a:r>
              <a:rPr lang="de-DE" dirty="0" err="1" smtClean="0"/>
              <a:t>most</a:t>
            </a:r>
            <a:r>
              <a:rPr lang="de-DE" dirty="0" smtClean="0"/>
              <a:t> </a:t>
            </a:r>
            <a:r>
              <a:rPr lang="de-DE" dirty="0" err="1" smtClean="0"/>
              <a:t>available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ones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functional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benchmarking</a:t>
            </a:r>
            <a:r>
              <a:rPr lang="de-DE" baseline="0" dirty="0" smtClean="0"/>
              <a:t> …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96AFD-A3C7-4CB1-891F-397047F18150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506013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- </a:t>
            </a:r>
            <a:r>
              <a:rPr lang="de-DE" dirty="0" err="1" smtClean="0"/>
              <a:t>combination</a:t>
            </a:r>
            <a:r>
              <a:rPr lang="de-DE" dirty="0" smtClean="0"/>
              <a:t> </a:t>
            </a:r>
            <a:r>
              <a:rPr lang="de-DE" dirty="0" err="1" smtClean="0"/>
              <a:t>does</a:t>
            </a:r>
            <a:r>
              <a:rPr lang="de-DE" dirty="0" smtClean="0"/>
              <a:t> not </a:t>
            </a:r>
            <a:r>
              <a:rPr lang="de-DE" dirty="0" err="1" smtClean="0"/>
              <a:t>necessarily</a:t>
            </a:r>
            <a:r>
              <a:rPr lang="de-DE" dirty="0" smtClean="0"/>
              <a:t> </a:t>
            </a:r>
            <a:r>
              <a:rPr lang="de-DE" dirty="0" err="1" smtClean="0"/>
              <a:t>reflect</a:t>
            </a:r>
            <a:r>
              <a:rPr lang="de-DE" dirty="0" smtClean="0"/>
              <a:t> a real-</a:t>
            </a:r>
            <a:r>
              <a:rPr lang="de-DE" dirty="0" err="1" smtClean="0"/>
              <a:t>world</a:t>
            </a:r>
            <a:r>
              <a:rPr lang="de-DE" dirty="0" smtClean="0"/>
              <a:t> </a:t>
            </a:r>
            <a:r>
              <a:rPr lang="de-DE" dirty="0" err="1" smtClean="0"/>
              <a:t>scenario</a:t>
            </a:r>
            <a:endParaRPr lang="de-DE" dirty="0" smtClean="0"/>
          </a:p>
          <a:p>
            <a:r>
              <a:rPr lang="en-US" dirty="0" smtClean="0"/>
              <a:t>- performance tests must be executed one by one; never in parallel. Otherwise, results cannot be checked reliably.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96AFD-A3C7-4CB1-891F-397047F18150}" type="slidenum">
              <a:rPr lang="de-DE" smtClean="0"/>
              <a:pPr/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31786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Currently</a:t>
            </a:r>
            <a:r>
              <a:rPr lang="de-DE" dirty="0" smtClean="0"/>
              <a:t>,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JMH‘s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capability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stop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benchmark</a:t>
            </a:r>
            <a:r>
              <a:rPr lang="de-DE" baseline="0" dirty="0" smtClean="0"/>
              <a:t>. JMH </a:t>
            </a:r>
            <a:r>
              <a:rPr lang="de-DE" baseline="0" dirty="0" err="1" smtClean="0"/>
              <a:t>executes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benchmark</a:t>
            </a:r>
            <a:r>
              <a:rPr lang="de-DE" baseline="0" dirty="0" smtClean="0"/>
              <a:t> multiple </a:t>
            </a:r>
            <a:r>
              <a:rPr lang="de-DE" baseline="0" dirty="0" err="1" smtClean="0"/>
              <a:t>times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until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given</a:t>
            </a:r>
            <a:r>
              <a:rPr lang="de-DE" baseline="0" dirty="0" smtClean="0"/>
              <a:t> time </a:t>
            </a:r>
            <a:r>
              <a:rPr lang="de-DE" baseline="0" dirty="0" err="1" smtClean="0"/>
              <a:t>has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passed</a:t>
            </a:r>
            <a:r>
              <a:rPr lang="de-DE" baseline="0" dirty="0" smtClean="0"/>
              <a:t>, e.g., 1 </a:t>
            </a:r>
            <a:r>
              <a:rPr lang="de-DE" baseline="0" dirty="0" err="1" smtClean="0"/>
              <a:t>second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2 </a:t>
            </a:r>
            <a:r>
              <a:rPr lang="de-DE" baseline="0" dirty="0" err="1" smtClean="0"/>
              <a:t>minutes</a:t>
            </a:r>
            <a:r>
              <a:rPr lang="de-DE" baseline="0" dirty="0" smtClean="0"/>
              <a:t>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96AFD-A3C7-4CB1-891F-397047F18150}" type="slidenum">
              <a:rPr lang="de-DE" smtClean="0"/>
              <a:pPr/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6130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 smtClean="0"/>
              <a:t>Why</a:t>
            </a:r>
            <a:r>
              <a:rPr lang="de-DE" dirty="0" smtClean="0"/>
              <a:t> do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a </a:t>
            </a:r>
            <a:r>
              <a:rPr lang="de-DE" dirty="0" err="1" smtClean="0"/>
              <a:t>framework</a:t>
            </a:r>
            <a:r>
              <a:rPr lang="de-DE" dirty="0" smtClean="0"/>
              <a:t>? </a:t>
            </a:r>
            <a:r>
              <a:rPr lang="de-DE" dirty="0" err="1" smtClean="0"/>
              <a:t>Why</a:t>
            </a:r>
            <a:r>
              <a:rPr lang="de-DE" dirty="0" smtClean="0"/>
              <a:t> </a:t>
            </a:r>
            <a:r>
              <a:rPr lang="de-DE" dirty="0" err="1" smtClean="0"/>
              <a:t>don‘t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measurement</a:t>
            </a:r>
            <a:r>
              <a:rPr lang="de-DE" dirty="0" smtClean="0"/>
              <a:t> </a:t>
            </a:r>
            <a:r>
              <a:rPr lang="de-DE" dirty="0" err="1" smtClean="0"/>
              <a:t>performance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hand</a:t>
            </a:r>
            <a:r>
              <a:rPr lang="de-DE" dirty="0" smtClean="0"/>
              <a:t>, like </a:t>
            </a:r>
            <a:r>
              <a:rPr lang="de-DE" dirty="0" err="1" smtClean="0"/>
              <a:t>shown</a:t>
            </a:r>
            <a:r>
              <a:rPr lang="de-DE" dirty="0" smtClean="0"/>
              <a:t> </a:t>
            </a:r>
            <a:r>
              <a:rPr lang="de-DE" dirty="0" err="1" smtClean="0"/>
              <a:t>code</a:t>
            </a:r>
            <a:r>
              <a:rPr lang="de-DE" dirty="0" smtClean="0"/>
              <a:t> </a:t>
            </a:r>
            <a:r>
              <a:rPr lang="de-DE" dirty="0" err="1" smtClean="0"/>
              <a:t>snippet</a:t>
            </a:r>
            <a:endParaRPr lang="de-DE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get</a:t>
            </a:r>
            <a:r>
              <a:rPr lang="de-DE" dirty="0" smtClean="0"/>
              <a:t> </a:t>
            </a:r>
            <a:r>
              <a:rPr lang="de-DE" dirty="0" err="1" smtClean="0"/>
              <a:t>stable</a:t>
            </a:r>
            <a:r>
              <a:rPr lang="de-DE" dirty="0" smtClean="0"/>
              <a:t> </a:t>
            </a:r>
            <a:r>
              <a:rPr lang="de-DE" dirty="0" err="1" smtClean="0"/>
              <a:t>measurements</a:t>
            </a:r>
            <a:r>
              <a:rPr lang="de-DE" dirty="0" smtClean="0"/>
              <a:t>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: </a:t>
            </a:r>
            <a:r>
              <a:rPr lang="de-DE" baseline="0" dirty="0" err="1" smtClean="0"/>
              <a:t>h</a:t>
            </a:r>
            <a:r>
              <a:rPr lang="de-DE" dirty="0" err="1" smtClean="0"/>
              <a:t>ow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avoid</a:t>
            </a:r>
            <a:r>
              <a:rPr lang="de-DE" dirty="0" smtClean="0"/>
              <a:t> </a:t>
            </a:r>
            <a:r>
              <a:rPr lang="de-DE" dirty="0" err="1" smtClean="0"/>
              <a:t>these</a:t>
            </a:r>
            <a:r>
              <a:rPr lang="de-DE" dirty="0" smtClean="0"/>
              <a:t> </a:t>
            </a:r>
            <a:r>
              <a:rPr lang="de-DE" dirty="0" err="1" smtClean="0"/>
              <a:t>effects</a:t>
            </a:r>
            <a:r>
              <a:rPr lang="de-DE" dirty="0" smtClean="0"/>
              <a:t>? =&gt; </a:t>
            </a:r>
            <a:r>
              <a:rPr lang="de-DE" dirty="0" err="1" smtClean="0"/>
              <a:t>next</a:t>
            </a:r>
            <a:r>
              <a:rPr lang="de-DE" dirty="0" smtClean="0"/>
              <a:t> </a:t>
            </a:r>
            <a:r>
              <a:rPr lang="de-DE" dirty="0" err="1" smtClean="0"/>
              <a:t>slide</a:t>
            </a:r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96AFD-A3C7-4CB1-891F-397047F18150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92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err="1" smtClean="0"/>
              <a:t>memoize</a:t>
            </a:r>
            <a:r>
              <a:rPr lang="de-DE" dirty="0" smtClean="0"/>
              <a:t> </a:t>
            </a:r>
            <a:r>
              <a:rPr lang="de-DE" dirty="0" err="1" smtClean="0"/>
              <a:t>return</a:t>
            </a:r>
            <a:r>
              <a:rPr lang="de-DE" dirty="0" smtClean="0"/>
              <a:t> </a:t>
            </a:r>
            <a:r>
              <a:rPr lang="de-DE" dirty="0" err="1" smtClean="0"/>
              <a:t>value</a:t>
            </a:r>
            <a:endParaRPr lang="de-DE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err="1" smtClean="0"/>
              <a:t>return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numIterations</a:t>
            </a:r>
            <a:r>
              <a:rPr lang="de-DE" baseline="0" dirty="0" smtClean="0"/>
              <a:t>*2;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96AFD-A3C7-4CB1-891F-397047F18150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4514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aggregation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multiple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runs</a:t>
            </a:r>
            <a:endParaRPr lang="de-D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due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operating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system's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scheduler</a:t>
            </a:r>
            <a:endParaRPr lang="de-D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drop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decrease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performance</a:t>
            </a:r>
            <a:endParaRPr lang="de-D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unintended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96AFD-A3C7-4CB1-891F-397047F18150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2527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a </a:t>
            </a:r>
            <a:r>
              <a:rPr lang="de-DE" baseline="0" dirty="0" err="1" smtClean="0"/>
              <a:t>company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uses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more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testing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machine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or</a:t>
            </a:r>
            <a:endParaRPr lang="de-DE" dirty="0" smtClean="0"/>
          </a:p>
          <a:p>
            <a:r>
              <a:rPr lang="de-DE" dirty="0" err="1" smtClean="0"/>
              <a:t>detect</a:t>
            </a:r>
            <a:r>
              <a:rPr lang="de-DE" dirty="0" smtClean="0"/>
              <a:t> </a:t>
            </a:r>
            <a:r>
              <a:rPr lang="de-DE" dirty="0" err="1" smtClean="0"/>
              <a:t>before</a:t>
            </a:r>
            <a:r>
              <a:rPr lang="de-DE" dirty="0" smtClean="0"/>
              <a:t> </a:t>
            </a:r>
            <a:r>
              <a:rPr lang="de-DE" dirty="0" err="1" smtClean="0"/>
              <a:t>pushing</a:t>
            </a:r>
            <a:r>
              <a:rPr lang="de-DE" dirty="0" smtClean="0"/>
              <a:t> </a:t>
            </a:r>
            <a:r>
              <a:rPr lang="de-DE" dirty="0" err="1" smtClean="0"/>
              <a:t>changes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CI </a:t>
            </a:r>
            <a:r>
              <a:rPr lang="de-DE" baseline="0" dirty="0" err="1" smtClean="0"/>
              <a:t>server</a:t>
            </a:r>
            <a:endParaRPr lang="de-D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96AFD-A3C7-4CB1-891F-397047F18150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85845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command</a:t>
            </a:r>
            <a:r>
              <a:rPr lang="de-DE" dirty="0" smtClean="0"/>
              <a:t> </a:t>
            </a:r>
            <a:r>
              <a:rPr lang="de-DE" dirty="0" err="1" smtClean="0"/>
              <a:t>shows</a:t>
            </a:r>
            <a:r>
              <a:rPr lang="de-DE" dirty="0" smtClean="0"/>
              <a:t>: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cannot</a:t>
            </a:r>
            <a:r>
              <a:rPr lang="de-DE" dirty="0" smtClean="0"/>
              <a:t> pass </a:t>
            </a:r>
            <a:r>
              <a:rPr lang="de-DE" dirty="0" err="1" smtClean="0"/>
              <a:t>assertions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96AFD-A3C7-4CB1-891F-397047F18150}" type="slidenum">
              <a:rPr lang="de-DE" smtClean="0"/>
              <a:pPr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68078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return</a:t>
            </a:r>
            <a:r>
              <a:rPr lang="de-DE" dirty="0" smtClean="0"/>
              <a:t> </a:t>
            </a:r>
            <a:r>
              <a:rPr lang="de-DE" dirty="0" err="1" smtClean="0"/>
              <a:t>code</a:t>
            </a:r>
            <a:r>
              <a:rPr lang="de-DE" dirty="0" smtClean="0"/>
              <a:t> </a:t>
            </a:r>
            <a:r>
              <a:rPr lang="de-DE" dirty="0" err="1" smtClean="0"/>
              <a:t>unequal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smtClean="0"/>
              <a:t>0</a:t>
            </a:r>
          </a:p>
          <a:p>
            <a:r>
              <a:rPr lang="de-DE" dirty="0" smtClean="0"/>
              <a:t>ok? so, </a:t>
            </a:r>
            <a:r>
              <a:rPr lang="de-DE" dirty="0" err="1" smtClean="0"/>
              <a:t>let‘s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a </a:t>
            </a:r>
            <a:r>
              <a:rPr lang="de-DE" dirty="0" err="1" smtClean="0"/>
              <a:t>closer</a:t>
            </a:r>
            <a:r>
              <a:rPr lang="de-DE" dirty="0" smtClean="0"/>
              <a:t> </a:t>
            </a:r>
            <a:r>
              <a:rPr lang="de-DE" dirty="0" err="1" smtClean="0"/>
              <a:t>look</a:t>
            </a:r>
            <a:r>
              <a:rPr lang="de-DE" dirty="0" smtClean="0"/>
              <a:t> at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input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output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RadarGun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96AFD-A3C7-4CB1-891F-397047F18150}" type="slidenum">
              <a:rPr lang="de-DE" smtClean="0"/>
              <a:pPr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14330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96AFD-A3C7-4CB1-891F-397047F18150}" type="slidenum">
              <a:rPr lang="de-DE" smtClean="0"/>
              <a:pPr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0088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introduce score as general term in JMH for execution time and throughput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96AFD-A3C7-4CB1-891F-397047F18150}" type="slidenum">
              <a:rPr lang="de-DE" smtClean="0"/>
              <a:pPr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97010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0"/>
            <a:ext cx="91440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noProof="0" dirty="0"/>
          </a:p>
        </p:txBody>
      </p:sp>
      <p:pic>
        <p:nvPicPr>
          <p:cNvPr id="7" name="Picture 3"/>
          <p:cNvPicPr preferRelativeResize="0"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r="30452" b="26333"/>
          <a:stretch>
            <a:fillRect/>
          </a:stretch>
        </p:blipFill>
        <p:spPr bwMode="auto">
          <a:xfrm>
            <a:off x="5759999" y="2646001"/>
            <a:ext cx="3384001" cy="4211999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60000" y="424800"/>
            <a:ext cx="8424000" cy="1440000"/>
          </a:xfrm>
        </p:spPr>
        <p:txBody>
          <a:bodyPr wrap="square" tIns="0" bIns="0" anchor="b" anchorCtr="0">
            <a:noAutofit/>
          </a:bodyPr>
          <a:lstStyle>
            <a:lvl1pPr algn="l"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60000" y="1746000"/>
            <a:ext cx="8424000" cy="540000"/>
          </a:xfrm>
        </p:spPr>
        <p:txBody>
          <a:bodyPr wrap="none" lIns="108000" anchor="ctr" anchorCtr="0">
            <a:no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360000" y="3024000"/>
            <a:ext cx="3132000" cy="360000"/>
          </a:xfrm>
        </p:spPr>
        <p:txBody>
          <a:bodyPr wrap="none" lIns="108000" anchor="ctr" anchorCtr="0"/>
          <a:lstStyle>
            <a:lvl1pPr algn="l">
              <a:defRPr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de-DE" noProof="0" smtClean="0"/>
              <a:t>Gunnar Dittrich &amp; Christian Wulf ― 09.11.2016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360000" y="2646000"/>
            <a:ext cx="4212000" cy="360000"/>
          </a:xfrm>
        </p:spPr>
        <p:txBody>
          <a:bodyPr wrap="none" lIns="108000" tIns="0" bIns="0" anchor="t" anchorCtr="0">
            <a:noAutofit/>
          </a:bodyPr>
          <a:lstStyle>
            <a:lvl1pPr>
              <a:buNone/>
              <a:defRPr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smtClean="0"/>
              <a:t>Grund des Vortrages</a:t>
            </a:r>
            <a:endParaRPr lang="en-US" noProof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0"/>
            <a:ext cx="6984000" cy="720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70000" rIns="270000" rtlCol="0" anchor="ctr"/>
          <a:lstStyle/>
          <a:p>
            <a:pPr algn="ctr"/>
            <a:endParaRPr lang="en-US" sz="3000" noProof="0" dirty="0">
              <a:latin typeface="+mj-lt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6984000" cy="720000"/>
          </a:xfrm>
        </p:spPr>
        <p:txBody>
          <a:bodyPr wrap="none" lIns="270000" rIns="270000">
            <a:no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10" name="Rechteck 9"/>
          <p:cNvSpPr/>
          <p:nvPr userDrawn="1"/>
        </p:nvSpPr>
        <p:spPr>
          <a:xfrm>
            <a:off x="0" y="6642000"/>
            <a:ext cx="9144000" cy="216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2000" noProof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0" y="6660000"/>
            <a:ext cx="6624000" cy="180000"/>
          </a:xfrm>
        </p:spPr>
        <p:txBody>
          <a:bodyPr wrap="none" lIns="90000" anchor="ctr" anchorCtr="0"/>
          <a:lstStyle>
            <a:lvl1pPr algn="l">
              <a:defRPr sz="1050">
                <a:solidFill>
                  <a:schemeClr val="bg2"/>
                </a:solidFill>
              </a:defRPr>
            </a:lvl1pPr>
          </a:lstStyle>
          <a:p>
            <a:r>
              <a:rPr lang="en-US" noProof="0" smtClean="0"/>
              <a:t>RadarGun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80000" y="900000"/>
            <a:ext cx="8784000" cy="55620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624000" y="6660000"/>
            <a:ext cx="1800000" cy="180000"/>
          </a:xfrm>
        </p:spPr>
        <p:txBody>
          <a:bodyPr wrap="none" lIns="90000" rIns="90000"/>
          <a:lstStyle>
            <a:lvl1pPr algn="r">
              <a:defRPr sz="1050">
                <a:solidFill>
                  <a:schemeClr val="bg2"/>
                </a:solidFill>
              </a:defRPr>
            </a:lvl1pPr>
          </a:lstStyle>
          <a:p>
            <a:r>
              <a:rPr lang="de-DE" noProof="0" smtClean="0"/>
              <a:t>Gunnar Dittrich &amp; Christian Wulf ― 09.11.2016</a:t>
            </a:r>
            <a:endParaRPr lang="en-US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424000" y="6660000"/>
            <a:ext cx="720000" cy="180000"/>
          </a:xfrm>
        </p:spPr>
        <p:txBody>
          <a:bodyPr rIns="90000"/>
          <a:lstStyle>
            <a:lvl1pPr algn="r">
              <a:defRPr sz="1050">
                <a:solidFill>
                  <a:schemeClr val="bg2"/>
                </a:solidFill>
              </a:defRPr>
            </a:lvl1pPr>
          </a:lstStyle>
          <a:p>
            <a:fld id="{5518FCD8-A9F6-4240-A78A-BD925BD5C6A3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pic>
        <p:nvPicPr>
          <p:cNvPr id="9" name="Picture 12"/>
          <p:cNvPicPr preferRelativeResize="0"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6984000" y="0"/>
            <a:ext cx="2160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e 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934448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0" y="0"/>
            <a:ext cx="91440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noProof="0" dirty="0"/>
          </a:p>
        </p:txBody>
      </p:sp>
      <p:pic>
        <p:nvPicPr>
          <p:cNvPr id="7" name="Picture 3"/>
          <p:cNvPicPr preferRelativeResize="0"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r="30452" b="26333"/>
          <a:stretch>
            <a:fillRect/>
          </a:stretch>
        </p:blipFill>
        <p:spPr bwMode="auto">
          <a:xfrm>
            <a:off x="5759999" y="2646001"/>
            <a:ext cx="3384001" cy="4211999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8" name="Titel 1"/>
          <p:cNvSpPr>
            <a:spLocks noGrp="1"/>
          </p:cNvSpPr>
          <p:nvPr>
            <p:ph type="ctrTitle"/>
          </p:nvPr>
        </p:nvSpPr>
        <p:spPr>
          <a:xfrm>
            <a:off x="360000" y="424800"/>
            <a:ext cx="8424000" cy="1440000"/>
          </a:xfrm>
        </p:spPr>
        <p:txBody>
          <a:bodyPr wrap="square" tIns="0" bIns="0" anchor="b" anchorCtr="0">
            <a:noAutofit/>
          </a:bodyPr>
          <a:lstStyle>
            <a:lvl1pPr algn="l"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86103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Titelmasterformat</a:t>
            </a:r>
            <a:r>
              <a:rPr lang="en-US" smtClean="0"/>
              <a:t> durch Klicken bearbeiten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Textmasterformate</a:t>
            </a:r>
            <a:r>
              <a:rPr lang="en-US" smtClean="0"/>
              <a:t> durch Klicken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Gunnar Dittrich &amp; Christian Wulf ― 09.11.2016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RadarGun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518FCD8-A9F6-4240-A78A-BD925BD5C6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600" dirty="0" err="1"/>
              <a:t>RadarGun</a:t>
            </a:r>
            <a:r>
              <a:rPr lang="en-US" sz="3600" dirty="0"/>
              <a:t>: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Toward </a:t>
            </a:r>
            <a:r>
              <a:rPr lang="en-US" sz="3600" dirty="0"/>
              <a:t>a Performance Testing Framework</a:t>
            </a:r>
            <a:endParaRPr lang="de-DE" sz="3600" dirty="0">
              <a:effectLst/>
            </a:endParaRP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360000" y="2646000"/>
            <a:ext cx="5940192" cy="360000"/>
          </a:xfrm>
        </p:spPr>
        <p:txBody>
          <a:bodyPr/>
          <a:lstStyle/>
          <a:p>
            <a:r>
              <a:rPr lang="de-DE" dirty="0" smtClean="0"/>
              <a:t>Symposium on </a:t>
            </a:r>
            <a:r>
              <a:rPr lang="de-DE" dirty="0"/>
              <a:t>Software </a:t>
            </a:r>
            <a:r>
              <a:rPr lang="de-DE" dirty="0" smtClean="0"/>
              <a:t>Performance 2017</a:t>
            </a:r>
            <a:endParaRPr lang="de-DE" dirty="0"/>
          </a:p>
        </p:txBody>
      </p:sp>
      <p:sp>
        <p:nvSpPr>
          <p:cNvPr id="10" name="Datumsplatzhalter 6"/>
          <p:cNvSpPr txBox="1">
            <a:spLocks/>
          </p:cNvSpPr>
          <p:nvPr/>
        </p:nvSpPr>
        <p:spPr>
          <a:xfrm>
            <a:off x="360000" y="3024000"/>
            <a:ext cx="3132000" cy="1917168"/>
          </a:xfrm>
          <a:prstGeom prst="rect">
            <a:avLst/>
          </a:prstGeom>
        </p:spPr>
        <p:txBody>
          <a:bodyPr vert="horz" wrap="none" lIns="108000" tIns="45720" rIns="91440" bIns="45720" rtlCol="0" anchor="ctr" anchorCtr="0"/>
          <a:lstStyle>
            <a:defPPr>
              <a:defRPr lang="de-DE"/>
            </a:defPPr>
            <a:lvl1pPr marL="0" algn="l" defTabSz="914400" rtl="0" eaLnBrk="1" latinLnBrk="0" hangingPunct="1">
              <a:defRPr sz="16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Sören</a:t>
            </a:r>
            <a:r>
              <a:rPr lang="en-US" dirty="0" smtClean="0"/>
              <a:t> </a:t>
            </a:r>
            <a:r>
              <a:rPr lang="en-US" dirty="0"/>
              <a:t>Henning, </a:t>
            </a:r>
            <a:r>
              <a:rPr lang="en-US" u="sng" dirty="0"/>
              <a:t>Christian </a:t>
            </a:r>
            <a:r>
              <a:rPr lang="en-US" u="sng" dirty="0" err="1"/>
              <a:t>Wulf</a:t>
            </a:r>
            <a:r>
              <a:rPr lang="en-US" dirty="0"/>
              <a:t>, and </a:t>
            </a:r>
            <a:endParaRPr lang="en-US" dirty="0" smtClean="0"/>
          </a:p>
          <a:p>
            <a:r>
              <a:rPr lang="en-US" dirty="0" smtClean="0"/>
              <a:t>Wilhelm </a:t>
            </a:r>
            <a:r>
              <a:rPr lang="en-US" dirty="0" err="1"/>
              <a:t>Hasselbring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09.11.2017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68432" y="5157192"/>
            <a:ext cx="25359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Software Engineering Group</a:t>
            </a:r>
          </a:p>
          <a:p>
            <a:r>
              <a:rPr lang="de-DE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Kiel University, Germany</a:t>
            </a:r>
            <a:endParaRPr lang="de-DE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309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Output on </a:t>
            </a:r>
            <a:r>
              <a:rPr lang="de-DE" dirty="0" err="1" smtClean="0"/>
              <a:t>Console</a:t>
            </a:r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RadarGun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8FCD8-A9F6-4240-A78A-BD925BD5C6A3}" type="slidenum">
              <a:rPr lang="en-US" noProof="0" smtClean="0"/>
              <a:pPr/>
              <a:t>10</a:t>
            </a:fld>
            <a:endParaRPr lang="en-US" noProof="0" dirty="0"/>
          </a:p>
        </p:txBody>
      </p:sp>
      <p:sp>
        <p:nvSpPr>
          <p:cNvPr id="7" name="Rectangle 6"/>
          <p:cNvSpPr/>
          <p:nvPr/>
        </p:nvSpPr>
        <p:spPr>
          <a:xfrm>
            <a:off x="1475656" y="3089835"/>
            <a:ext cx="6408712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[SUCCESSFUL]</a:t>
            </a:r>
          </a:p>
          <a:p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teetime.benchmark.Port2PortBenchmark.queue</a:t>
            </a:r>
          </a:p>
          <a:p>
            <a:r>
              <a:rPr lang="de-DE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Expected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 score </a:t>
            </a:r>
            <a:r>
              <a:rPr lang="de-DE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interval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: [30.0, 35.0]</a:t>
            </a:r>
          </a:p>
          <a:p>
            <a:r>
              <a:rPr lang="de-DE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Actual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 score: 32.777 ± 1.982 </a:t>
            </a:r>
            <a:r>
              <a:rPr lang="de-DE" dirty="0" err="1">
                <a:latin typeface="Courier New" panose="02070309020205020404" pitchFamily="49" charset="0"/>
                <a:cs typeface="Courier New" panose="02070309020205020404" pitchFamily="49" charset="0"/>
              </a:rPr>
              <a:t>ns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de-DE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 (ci=99.9%)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683568" y="1813466"/>
            <a:ext cx="1754070" cy="1276369"/>
            <a:chOff x="683568" y="1813466"/>
            <a:chExt cx="1754070" cy="1276369"/>
          </a:xfrm>
        </p:grpSpPr>
        <p:sp>
          <p:nvSpPr>
            <p:cNvPr id="9" name="TextBox 8"/>
            <p:cNvSpPr txBox="1"/>
            <p:nvPr/>
          </p:nvSpPr>
          <p:spPr>
            <a:xfrm>
              <a:off x="683568" y="1813466"/>
              <a:ext cx="1754070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de-DE" dirty="0" smtClean="0"/>
                <a:t>Test </a:t>
              </a:r>
              <a:r>
                <a:rPr lang="de-DE" dirty="0" err="1" smtClean="0"/>
                <a:t>result</a:t>
              </a:r>
              <a:r>
                <a:rPr lang="de-DE" dirty="0" smtClean="0"/>
                <a:t> </a:t>
              </a:r>
              <a:r>
                <a:rPr lang="de-DE" dirty="0" err="1" smtClean="0"/>
                <a:t>status</a:t>
              </a:r>
              <a:endParaRPr lang="de-DE" dirty="0"/>
            </a:p>
          </p:txBody>
        </p:sp>
        <p:cxnSp>
          <p:nvCxnSpPr>
            <p:cNvPr id="14" name="Straight Connector 13"/>
            <p:cNvCxnSpPr>
              <a:stCxn id="9" idx="2"/>
            </p:cNvCxnSpPr>
            <p:nvPr/>
          </p:nvCxnSpPr>
          <p:spPr>
            <a:xfrm>
              <a:off x="1560603" y="2182798"/>
              <a:ext cx="707141" cy="907037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6624000" y="1813922"/>
            <a:ext cx="1830950" cy="1554250"/>
            <a:chOff x="6624000" y="1813922"/>
            <a:chExt cx="1830950" cy="1554250"/>
          </a:xfrm>
        </p:grpSpPr>
        <p:sp>
          <p:nvSpPr>
            <p:cNvPr id="10" name="TextBox 9"/>
            <p:cNvSpPr txBox="1"/>
            <p:nvPr/>
          </p:nvSpPr>
          <p:spPr>
            <a:xfrm>
              <a:off x="6624000" y="1813922"/>
              <a:ext cx="1830950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de-DE" dirty="0" smtClean="0"/>
                <a:t>Benchmark </a:t>
              </a:r>
              <a:r>
                <a:rPr lang="de-DE" dirty="0" err="1" smtClean="0"/>
                <a:t>name</a:t>
              </a:r>
              <a:endParaRPr lang="de-DE" dirty="0"/>
            </a:p>
          </p:txBody>
        </p:sp>
        <p:cxnSp>
          <p:nvCxnSpPr>
            <p:cNvPr id="15" name="Straight Connector 14"/>
            <p:cNvCxnSpPr>
              <a:stCxn id="10" idx="2"/>
            </p:cNvCxnSpPr>
            <p:nvPr/>
          </p:nvCxnSpPr>
          <p:spPr>
            <a:xfrm flipH="1">
              <a:off x="6984000" y="2183254"/>
              <a:ext cx="555475" cy="118491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6624000" y="3839687"/>
            <a:ext cx="1835311" cy="1635395"/>
            <a:chOff x="6624000" y="3839687"/>
            <a:chExt cx="1835311" cy="1635395"/>
          </a:xfrm>
        </p:grpSpPr>
        <p:sp>
          <p:nvSpPr>
            <p:cNvPr id="11" name="TextBox 10"/>
            <p:cNvSpPr txBox="1"/>
            <p:nvPr/>
          </p:nvSpPr>
          <p:spPr>
            <a:xfrm>
              <a:off x="6624000" y="5105750"/>
              <a:ext cx="1835311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de-DE" dirty="0" err="1" smtClean="0"/>
                <a:t>Defined</a:t>
              </a:r>
              <a:r>
                <a:rPr lang="de-DE" dirty="0" smtClean="0"/>
                <a:t> </a:t>
              </a:r>
              <a:r>
                <a:rPr lang="de-DE" dirty="0" err="1" smtClean="0"/>
                <a:t>assertion</a:t>
              </a:r>
              <a:endParaRPr lang="de-DE" dirty="0"/>
            </a:p>
          </p:txBody>
        </p:sp>
        <p:cxnSp>
          <p:nvCxnSpPr>
            <p:cNvPr id="19" name="Straight Connector 18"/>
            <p:cNvCxnSpPr>
              <a:stCxn id="11" idx="0"/>
            </p:cNvCxnSpPr>
            <p:nvPr/>
          </p:nvCxnSpPr>
          <p:spPr>
            <a:xfrm flipH="1" flipV="1">
              <a:off x="6624000" y="3839687"/>
              <a:ext cx="917656" cy="1266063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708780" y="4274753"/>
            <a:ext cx="3127972" cy="1412129"/>
            <a:chOff x="708780" y="4274753"/>
            <a:chExt cx="3127972" cy="1412129"/>
          </a:xfrm>
        </p:grpSpPr>
        <p:sp>
          <p:nvSpPr>
            <p:cNvPr id="12" name="TextBox 11"/>
            <p:cNvSpPr txBox="1"/>
            <p:nvPr/>
          </p:nvSpPr>
          <p:spPr>
            <a:xfrm>
              <a:off x="708780" y="5102107"/>
              <a:ext cx="3127972" cy="58477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algn="ctr"/>
              <a:r>
                <a:rPr lang="de-DE" dirty="0" smtClean="0"/>
                <a:t>Test </a:t>
              </a:r>
              <a:r>
                <a:rPr lang="de-DE" dirty="0" err="1" smtClean="0"/>
                <a:t>measurement</a:t>
              </a:r>
              <a:endParaRPr lang="de-DE" dirty="0" smtClean="0"/>
            </a:p>
            <a:p>
              <a:r>
                <a:rPr lang="de-DE" sz="1400" dirty="0" smtClean="0"/>
                <a:t>(</a:t>
              </a:r>
              <a:r>
                <a:rPr lang="de-DE" sz="1400" dirty="0" err="1" smtClean="0"/>
                <a:t>avg</a:t>
              </a:r>
              <a:r>
                <a:rPr lang="de-DE" sz="1400" dirty="0" smtClean="0"/>
                <a:t> </a:t>
              </a:r>
              <a:r>
                <a:rPr lang="de-DE" sz="1400" dirty="0" err="1"/>
                <a:t>with</a:t>
              </a:r>
              <a:r>
                <a:rPr lang="de-DE" sz="1400" dirty="0"/>
                <a:t> </a:t>
              </a:r>
              <a:r>
                <a:rPr lang="de-DE" sz="1400" dirty="0" err="1"/>
                <a:t>computed</a:t>
              </a:r>
              <a:r>
                <a:rPr lang="de-DE" sz="1400" dirty="0"/>
                <a:t> </a:t>
              </a:r>
              <a:r>
                <a:rPr lang="de-DE" sz="1400" dirty="0" err="1"/>
                <a:t>confidence</a:t>
              </a:r>
              <a:r>
                <a:rPr lang="de-DE" sz="1400" dirty="0"/>
                <a:t> </a:t>
              </a:r>
              <a:r>
                <a:rPr lang="de-DE" sz="1400" dirty="0" err="1" smtClean="0"/>
                <a:t>interval</a:t>
              </a:r>
              <a:r>
                <a:rPr lang="de-DE" sz="1400" dirty="0" smtClean="0"/>
                <a:t>)</a:t>
              </a:r>
              <a:endParaRPr lang="de-DE" sz="1400" dirty="0"/>
            </a:p>
          </p:txBody>
        </p:sp>
        <p:cxnSp>
          <p:nvCxnSpPr>
            <p:cNvPr id="23" name="Straight Connector 22"/>
            <p:cNvCxnSpPr>
              <a:endCxn id="12" idx="0"/>
            </p:cNvCxnSpPr>
            <p:nvPr/>
          </p:nvCxnSpPr>
          <p:spPr>
            <a:xfrm flipH="1">
              <a:off x="2272766" y="4274753"/>
              <a:ext cx="1392963" cy="82735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9960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Output </a:t>
            </a:r>
            <a:r>
              <a:rPr lang="de-DE" dirty="0" smtClean="0"/>
              <a:t>in Jenkins</a:t>
            </a:r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RadarGun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8FCD8-A9F6-4240-A78A-BD925BD5C6A3}" type="slidenum">
              <a:rPr lang="en-US" noProof="0" smtClean="0"/>
              <a:pPr/>
              <a:t>11</a:t>
            </a:fld>
            <a:endParaRPr lang="en-US" noProof="0" dirty="0"/>
          </a:p>
        </p:txBody>
      </p:sp>
      <p:sp>
        <p:nvSpPr>
          <p:cNvPr id="8" name="Rounded Rectangle 7"/>
          <p:cNvSpPr/>
          <p:nvPr/>
        </p:nvSpPr>
        <p:spPr>
          <a:xfrm>
            <a:off x="395536" y="1282276"/>
            <a:ext cx="2031452" cy="720079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>
                <a:solidFill>
                  <a:schemeClr val="tx1"/>
                </a:solidFill>
              </a:rPr>
              <a:t>Application‘s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Build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and</a:t>
            </a:r>
            <a:r>
              <a:rPr lang="de-DE" dirty="0" smtClean="0">
                <a:solidFill>
                  <a:schemeClr val="tx1"/>
                </a:solidFill>
              </a:rPr>
              <a:t> Test Job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3886946" y="1383175"/>
            <a:ext cx="4657054" cy="2304000"/>
            <a:chOff x="3886946" y="1383175"/>
            <a:chExt cx="4657054" cy="2304000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04000" y="1383175"/>
              <a:ext cx="3840000" cy="2304000"/>
            </a:xfrm>
            <a:prstGeom prst="rect">
              <a:avLst/>
            </a:prstGeom>
          </p:spPr>
        </p:pic>
        <p:cxnSp>
          <p:nvCxnSpPr>
            <p:cNvPr id="17" name="Straight Arrow Connector 16"/>
            <p:cNvCxnSpPr>
              <a:stCxn id="7" idx="3"/>
            </p:cNvCxnSpPr>
            <p:nvPr/>
          </p:nvCxnSpPr>
          <p:spPr>
            <a:xfrm flipV="1">
              <a:off x="3886946" y="2574114"/>
              <a:ext cx="726040" cy="22278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3877898" y="3172070"/>
            <a:ext cx="4668044" cy="3112756"/>
            <a:chOff x="3877898" y="3172070"/>
            <a:chExt cx="4668044" cy="3112756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04000" y="3979661"/>
              <a:ext cx="3841942" cy="2305165"/>
            </a:xfrm>
            <a:prstGeom prst="rect">
              <a:avLst/>
            </a:prstGeom>
          </p:spPr>
        </p:pic>
        <p:cxnSp>
          <p:nvCxnSpPr>
            <p:cNvPr id="20" name="Straight Arrow Connector 19"/>
            <p:cNvCxnSpPr/>
            <p:nvPr/>
          </p:nvCxnSpPr>
          <p:spPr>
            <a:xfrm>
              <a:off x="3877898" y="3172070"/>
              <a:ext cx="1198158" cy="78362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395536" y="3294194"/>
            <a:ext cx="3840000" cy="2989467"/>
            <a:chOff x="395536" y="3294194"/>
            <a:chExt cx="3840000" cy="298946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536" y="3979661"/>
              <a:ext cx="3840000" cy="2304000"/>
            </a:xfrm>
            <a:prstGeom prst="rect">
              <a:avLst/>
            </a:prstGeom>
          </p:spPr>
        </p:pic>
        <p:cxnSp>
          <p:nvCxnSpPr>
            <p:cNvPr id="23" name="Straight Arrow Connector 22"/>
            <p:cNvCxnSpPr/>
            <p:nvPr/>
          </p:nvCxnSpPr>
          <p:spPr>
            <a:xfrm flipH="1">
              <a:off x="3080748" y="3294194"/>
              <a:ext cx="411252" cy="62129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1411263" y="2002354"/>
            <a:ext cx="2475683" cy="1291840"/>
            <a:chOff x="1411263" y="2002354"/>
            <a:chExt cx="2475683" cy="1291840"/>
          </a:xfrm>
        </p:grpSpPr>
        <p:sp>
          <p:nvSpPr>
            <p:cNvPr id="7" name="Rounded Rectangle 6"/>
            <p:cNvSpPr/>
            <p:nvPr/>
          </p:nvSpPr>
          <p:spPr>
            <a:xfrm>
              <a:off x="2020698" y="2299598"/>
              <a:ext cx="1866248" cy="994596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err="1" smtClean="0">
                  <a:solidFill>
                    <a:schemeClr val="tx1"/>
                  </a:solidFill>
                </a:rPr>
                <a:t>Application‘s</a:t>
              </a:r>
              <a:r>
                <a:rPr lang="de-DE" dirty="0" smtClean="0">
                  <a:solidFill>
                    <a:schemeClr val="tx1"/>
                  </a:solidFill>
                </a:rPr>
                <a:t> Performance Tests Job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Elbow Connector 29"/>
            <p:cNvCxnSpPr>
              <a:stCxn id="8" idx="2"/>
              <a:endCxn id="7" idx="1"/>
            </p:cNvCxnSpPr>
            <p:nvPr/>
          </p:nvCxnSpPr>
          <p:spPr>
            <a:xfrm rot="16200000" flipH="1">
              <a:off x="1318710" y="2094907"/>
              <a:ext cx="794541" cy="609436"/>
            </a:xfrm>
            <a:prstGeom prst="bentConnector2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52500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800" dirty="0" err="1" smtClean="0"/>
              <a:t>RadarGun‘s</a:t>
            </a:r>
            <a:r>
              <a:rPr lang="de-DE" sz="3800" dirty="0" smtClean="0"/>
              <a:t> Jenkins Plot in Detail</a:t>
            </a:r>
            <a:endParaRPr lang="de-DE" sz="3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RadarGun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8FCD8-A9F6-4240-A78A-BD925BD5C6A3}" type="slidenum">
              <a:rPr lang="en-US" noProof="0" smtClean="0"/>
              <a:pPr/>
              <a:t>12</a:t>
            </a:fld>
            <a:endParaRPr lang="en-US" noProof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25" y="1529595"/>
            <a:ext cx="7143750" cy="4286250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640085" y="3509980"/>
            <a:ext cx="360040" cy="36004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" name="Oval 7"/>
          <p:cNvSpPr/>
          <p:nvPr/>
        </p:nvSpPr>
        <p:spPr>
          <a:xfrm>
            <a:off x="4496913" y="4221088"/>
            <a:ext cx="360040" cy="36004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403648" y="2492896"/>
            <a:ext cx="360040" cy="36004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267744" y="3149940"/>
            <a:ext cx="360040" cy="36004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4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2699792" y="2312876"/>
            <a:ext cx="360040" cy="36004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292080" y="1875289"/>
            <a:ext cx="360040" cy="36004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6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302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Feasibility</a:t>
            </a:r>
            <a:r>
              <a:rPr lang="de-DE" dirty="0" smtClean="0"/>
              <a:t> Evaluation</a:t>
            </a:r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RadarGun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5745" y="1412776"/>
            <a:ext cx="8784000" cy="4041168"/>
          </a:xfrm>
        </p:spPr>
        <p:txBody>
          <a:bodyPr>
            <a:normAutofit/>
          </a:bodyPr>
          <a:lstStyle/>
          <a:p>
            <a:r>
              <a:rPr lang="de-DE" dirty="0" smtClean="0"/>
              <a:t>Goal: A </a:t>
            </a:r>
            <a:r>
              <a:rPr lang="de-DE" dirty="0" err="1" smtClean="0"/>
              <a:t>performance</a:t>
            </a:r>
            <a:r>
              <a:rPr lang="de-DE" dirty="0" smtClean="0"/>
              <a:t> </a:t>
            </a:r>
            <a:r>
              <a:rPr lang="de-DE" dirty="0" err="1" smtClean="0"/>
              <a:t>tests</a:t>
            </a:r>
            <a:r>
              <a:rPr lang="de-DE" dirty="0"/>
              <a:t> </a:t>
            </a:r>
            <a:r>
              <a:rPr lang="de-DE" dirty="0" err="1"/>
              <a:t>correctly</a:t>
            </a:r>
            <a:r>
              <a:rPr lang="de-DE" dirty="0"/>
              <a:t> </a:t>
            </a:r>
            <a:r>
              <a:rPr lang="de-DE" dirty="0" err="1"/>
              <a:t>passes</a:t>
            </a:r>
            <a:r>
              <a:rPr lang="de-DE" dirty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fails</a:t>
            </a:r>
            <a:r>
              <a:rPr lang="de-DE" dirty="0" smtClean="0"/>
              <a:t> on </a:t>
            </a:r>
            <a:r>
              <a:rPr lang="de-DE" dirty="0" err="1" smtClean="0"/>
              <a:t>console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in Jenkins</a:t>
            </a:r>
          </a:p>
          <a:p>
            <a:r>
              <a:rPr lang="de-DE" dirty="0" smtClean="0"/>
              <a:t>Scenarios: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 err="1" smtClean="0"/>
              <a:t>within</a:t>
            </a:r>
            <a:r>
              <a:rPr lang="de-DE" dirty="0" smtClean="0"/>
              <a:t> </a:t>
            </a:r>
            <a:r>
              <a:rPr lang="de-DE" dirty="0" err="1"/>
              <a:t>assertion</a:t>
            </a:r>
            <a:r>
              <a:rPr lang="de-DE" dirty="0"/>
              <a:t> </a:t>
            </a:r>
            <a:r>
              <a:rPr lang="de-DE" dirty="0" err="1"/>
              <a:t>interval</a:t>
            </a:r>
            <a:r>
              <a:rPr lang="de-DE" dirty="0"/>
              <a:t> (</a:t>
            </a:r>
            <a:r>
              <a:rPr lang="de-DE" dirty="0" err="1"/>
              <a:t>builds</a:t>
            </a:r>
            <a:r>
              <a:rPr lang="de-DE" dirty="0"/>
              <a:t> #59-78</a:t>
            </a:r>
            <a:r>
              <a:rPr lang="de-DE" dirty="0" smtClean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 err="1" smtClean="0"/>
              <a:t>below</a:t>
            </a:r>
            <a:r>
              <a:rPr lang="de-DE" dirty="0" smtClean="0"/>
              <a:t> </a:t>
            </a:r>
            <a:r>
              <a:rPr lang="de-DE" dirty="0" err="1"/>
              <a:t>assertion</a:t>
            </a:r>
            <a:r>
              <a:rPr lang="de-DE" dirty="0"/>
              <a:t> </a:t>
            </a:r>
            <a:r>
              <a:rPr lang="de-DE" dirty="0" err="1" smtClean="0"/>
              <a:t>interval</a:t>
            </a:r>
            <a:r>
              <a:rPr lang="de-DE" dirty="0" smtClean="0"/>
              <a:t> (</a:t>
            </a:r>
            <a:r>
              <a:rPr lang="de-DE" dirty="0" err="1" smtClean="0"/>
              <a:t>build</a:t>
            </a:r>
            <a:r>
              <a:rPr lang="de-DE" dirty="0" smtClean="0"/>
              <a:t> #76)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 err="1" smtClean="0"/>
              <a:t>above</a:t>
            </a:r>
            <a:r>
              <a:rPr lang="de-DE" dirty="0" smtClean="0"/>
              <a:t> </a:t>
            </a:r>
            <a:r>
              <a:rPr lang="de-DE" dirty="0" err="1" smtClean="0"/>
              <a:t>assertion</a:t>
            </a:r>
            <a:r>
              <a:rPr lang="de-DE" dirty="0" smtClean="0"/>
              <a:t> </a:t>
            </a:r>
            <a:r>
              <a:rPr lang="de-DE" dirty="0" err="1" smtClean="0"/>
              <a:t>interval</a:t>
            </a:r>
            <a:r>
              <a:rPr lang="de-DE" dirty="0" smtClean="0"/>
              <a:t> (</a:t>
            </a:r>
            <a:r>
              <a:rPr lang="de-DE" dirty="0" err="1" smtClean="0"/>
              <a:t>build</a:t>
            </a:r>
            <a:r>
              <a:rPr lang="de-DE" dirty="0" smtClean="0"/>
              <a:t> #69)</a:t>
            </a:r>
          </a:p>
          <a:p>
            <a:r>
              <a:rPr lang="de-DE" dirty="0" smtClean="0"/>
              <a:t>Benchmarks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/>
              <a:t>TeeTime</a:t>
            </a:r>
            <a:r>
              <a:rPr lang="de-DE" baseline="30000" dirty="0"/>
              <a:t>1</a:t>
            </a:r>
            <a:r>
              <a:rPr lang="de-DE" dirty="0"/>
              <a:t> </a:t>
            </a:r>
            <a:r>
              <a:rPr lang="de-DE" dirty="0" smtClean="0"/>
              <a:t>+ </a:t>
            </a:r>
            <a:r>
              <a:rPr lang="de-DE" dirty="0" err="1"/>
              <a:t>RadarGun</a:t>
            </a:r>
            <a:r>
              <a:rPr lang="de-DE" dirty="0"/>
              <a:t> </a:t>
            </a:r>
            <a:endParaRPr lang="de-DE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8FCD8-A9F6-4240-A78A-BD925BD5C6A3}" type="slidenum">
              <a:rPr lang="en-US" noProof="0" smtClean="0"/>
              <a:pPr/>
              <a:t>13</a:t>
            </a:fld>
            <a:endParaRPr lang="en-US" noProof="0" dirty="0"/>
          </a:p>
        </p:txBody>
      </p:sp>
      <p:sp>
        <p:nvSpPr>
          <p:cNvPr id="7" name="TextBox 6"/>
          <p:cNvSpPr txBox="1"/>
          <p:nvPr/>
        </p:nvSpPr>
        <p:spPr>
          <a:xfrm>
            <a:off x="146816" y="6093296"/>
            <a:ext cx="4932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aseline="30000" dirty="0" smtClean="0"/>
              <a:t>1</a:t>
            </a:r>
            <a:r>
              <a:rPr lang="de-DE" dirty="0" smtClean="0"/>
              <a:t> </a:t>
            </a:r>
            <a:r>
              <a:rPr lang="de-DE" dirty="0"/>
              <a:t>https://github.com/teetime-framework/TeeTime</a:t>
            </a:r>
          </a:p>
        </p:txBody>
      </p:sp>
    </p:spTree>
    <p:extLst>
      <p:ext uri="{BB962C8B-B14F-4D97-AF65-F5344CB8AC3E}">
        <p14:creationId xmlns:p14="http://schemas.microsoft.com/office/powerpoint/2010/main" val="51048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Results</a:t>
            </a:r>
            <a:r>
              <a:rPr lang="de-DE" dirty="0" smtClean="0"/>
              <a:t> in Jenkins</a:t>
            </a:r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RadarGun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8FCD8-A9F6-4240-A78A-BD925BD5C6A3}" type="slidenum">
              <a:rPr lang="en-US" noProof="0" smtClean="0"/>
              <a:pPr/>
              <a:t>14</a:t>
            </a:fld>
            <a:endParaRPr lang="en-US" noProof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71" y="1738524"/>
            <a:ext cx="7142857" cy="338095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07504" y="6093296"/>
            <a:ext cx="8136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/>
              <a:t>S</a:t>
            </a:r>
            <a:r>
              <a:rPr lang="de-DE" sz="1400" dirty="0" smtClean="0"/>
              <a:t>ource: https</a:t>
            </a:r>
            <a:r>
              <a:rPr lang="de-DE" sz="1400" dirty="0"/>
              <a:t>://build.se.informatik.uni-kiel.de/jenkins/view/TeeTime/job/teetime-nightly-performance-test</a:t>
            </a:r>
          </a:p>
        </p:txBody>
      </p:sp>
    </p:spTree>
    <p:extLst>
      <p:ext uri="{BB962C8B-B14F-4D97-AF65-F5344CB8AC3E}">
        <p14:creationId xmlns:p14="http://schemas.microsoft.com/office/powerpoint/2010/main" val="357277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Results</a:t>
            </a:r>
            <a:r>
              <a:rPr lang="de-DE" dirty="0" smtClean="0"/>
              <a:t> on </a:t>
            </a:r>
            <a:r>
              <a:rPr lang="de-DE" dirty="0" err="1" smtClean="0"/>
              <a:t>Console</a:t>
            </a:r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RadarGun</a:t>
            </a:r>
            <a:endParaRPr lang="en-US" noProof="0" dirty="0"/>
          </a:p>
        </p:txBody>
      </p:sp>
      <p:sp>
        <p:nvSpPr>
          <p:cNvPr id="5" name="Rectangle 4"/>
          <p:cNvSpPr/>
          <p:nvPr/>
        </p:nvSpPr>
        <p:spPr>
          <a:xfrm>
            <a:off x="1636294" y="1883508"/>
            <a:ext cx="6048672" cy="35394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e-D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[SUCCESSFUL]</a:t>
            </a:r>
          </a:p>
          <a:p>
            <a:r>
              <a:rPr lang="de-D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teetime.benchmark.Port2PortBenchmark.queue</a:t>
            </a:r>
          </a:p>
          <a:p>
            <a:r>
              <a:rPr lang="de-DE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Expected</a:t>
            </a:r>
            <a:r>
              <a:rPr lang="de-D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score </a:t>
            </a:r>
            <a:r>
              <a:rPr lang="de-DE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interval</a:t>
            </a:r>
            <a:r>
              <a:rPr lang="de-D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 [30.0, 35.0]</a:t>
            </a:r>
          </a:p>
          <a:p>
            <a:r>
              <a:rPr lang="de-DE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Actual</a:t>
            </a:r>
            <a:r>
              <a:rPr lang="de-D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score: 32.777 </a:t>
            </a:r>
            <a:r>
              <a:rPr lang="de-D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± 1.982 </a:t>
            </a:r>
            <a:r>
              <a:rPr lang="de-DE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ns</a:t>
            </a:r>
            <a:r>
              <a:rPr lang="de-D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de-DE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</a:t>
            </a:r>
            <a:r>
              <a:rPr lang="de-D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(ci=99.9%)</a:t>
            </a:r>
          </a:p>
          <a:p>
            <a:endParaRPr lang="de-DE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e-D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[FAILED]</a:t>
            </a:r>
          </a:p>
          <a:p>
            <a:r>
              <a:rPr lang="de-D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teetime.benchmark.Port2PortBenchmark.queue</a:t>
            </a:r>
          </a:p>
          <a:p>
            <a:r>
              <a:rPr lang="de-DE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Expected</a:t>
            </a:r>
            <a:r>
              <a:rPr lang="de-D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score </a:t>
            </a:r>
            <a:r>
              <a:rPr lang="de-DE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interval</a:t>
            </a:r>
            <a:r>
              <a:rPr lang="de-D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 [30.0, 35.0]</a:t>
            </a:r>
          </a:p>
          <a:p>
            <a:r>
              <a:rPr lang="de-DE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Actual</a:t>
            </a:r>
            <a:r>
              <a:rPr lang="de-D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score: 40.386 ±</a:t>
            </a:r>
            <a:r>
              <a:rPr lang="de-D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1.637 </a:t>
            </a:r>
            <a:r>
              <a:rPr lang="de-DE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ns</a:t>
            </a:r>
            <a:r>
              <a:rPr lang="de-D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de-DE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</a:t>
            </a:r>
            <a:r>
              <a:rPr lang="de-D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(ci=99.9%)</a:t>
            </a:r>
          </a:p>
          <a:p>
            <a:endParaRPr lang="de-DE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e-D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[FAILED]</a:t>
            </a:r>
          </a:p>
          <a:p>
            <a:r>
              <a:rPr lang="de-D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teetime.benchmark.Port2PortBenchmark.queue</a:t>
            </a:r>
          </a:p>
          <a:p>
            <a:r>
              <a:rPr lang="de-DE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Expected</a:t>
            </a:r>
            <a:r>
              <a:rPr lang="de-D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score </a:t>
            </a:r>
            <a:r>
              <a:rPr lang="de-DE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interval</a:t>
            </a:r>
            <a:r>
              <a:rPr lang="de-D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 [30.0, 35.0]</a:t>
            </a:r>
          </a:p>
          <a:p>
            <a:r>
              <a:rPr lang="de-DE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Actual</a:t>
            </a:r>
            <a:r>
              <a:rPr lang="de-D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score: 18.613 </a:t>
            </a:r>
            <a:r>
              <a:rPr lang="de-D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± </a:t>
            </a:r>
            <a:r>
              <a:rPr lang="de-D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4.536 </a:t>
            </a:r>
            <a:r>
              <a:rPr lang="de-DE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ns</a:t>
            </a:r>
            <a:r>
              <a:rPr lang="de-D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de-DE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</a:t>
            </a:r>
            <a:r>
              <a:rPr lang="de-DE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(ci=99.9%)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8FCD8-A9F6-4240-A78A-BD925BD5C6A3}" type="slidenum">
              <a:rPr lang="en-US" noProof="0" smtClean="0"/>
              <a:pPr/>
              <a:t>15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1450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Conclusions</a:t>
            </a:r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RadarGun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9998" y="988038"/>
            <a:ext cx="8784000" cy="26010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700" dirty="0" smtClean="0"/>
              <a:t>Minimum </a:t>
            </a:r>
            <a:r>
              <a:rPr lang="de-DE" sz="2700" dirty="0" err="1" smtClean="0"/>
              <a:t>requirements</a:t>
            </a:r>
            <a:r>
              <a:rPr lang="de-DE" sz="2700" dirty="0" smtClean="0"/>
              <a:t> on </a:t>
            </a:r>
            <a:r>
              <a:rPr lang="de-DE" sz="2700" dirty="0"/>
              <a:t>a </a:t>
            </a:r>
            <a:r>
              <a:rPr lang="de-DE" sz="2700" dirty="0" err="1" smtClean="0"/>
              <a:t>performance</a:t>
            </a:r>
            <a:r>
              <a:rPr lang="de-DE" sz="2700" dirty="0" smtClean="0"/>
              <a:t> </a:t>
            </a:r>
            <a:r>
              <a:rPr lang="de-DE" sz="2700" dirty="0" err="1" smtClean="0"/>
              <a:t>testing</a:t>
            </a:r>
            <a:r>
              <a:rPr lang="de-DE" sz="2700" dirty="0" smtClean="0"/>
              <a:t> </a:t>
            </a:r>
            <a:r>
              <a:rPr lang="de-DE" sz="2700" dirty="0" err="1" smtClean="0"/>
              <a:t>framework</a:t>
            </a:r>
            <a:endParaRPr lang="de-DE" sz="2700" dirty="0"/>
          </a:p>
          <a:p>
            <a:r>
              <a:rPr lang="de-DE" sz="2700" dirty="0" smtClean="0"/>
              <a:t>VM/</a:t>
            </a:r>
            <a:r>
              <a:rPr lang="de-DE" sz="2700" dirty="0" err="1" smtClean="0"/>
              <a:t>warmup</a:t>
            </a:r>
            <a:r>
              <a:rPr lang="de-DE" sz="2700" dirty="0" smtClean="0"/>
              <a:t>/real </a:t>
            </a:r>
            <a:r>
              <a:rPr lang="de-DE" sz="2700" dirty="0" err="1"/>
              <a:t>runs</a:t>
            </a:r>
            <a:endParaRPr lang="de-DE" sz="2700" dirty="0"/>
          </a:p>
          <a:p>
            <a:r>
              <a:rPr lang="de-DE" sz="2700" dirty="0" smtClean="0"/>
              <a:t>Time </a:t>
            </a:r>
            <a:r>
              <a:rPr lang="de-DE" sz="2700" dirty="0" err="1" smtClean="0"/>
              <a:t>interval</a:t>
            </a:r>
            <a:r>
              <a:rPr lang="de-DE" sz="2700" dirty="0" smtClean="0"/>
              <a:t> </a:t>
            </a:r>
            <a:r>
              <a:rPr lang="de-DE" sz="2700" dirty="0" err="1" smtClean="0"/>
              <a:t>assertions</a:t>
            </a:r>
            <a:r>
              <a:rPr lang="de-DE" sz="2700" dirty="0" smtClean="0"/>
              <a:t> (e.g</a:t>
            </a:r>
            <a:r>
              <a:rPr lang="de-DE" sz="2700" dirty="0"/>
              <a:t>., „</a:t>
            </a:r>
            <a:r>
              <a:rPr lang="de-DE" sz="2700" dirty="0" err="1" smtClean="0"/>
              <a:t>may</a:t>
            </a:r>
            <a:r>
              <a:rPr lang="de-DE" sz="2700" dirty="0" smtClean="0"/>
              <a:t> </a:t>
            </a:r>
            <a:r>
              <a:rPr lang="de-DE" sz="2700" dirty="0" err="1" smtClean="0"/>
              <a:t>take</a:t>
            </a:r>
            <a:r>
              <a:rPr lang="de-DE" sz="2700" dirty="0" smtClean="0"/>
              <a:t> 23-27 </a:t>
            </a:r>
            <a:r>
              <a:rPr lang="de-DE" sz="2700" dirty="0" err="1"/>
              <a:t>ms</a:t>
            </a:r>
            <a:r>
              <a:rPr lang="de-DE" sz="2700" dirty="0"/>
              <a:t>“)</a:t>
            </a:r>
          </a:p>
          <a:p>
            <a:r>
              <a:rPr lang="de-DE" sz="2700" dirty="0" err="1" smtClean="0"/>
              <a:t>Quantiles</a:t>
            </a:r>
            <a:r>
              <a:rPr lang="de-DE" sz="2700" dirty="0" smtClean="0"/>
              <a:t> (e.g</a:t>
            </a:r>
            <a:r>
              <a:rPr lang="de-DE" sz="2700" dirty="0"/>
              <a:t>., min, median, </a:t>
            </a:r>
            <a:r>
              <a:rPr lang="de-DE" sz="2700" dirty="0" err="1"/>
              <a:t>max</a:t>
            </a:r>
            <a:r>
              <a:rPr lang="de-DE" sz="2700" dirty="0"/>
              <a:t>) + </a:t>
            </a:r>
            <a:r>
              <a:rPr lang="de-DE" sz="2700" dirty="0" err="1" smtClean="0"/>
              <a:t>avg</a:t>
            </a:r>
            <a:r>
              <a:rPr lang="de-DE" sz="2700" dirty="0" smtClean="0"/>
              <a:t> </a:t>
            </a:r>
            <a:r>
              <a:rPr lang="de-DE" sz="2700" dirty="0" err="1" smtClean="0"/>
              <a:t>execution</a:t>
            </a:r>
            <a:r>
              <a:rPr lang="de-DE" sz="2700" dirty="0" smtClean="0"/>
              <a:t> time</a:t>
            </a:r>
            <a:endParaRPr lang="de-DE" sz="2700" dirty="0"/>
          </a:p>
          <a:p>
            <a:r>
              <a:rPr lang="de-DE" sz="2700" dirty="0" smtClean="0"/>
              <a:t>Hardware-</a:t>
            </a:r>
            <a:r>
              <a:rPr lang="de-DE" sz="2700" dirty="0" err="1" smtClean="0"/>
              <a:t>dependent</a:t>
            </a:r>
            <a:r>
              <a:rPr lang="de-DE" sz="2700" dirty="0" smtClean="0"/>
              <a:t> </a:t>
            </a:r>
            <a:r>
              <a:rPr lang="de-DE" sz="2700" dirty="0" err="1" smtClean="0"/>
              <a:t>assertions</a:t>
            </a:r>
            <a:r>
              <a:rPr lang="de-DE" sz="2700" dirty="0" smtClean="0"/>
              <a:t> </a:t>
            </a:r>
            <a:r>
              <a:rPr lang="de-DE" sz="2700" dirty="0" err="1" smtClean="0"/>
              <a:t>and</a:t>
            </a:r>
            <a:r>
              <a:rPr lang="de-DE" sz="2700" dirty="0" smtClean="0"/>
              <a:t> </a:t>
            </a:r>
            <a:r>
              <a:rPr lang="de-DE" sz="2700" dirty="0" err="1" smtClean="0"/>
              <a:t>measurements</a:t>
            </a:r>
            <a:endParaRPr lang="de-DE" sz="27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8FCD8-A9F6-4240-A78A-BD925BD5C6A3}" type="slidenum">
              <a:rPr lang="en-US" noProof="0" smtClean="0"/>
              <a:pPr/>
              <a:t>16</a:t>
            </a:fld>
            <a:endParaRPr lang="en-US" noProof="0" dirty="0"/>
          </a:p>
        </p:txBody>
      </p:sp>
      <p:grpSp>
        <p:nvGrpSpPr>
          <p:cNvPr id="8" name="Group 7"/>
          <p:cNvGrpSpPr/>
          <p:nvPr/>
        </p:nvGrpSpPr>
        <p:grpSpPr>
          <a:xfrm>
            <a:off x="2303205" y="3589046"/>
            <a:ext cx="4537589" cy="1155633"/>
            <a:chOff x="2303205" y="4514907"/>
            <a:chExt cx="4537589" cy="1155633"/>
          </a:xfrm>
        </p:grpSpPr>
        <p:sp>
          <p:nvSpPr>
            <p:cNvPr id="6" name="Rectangle 5"/>
            <p:cNvSpPr/>
            <p:nvPr/>
          </p:nvSpPr>
          <p:spPr>
            <a:xfrm>
              <a:off x="2303205" y="5301208"/>
              <a:ext cx="453758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dirty="0"/>
                <a:t>https://github.com/SoerenHenning/RadarGun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179630" y="4514907"/>
              <a:ext cx="2784737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5000" dirty="0" err="1" smtClean="0"/>
                <a:t>RadarGun</a:t>
              </a:r>
              <a:endParaRPr lang="de-DE" sz="5000" dirty="0"/>
            </a:p>
          </p:txBody>
        </p:sp>
      </p:grpSp>
      <p:sp>
        <p:nvSpPr>
          <p:cNvPr id="9" name="Content Placeholder 3"/>
          <p:cNvSpPr txBox="1">
            <a:spLocks/>
          </p:cNvSpPr>
          <p:nvPr/>
        </p:nvSpPr>
        <p:spPr>
          <a:xfrm>
            <a:off x="179998" y="4868225"/>
            <a:ext cx="8784000" cy="1618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700" dirty="0" smtClean="0"/>
              <a:t>Future </a:t>
            </a:r>
            <a:r>
              <a:rPr lang="de-DE" sz="2700" dirty="0" err="1" smtClean="0"/>
              <a:t>work</a:t>
            </a:r>
            <a:r>
              <a:rPr lang="de-DE" sz="2700" dirty="0" smtClean="0"/>
              <a:t>:</a:t>
            </a:r>
          </a:p>
          <a:p>
            <a:r>
              <a:rPr lang="de-DE" sz="2700" dirty="0" smtClean="0"/>
              <a:t>Custom Jenkins </a:t>
            </a:r>
            <a:r>
              <a:rPr lang="de-DE" sz="2700" dirty="0" err="1" smtClean="0"/>
              <a:t>Plugin</a:t>
            </a:r>
            <a:r>
              <a:rPr lang="de-DE" sz="2700" dirty="0" smtClean="0"/>
              <a:t> </a:t>
            </a:r>
            <a:r>
              <a:rPr lang="de-DE" sz="2700" dirty="0" err="1" smtClean="0"/>
              <a:t>for</a:t>
            </a:r>
            <a:r>
              <a:rPr lang="de-DE" sz="2700" dirty="0" smtClean="0"/>
              <a:t> </a:t>
            </a:r>
            <a:r>
              <a:rPr lang="de-DE" sz="2700" dirty="0" err="1" smtClean="0"/>
              <a:t>Plotting</a:t>
            </a:r>
            <a:r>
              <a:rPr lang="de-DE" sz="2700" dirty="0" smtClean="0"/>
              <a:t> Performance </a:t>
            </a:r>
            <a:r>
              <a:rPr lang="de-DE" sz="2700" dirty="0" err="1" smtClean="0"/>
              <a:t>Results</a:t>
            </a:r>
            <a:endParaRPr lang="de-DE" sz="2700" dirty="0" smtClean="0"/>
          </a:p>
          <a:p>
            <a:r>
              <a:rPr lang="de-DE" sz="2700" dirty="0" err="1" smtClean="0"/>
              <a:t>Confidence-based</a:t>
            </a:r>
            <a:r>
              <a:rPr lang="de-DE" sz="2700" dirty="0" smtClean="0"/>
              <a:t> </a:t>
            </a:r>
            <a:r>
              <a:rPr lang="de-DE" sz="2700" dirty="0" err="1" smtClean="0"/>
              <a:t>stopping</a:t>
            </a:r>
            <a:r>
              <a:rPr lang="de-DE" sz="2700" dirty="0" smtClean="0"/>
              <a:t> </a:t>
            </a:r>
            <a:r>
              <a:rPr lang="de-DE" sz="2700" dirty="0" err="1" smtClean="0"/>
              <a:t>criteria</a:t>
            </a:r>
            <a:endParaRPr lang="de-DE" sz="2700" dirty="0" smtClean="0"/>
          </a:p>
        </p:txBody>
      </p:sp>
    </p:spTree>
    <p:extLst>
      <p:ext uri="{BB962C8B-B14F-4D97-AF65-F5344CB8AC3E}">
        <p14:creationId xmlns:p14="http://schemas.microsoft.com/office/powerpoint/2010/main" val="241579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References</a:t>
            </a:r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RadarGun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[Foo+15] Chun </a:t>
            </a:r>
            <a:r>
              <a:rPr lang="en-US" sz="1600" dirty="0"/>
              <a:t>Foo, King and Ming Jiang, Zhen and Adams, Bram and Hassan, Ahmed E. and Zou, Ying and Flora, </a:t>
            </a:r>
            <a:r>
              <a:rPr lang="en-US" sz="1600" dirty="0" err="1" smtClean="0"/>
              <a:t>Parminder</a:t>
            </a:r>
            <a:r>
              <a:rPr lang="en-US" sz="1600" dirty="0" smtClean="0"/>
              <a:t>, </a:t>
            </a:r>
            <a:r>
              <a:rPr lang="en-US" sz="1600" dirty="0"/>
              <a:t>“An Industrial Case Study on the Automated Detection of Performance Regressions in Heterogeneous </a:t>
            </a:r>
            <a:r>
              <a:rPr lang="en-US" sz="1600" dirty="0" smtClean="0"/>
              <a:t>Environments”, ICSE, 2015</a:t>
            </a:r>
            <a:endParaRPr lang="de-DE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8FCD8-A9F6-4240-A78A-BD925BD5C6A3}" type="slidenum">
              <a:rPr lang="en-US" noProof="0" smtClean="0"/>
              <a:pPr/>
              <a:t>17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0286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900" dirty="0" err="1" smtClean="0"/>
              <a:t>Why</a:t>
            </a:r>
            <a:r>
              <a:rPr lang="de-DE" sz="3900" dirty="0" smtClean="0"/>
              <a:t> </a:t>
            </a:r>
            <a:r>
              <a:rPr lang="de-DE" sz="3900" dirty="0" err="1" smtClean="0"/>
              <a:t>No</a:t>
            </a:r>
            <a:r>
              <a:rPr lang="de-DE" sz="3900" dirty="0" smtClean="0"/>
              <a:t> Manual </a:t>
            </a:r>
            <a:r>
              <a:rPr lang="de-DE" sz="3900" dirty="0" err="1" smtClean="0"/>
              <a:t>Measurements</a:t>
            </a:r>
            <a:r>
              <a:rPr lang="de-DE" sz="3900" dirty="0" smtClean="0"/>
              <a:t>?</a:t>
            </a:r>
            <a:endParaRPr lang="de-DE" sz="39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RadarGun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3000" dirty="0" err="1" smtClean="0"/>
              <a:t>Typical</a:t>
            </a:r>
            <a:r>
              <a:rPr lang="de-DE" sz="3000" dirty="0" smtClean="0"/>
              <a:t> </a:t>
            </a:r>
            <a:r>
              <a:rPr lang="de-DE" sz="3000" dirty="0" err="1" smtClean="0"/>
              <a:t>code</a:t>
            </a:r>
            <a:r>
              <a:rPr lang="de-DE" sz="3000" dirty="0" smtClean="0"/>
              <a:t> </a:t>
            </a:r>
            <a:r>
              <a:rPr lang="de-DE" sz="3000" dirty="0" err="1" smtClean="0"/>
              <a:t>to</a:t>
            </a:r>
            <a:r>
              <a:rPr lang="de-DE" sz="3000" dirty="0" smtClean="0"/>
              <a:t> </a:t>
            </a:r>
            <a:r>
              <a:rPr lang="de-DE" sz="3000" dirty="0" err="1" smtClean="0"/>
              <a:t>measure</a:t>
            </a:r>
            <a:r>
              <a:rPr lang="de-DE" sz="3000" dirty="0" smtClean="0"/>
              <a:t> </a:t>
            </a:r>
            <a:r>
              <a:rPr lang="de-DE" sz="3000" dirty="0" err="1" smtClean="0"/>
              <a:t>performance</a:t>
            </a:r>
            <a:endParaRPr lang="de-DE" sz="3000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sz="3000" dirty="0" smtClean="0"/>
              <a:t>Strange </a:t>
            </a:r>
            <a:r>
              <a:rPr lang="de-DE" sz="3000" dirty="0" err="1" smtClean="0"/>
              <a:t>measurements</a:t>
            </a:r>
            <a:r>
              <a:rPr lang="de-DE" sz="3000" dirty="0" smtClean="0"/>
              <a:t> </a:t>
            </a:r>
            <a:r>
              <a:rPr lang="de-DE" sz="3000" dirty="0" err="1" smtClean="0"/>
              <a:t>with</a:t>
            </a:r>
            <a:r>
              <a:rPr lang="de-DE" sz="3000" dirty="0" smtClean="0"/>
              <a:t> VM-</a:t>
            </a:r>
            <a:r>
              <a:rPr lang="de-DE" sz="3000" dirty="0" err="1" smtClean="0"/>
              <a:t>based</a:t>
            </a:r>
            <a:r>
              <a:rPr lang="de-DE" sz="3000" dirty="0" smtClean="0"/>
              <a:t> </a:t>
            </a:r>
            <a:r>
              <a:rPr lang="de-DE" sz="3000" dirty="0" err="1" smtClean="0"/>
              <a:t>languages</a:t>
            </a:r>
            <a:r>
              <a:rPr lang="de-DE" dirty="0" smtClean="0"/>
              <a:t>:</a:t>
            </a:r>
          </a:p>
          <a:p>
            <a:endParaRPr lang="de-DE" dirty="0"/>
          </a:p>
        </p:txBody>
      </p:sp>
      <p:sp>
        <p:nvSpPr>
          <p:cNvPr id="5" name="TextBox 4"/>
          <p:cNvSpPr txBox="1"/>
          <p:nvPr/>
        </p:nvSpPr>
        <p:spPr>
          <a:xfrm>
            <a:off x="2067147" y="1700808"/>
            <a:ext cx="5009705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startInNs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de-DE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System.nanoTime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de-D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obj.method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x,y,z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de-D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e-DE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endInNs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de-DE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System.nanoTime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de-D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e-DE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durationInNs</a:t>
            </a:r>
            <a:r>
              <a:rPr lang="de-DE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de-DE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endInNs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b="1" dirty="0">
                <a:latin typeface="Courier New" panose="02070309020205020404" pitchFamily="49" charset="0"/>
                <a:cs typeface="Courier New" panose="02070309020205020404" pitchFamily="49" charset="0"/>
              </a:rPr>
              <a:t>– </a:t>
            </a:r>
            <a:r>
              <a:rPr lang="de-DE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startInNs</a:t>
            </a:r>
            <a:r>
              <a:rPr lang="de-D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de-DE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776459"/>
              </p:ext>
            </p:extLst>
          </p:nvPr>
        </p:nvGraphicFramePr>
        <p:xfrm>
          <a:off x="1340684" y="4005064"/>
          <a:ext cx="1452926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881"/>
                <a:gridCol w="1009045"/>
              </a:tblGrid>
              <a:tr h="273974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duration</a:t>
                      </a:r>
                      <a:endParaRPr lang="de-DE" dirty="0"/>
                    </a:p>
                  </a:txBody>
                  <a:tcPr/>
                </a:tc>
              </a:tr>
              <a:tr h="273974">
                <a:tc>
                  <a:txBody>
                    <a:bodyPr/>
                    <a:lstStyle/>
                    <a:p>
                      <a:r>
                        <a:rPr lang="de-DE" dirty="0" smtClean="0"/>
                        <a:t>1.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2500 </a:t>
                      </a:r>
                      <a:r>
                        <a:rPr lang="de-DE" dirty="0" err="1" smtClean="0"/>
                        <a:t>ns</a:t>
                      </a:r>
                      <a:endParaRPr lang="de-DE" dirty="0"/>
                    </a:p>
                  </a:txBody>
                  <a:tcPr/>
                </a:tc>
              </a:tr>
              <a:tr h="273974">
                <a:tc>
                  <a:txBody>
                    <a:bodyPr/>
                    <a:lstStyle/>
                    <a:p>
                      <a:r>
                        <a:rPr lang="de-DE" dirty="0" smtClean="0"/>
                        <a:t>2.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500 </a:t>
                      </a:r>
                      <a:r>
                        <a:rPr lang="de-DE" dirty="0" err="1" smtClean="0"/>
                        <a:t>ns</a:t>
                      </a:r>
                      <a:endParaRPr lang="de-DE" dirty="0"/>
                    </a:p>
                  </a:txBody>
                  <a:tcPr/>
                </a:tc>
              </a:tr>
              <a:tr h="273974">
                <a:tc>
                  <a:txBody>
                    <a:bodyPr/>
                    <a:lstStyle/>
                    <a:p>
                      <a:r>
                        <a:rPr lang="de-DE" dirty="0" smtClean="0"/>
                        <a:t>3.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450 </a:t>
                      </a:r>
                      <a:r>
                        <a:rPr lang="de-DE" dirty="0" err="1" smtClean="0"/>
                        <a:t>ns</a:t>
                      </a:r>
                      <a:endParaRPr lang="de-DE" dirty="0"/>
                    </a:p>
                  </a:txBody>
                  <a:tcPr/>
                </a:tc>
              </a:tr>
              <a:tr h="273974">
                <a:tc>
                  <a:txBody>
                    <a:bodyPr/>
                    <a:lstStyle/>
                    <a:p>
                      <a:r>
                        <a:rPr lang="de-DE" dirty="0" smtClean="0"/>
                        <a:t>4.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440 </a:t>
                      </a:r>
                      <a:r>
                        <a:rPr lang="de-DE" dirty="0" err="1" smtClean="0"/>
                        <a:t>ns</a:t>
                      </a:r>
                      <a:endParaRPr lang="de-DE" dirty="0"/>
                    </a:p>
                  </a:txBody>
                  <a:tcPr/>
                </a:tc>
              </a:tr>
              <a:tr h="273974">
                <a:tc>
                  <a:txBody>
                    <a:bodyPr/>
                    <a:lstStyle/>
                    <a:p>
                      <a:r>
                        <a:rPr lang="de-DE" dirty="0" smtClean="0"/>
                        <a:t>5.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470 </a:t>
                      </a:r>
                      <a:r>
                        <a:rPr lang="de-DE" dirty="0" err="1" smtClean="0"/>
                        <a:t>ns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730246"/>
              </p:ext>
            </p:extLst>
          </p:nvPr>
        </p:nvGraphicFramePr>
        <p:xfrm>
          <a:off x="3845536" y="4005064"/>
          <a:ext cx="1452926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881"/>
                <a:gridCol w="1009045"/>
              </a:tblGrid>
              <a:tr h="273974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duration</a:t>
                      </a:r>
                      <a:endParaRPr lang="de-DE" dirty="0"/>
                    </a:p>
                  </a:txBody>
                  <a:tcPr/>
                </a:tc>
              </a:tr>
              <a:tr h="273974">
                <a:tc>
                  <a:txBody>
                    <a:bodyPr/>
                    <a:lstStyle/>
                    <a:p>
                      <a:r>
                        <a:rPr lang="de-DE" dirty="0" smtClean="0"/>
                        <a:t>1.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1800 </a:t>
                      </a:r>
                      <a:r>
                        <a:rPr lang="de-DE" dirty="0" err="1" smtClean="0"/>
                        <a:t>ns</a:t>
                      </a:r>
                      <a:endParaRPr lang="de-DE" dirty="0"/>
                    </a:p>
                  </a:txBody>
                  <a:tcPr/>
                </a:tc>
              </a:tr>
              <a:tr h="273974">
                <a:tc>
                  <a:txBody>
                    <a:bodyPr/>
                    <a:lstStyle/>
                    <a:p>
                      <a:r>
                        <a:rPr lang="de-DE" dirty="0" smtClean="0"/>
                        <a:t>2.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400 </a:t>
                      </a:r>
                      <a:r>
                        <a:rPr lang="de-DE" dirty="0" err="1" smtClean="0"/>
                        <a:t>ns</a:t>
                      </a:r>
                      <a:endParaRPr lang="de-DE" dirty="0"/>
                    </a:p>
                  </a:txBody>
                  <a:tcPr/>
                </a:tc>
              </a:tr>
              <a:tr h="273974">
                <a:tc>
                  <a:txBody>
                    <a:bodyPr/>
                    <a:lstStyle/>
                    <a:p>
                      <a:r>
                        <a:rPr lang="de-DE" dirty="0" smtClean="0"/>
                        <a:t>3.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370 </a:t>
                      </a:r>
                      <a:r>
                        <a:rPr lang="de-DE" dirty="0" err="1" smtClean="0"/>
                        <a:t>ns</a:t>
                      </a:r>
                      <a:endParaRPr lang="de-DE" dirty="0"/>
                    </a:p>
                  </a:txBody>
                  <a:tcPr/>
                </a:tc>
              </a:tr>
              <a:tr h="273974">
                <a:tc>
                  <a:txBody>
                    <a:bodyPr/>
                    <a:lstStyle/>
                    <a:p>
                      <a:r>
                        <a:rPr lang="de-DE" dirty="0" smtClean="0"/>
                        <a:t>4.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350 </a:t>
                      </a:r>
                      <a:r>
                        <a:rPr lang="de-DE" dirty="0" err="1" smtClean="0"/>
                        <a:t>ns</a:t>
                      </a:r>
                      <a:endParaRPr lang="de-DE" dirty="0"/>
                    </a:p>
                  </a:txBody>
                  <a:tcPr/>
                </a:tc>
              </a:tr>
              <a:tr h="273974">
                <a:tc>
                  <a:txBody>
                    <a:bodyPr/>
                    <a:lstStyle/>
                    <a:p>
                      <a:r>
                        <a:rPr lang="de-DE" dirty="0" smtClean="0"/>
                        <a:t>5.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380 </a:t>
                      </a:r>
                      <a:r>
                        <a:rPr lang="de-DE" dirty="0" err="1" smtClean="0"/>
                        <a:t>ns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302699"/>
              </p:ext>
            </p:extLst>
          </p:nvPr>
        </p:nvGraphicFramePr>
        <p:xfrm>
          <a:off x="6350389" y="4005064"/>
          <a:ext cx="1452926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881"/>
                <a:gridCol w="1009045"/>
              </a:tblGrid>
              <a:tr h="273974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duration</a:t>
                      </a:r>
                      <a:endParaRPr lang="de-DE" dirty="0"/>
                    </a:p>
                  </a:txBody>
                  <a:tcPr/>
                </a:tc>
              </a:tr>
              <a:tr h="273974">
                <a:tc>
                  <a:txBody>
                    <a:bodyPr/>
                    <a:lstStyle/>
                    <a:p>
                      <a:r>
                        <a:rPr lang="de-DE" dirty="0" smtClean="0"/>
                        <a:t>1.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3100 </a:t>
                      </a:r>
                      <a:r>
                        <a:rPr lang="de-DE" dirty="0" err="1" smtClean="0"/>
                        <a:t>ns</a:t>
                      </a:r>
                      <a:endParaRPr lang="de-DE" dirty="0"/>
                    </a:p>
                  </a:txBody>
                  <a:tcPr/>
                </a:tc>
              </a:tr>
              <a:tr h="273974">
                <a:tc>
                  <a:txBody>
                    <a:bodyPr/>
                    <a:lstStyle/>
                    <a:p>
                      <a:r>
                        <a:rPr lang="de-DE" dirty="0" smtClean="0"/>
                        <a:t>2.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620 </a:t>
                      </a:r>
                      <a:r>
                        <a:rPr lang="de-DE" dirty="0" err="1" smtClean="0"/>
                        <a:t>ns</a:t>
                      </a:r>
                      <a:endParaRPr lang="de-DE" dirty="0"/>
                    </a:p>
                  </a:txBody>
                  <a:tcPr/>
                </a:tc>
              </a:tr>
              <a:tr h="273974">
                <a:tc>
                  <a:txBody>
                    <a:bodyPr/>
                    <a:lstStyle/>
                    <a:p>
                      <a:r>
                        <a:rPr lang="de-DE" dirty="0" smtClean="0"/>
                        <a:t>3.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550 </a:t>
                      </a:r>
                      <a:r>
                        <a:rPr lang="de-DE" dirty="0" err="1" smtClean="0"/>
                        <a:t>ns</a:t>
                      </a:r>
                      <a:endParaRPr lang="de-DE" dirty="0"/>
                    </a:p>
                  </a:txBody>
                  <a:tcPr/>
                </a:tc>
              </a:tr>
              <a:tr h="273974">
                <a:tc>
                  <a:txBody>
                    <a:bodyPr/>
                    <a:lstStyle/>
                    <a:p>
                      <a:r>
                        <a:rPr lang="de-DE" dirty="0" smtClean="0"/>
                        <a:t>4.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560 </a:t>
                      </a:r>
                      <a:r>
                        <a:rPr lang="de-DE" dirty="0" err="1" smtClean="0"/>
                        <a:t>ns</a:t>
                      </a:r>
                      <a:endParaRPr lang="de-DE" dirty="0"/>
                    </a:p>
                  </a:txBody>
                  <a:tcPr/>
                </a:tc>
              </a:tr>
              <a:tr h="273974">
                <a:tc>
                  <a:txBody>
                    <a:bodyPr/>
                    <a:lstStyle/>
                    <a:p>
                      <a:r>
                        <a:rPr lang="de-DE" dirty="0" smtClean="0"/>
                        <a:t>5.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550 </a:t>
                      </a:r>
                      <a:r>
                        <a:rPr lang="de-DE" dirty="0" err="1" smtClean="0"/>
                        <a:t>ns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63270"/>
              </p:ext>
            </p:extLst>
          </p:nvPr>
        </p:nvGraphicFramePr>
        <p:xfrm>
          <a:off x="7380312" y="1935212"/>
          <a:ext cx="145292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881"/>
                <a:gridCol w="1009045"/>
              </a:tblGrid>
              <a:tr h="273974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duration</a:t>
                      </a:r>
                      <a:endParaRPr lang="de-DE" dirty="0"/>
                    </a:p>
                  </a:txBody>
                  <a:tcPr/>
                </a:tc>
              </a:tr>
              <a:tr h="273974">
                <a:tc>
                  <a:txBody>
                    <a:bodyPr/>
                    <a:lstStyle/>
                    <a:p>
                      <a:r>
                        <a:rPr lang="de-DE" dirty="0" smtClean="0"/>
                        <a:t>1.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2500 </a:t>
                      </a:r>
                      <a:r>
                        <a:rPr lang="de-DE" dirty="0" err="1" smtClean="0"/>
                        <a:t>ns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36694" y="4779178"/>
            <a:ext cx="74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 smtClean="0"/>
              <a:t>1. VM</a:t>
            </a:r>
            <a:br>
              <a:rPr lang="de-DE" dirty="0" smtClean="0"/>
            </a:br>
            <a:r>
              <a:rPr lang="de-DE" dirty="0" err="1" smtClean="0"/>
              <a:t>run</a:t>
            </a:r>
            <a:endParaRPr lang="de-DE" dirty="0"/>
          </a:p>
        </p:txBody>
      </p:sp>
      <p:sp>
        <p:nvSpPr>
          <p:cNvPr id="11" name="TextBox 10"/>
          <p:cNvSpPr txBox="1"/>
          <p:nvPr/>
        </p:nvSpPr>
        <p:spPr>
          <a:xfrm>
            <a:off x="2941546" y="4779177"/>
            <a:ext cx="74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 smtClean="0"/>
              <a:t>2. VM</a:t>
            </a:r>
            <a:br>
              <a:rPr lang="de-DE" dirty="0" smtClean="0"/>
            </a:br>
            <a:r>
              <a:rPr lang="de-DE" dirty="0" err="1" smtClean="0"/>
              <a:t>run</a:t>
            </a:r>
            <a:endParaRPr lang="de-DE" dirty="0"/>
          </a:p>
        </p:txBody>
      </p:sp>
      <p:sp>
        <p:nvSpPr>
          <p:cNvPr id="12" name="TextBox 11"/>
          <p:cNvSpPr txBox="1"/>
          <p:nvPr/>
        </p:nvSpPr>
        <p:spPr>
          <a:xfrm>
            <a:off x="5461544" y="4779176"/>
            <a:ext cx="74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 smtClean="0"/>
              <a:t>3. VM</a:t>
            </a:r>
            <a:br>
              <a:rPr lang="de-DE" dirty="0" smtClean="0"/>
            </a:br>
            <a:r>
              <a:rPr lang="de-DE" dirty="0" err="1" smtClean="0"/>
              <a:t>run</a:t>
            </a:r>
            <a:endParaRPr lang="de-DE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8FCD8-A9F6-4240-A78A-BD925BD5C6A3}" type="slidenum">
              <a:rPr lang="en-US" noProof="0" smtClean="0"/>
              <a:pPr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27172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Compiler </a:t>
            </a:r>
            <a:r>
              <a:rPr lang="de-DE" dirty="0" err="1" smtClean="0"/>
              <a:t>Optimizations</a:t>
            </a:r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RadarGun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Methods</a:t>
            </a:r>
            <a:r>
              <a:rPr lang="de-DE" dirty="0" smtClean="0"/>
              <a:t> </a:t>
            </a:r>
            <a:r>
              <a:rPr lang="de-DE" dirty="0" err="1" smtClean="0"/>
              <a:t>without</a:t>
            </a:r>
            <a:r>
              <a:rPr lang="de-DE" dirty="0" smtClean="0"/>
              <a:t> </a:t>
            </a:r>
            <a:r>
              <a:rPr lang="de-DE" dirty="0" err="1" smtClean="0"/>
              <a:t>side-effects</a:t>
            </a:r>
            <a:endParaRPr lang="de-DE" dirty="0" smtClean="0"/>
          </a:p>
          <a:p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 smtClean="0"/>
          </a:p>
          <a:p>
            <a:r>
              <a:rPr lang="de-DE" dirty="0" err="1" smtClean="0"/>
              <a:t>Method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simple </a:t>
            </a:r>
            <a:r>
              <a:rPr lang="de-DE" dirty="0" err="1" smtClean="0"/>
              <a:t>loops</a:t>
            </a:r>
            <a:endParaRPr lang="de-DE" dirty="0"/>
          </a:p>
        </p:txBody>
      </p:sp>
      <p:sp>
        <p:nvSpPr>
          <p:cNvPr id="5" name="TextBox 4"/>
          <p:cNvSpPr txBox="1"/>
          <p:nvPr/>
        </p:nvSpPr>
        <p:spPr>
          <a:xfrm>
            <a:off x="1029879" y="1844824"/>
            <a:ext cx="5564469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benchmark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Math.sin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Math.PI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de-D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29879" y="4221088"/>
            <a:ext cx="5561138" cy="20313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benchmark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i=0; i&lt;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numIterations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i++) {</a:t>
            </a:r>
          </a:p>
          <a:p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+ 2;</a:t>
            </a:r>
            <a:endParaRPr lang="de-D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973856"/>
              </p:ext>
            </p:extLst>
          </p:nvPr>
        </p:nvGraphicFramePr>
        <p:xfrm>
          <a:off x="7018263" y="1757849"/>
          <a:ext cx="1740958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1164894"/>
              </a:tblGrid>
              <a:tr h="273974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duration</a:t>
                      </a:r>
                      <a:endParaRPr lang="de-DE" dirty="0"/>
                    </a:p>
                  </a:txBody>
                  <a:tcPr/>
                </a:tc>
              </a:tr>
              <a:tr h="273974">
                <a:tc>
                  <a:txBody>
                    <a:bodyPr/>
                    <a:lstStyle/>
                    <a:p>
                      <a:r>
                        <a:rPr lang="de-DE" dirty="0" smtClean="0"/>
                        <a:t>1.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110 </a:t>
                      </a:r>
                      <a:r>
                        <a:rPr lang="de-DE" dirty="0" err="1" smtClean="0"/>
                        <a:t>ns</a:t>
                      </a:r>
                      <a:endParaRPr lang="de-DE" dirty="0"/>
                    </a:p>
                  </a:txBody>
                  <a:tcPr/>
                </a:tc>
              </a:tr>
              <a:tr h="273974">
                <a:tc>
                  <a:txBody>
                    <a:bodyPr/>
                    <a:lstStyle/>
                    <a:p>
                      <a:r>
                        <a:rPr lang="de-DE" dirty="0" smtClean="0"/>
                        <a:t>2..n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~0 </a:t>
                      </a:r>
                      <a:r>
                        <a:rPr lang="de-DE" dirty="0" err="1" smtClean="0"/>
                        <a:t>ns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762138"/>
              </p:ext>
            </p:extLst>
          </p:nvPr>
        </p:nvGraphicFramePr>
        <p:xfrm>
          <a:off x="7018263" y="4688110"/>
          <a:ext cx="1740958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1164894"/>
              </a:tblGrid>
              <a:tr h="273974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duration</a:t>
                      </a:r>
                      <a:endParaRPr lang="de-DE" dirty="0"/>
                    </a:p>
                  </a:txBody>
                  <a:tcPr/>
                </a:tc>
              </a:tr>
              <a:tr h="273974">
                <a:tc>
                  <a:txBody>
                    <a:bodyPr/>
                    <a:lstStyle/>
                    <a:p>
                      <a:r>
                        <a:rPr lang="de-DE" dirty="0" smtClean="0"/>
                        <a:t>1.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120 </a:t>
                      </a:r>
                      <a:r>
                        <a:rPr lang="de-DE" dirty="0" err="1" smtClean="0"/>
                        <a:t>ns</a:t>
                      </a:r>
                      <a:endParaRPr lang="de-DE" dirty="0"/>
                    </a:p>
                  </a:txBody>
                  <a:tcPr/>
                </a:tc>
              </a:tr>
              <a:tr h="273974">
                <a:tc>
                  <a:txBody>
                    <a:bodyPr/>
                    <a:lstStyle/>
                    <a:p>
                      <a:r>
                        <a:rPr lang="de-DE" dirty="0" smtClean="0"/>
                        <a:t>2..n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120 </a:t>
                      </a:r>
                      <a:r>
                        <a:rPr lang="de-DE" dirty="0" err="1" smtClean="0"/>
                        <a:t>ns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nip Single Corner Rectangle 8"/>
          <p:cNvSpPr/>
          <p:nvPr/>
        </p:nvSpPr>
        <p:spPr>
          <a:xfrm>
            <a:off x="5298204" y="5946697"/>
            <a:ext cx="2592288" cy="459040"/>
          </a:xfrm>
          <a:prstGeom prst="snip1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 smtClean="0">
                <a:solidFill>
                  <a:schemeClr val="tx1"/>
                </a:solidFill>
              </a:rPr>
              <a:t>for</a:t>
            </a:r>
            <a:r>
              <a:rPr lang="de-DE" dirty="0" smtClean="0">
                <a:solidFill>
                  <a:schemeClr val="tx1"/>
                </a:solidFill>
              </a:rPr>
              <a:t>: 1; 1,000; 1,000,000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>
            <a:stCxn id="9" idx="0"/>
            <a:endCxn id="8" idx="2"/>
          </p:cNvCxnSpPr>
          <p:nvPr/>
        </p:nvCxnSpPr>
        <p:spPr>
          <a:xfrm flipH="1" flipV="1">
            <a:off x="7888742" y="5785390"/>
            <a:ext cx="1750" cy="39082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8FCD8-A9F6-4240-A78A-BD925BD5C6A3}" type="slidenum">
              <a:rPr lang="en-US" noProof="0" smtClean="0"/>
              <a:pPr/>
              <a:t>3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2338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Further </a:t>
            </a:r>
            <a:r>
              <a:rPr lang="de-DE" dirty="0" err="1" smtClean="0"/>
              <a:t>Considerations</a:t>
            </a:r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RadarGun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Measurement Aggregation 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sz="2200" dirty="0" err="1" smtClean="0"/>
              <a:t>average</a:t>
            </a:r>
            <a:r>
              <a:rPr lang="de-DE" sz="2200" dirty="0" smtClean="0"/>
              <a:t>, min, </a:t>
            </a:r>
            <a:r>
              <a:rPr lang="de-DE" sz="2200" dirty="0" err="1" smtClean="0"/>
              <a:t>max</a:t>
            </a:r>
            <a:r>
              <a:rPr lang="de-DE" sz="2200" dirty="0" smtClean="0"/>
              <a:t>, median</a:t>
            </a:r>
          </a:p>
          <a:p>
            <a:r>
              <a:rPr lang="en-US" dirty="0" smtClean="0"/>
              <a:t>Performance Assertion</a:t>
            </a:r>
          </a:p>
          <a:p>
            <a:endParaRPr lang="de-DE" dirty="0"/>
          </a:p>
        </p:txBody>
      </p:sp>
      <p:sp>
        <p:nvSpPr>
          <p:cNvPr id="5" name="TextBox 4"/>
          <p:cNvSpPr txBox="1"/>
          <p:nvPr/>
        </p:nvSpPr>
        <p:spPr>
          <a:xfrm>
            <a:off x="1584642" y="2782337"/>
            <a:ext cx="5974712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assertEquals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avgDurationInNs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2500);</a:t>
            </a:r>
            <a:endParaRPr lang="de-D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84641" y="5157192"/>
            <a:ext cx="5974713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assertEquals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avgDurationInNs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2400, 2600);</a:t>
            </a:r>
            <a:endParaRPr lang="de-D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84642" y="3308438"/>
            <a:ext cx="5974712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@Test(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timeout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=2600)</a:t>
            </a:r>
          </a:p>
          <a:p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benchmark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 … }</a:t>
            </a:r>
            <a:endParaRPr lang="de-D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84641" y="4030926"/>
            <a:ext cx="5958682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timeout</a:t>
            </a:r>
            <a:r>
              <a:rPr lang="de-DE" dirty="0" smtClean="0"/>
              <a:t> in </a:t>
            </a:r>
            <a:r>
              <a:rPr lang="de-DE" dirty="0" err="1" smtClean="0"/>
              <a:t>ms</a:t>
            </a:r>
            <a:r>
              <a:rPr lang="de-DE" dirty="0" smtClean="0"/>
              <a:t>!		=&gt;	µs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ns</a:t>
            </a:r>
            <a:r>
              <a:rPr lang="de-DE" dirty="0" smtClean="0"/>
              <a:t> not </a:t>
            </a:r>
            <a:r>
              <a:rPr lang="de-DE" dirty="0" err="1" smtClean="0"/>
              <a:t>possible</a:t>
            </a:r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8FCD8-A9F6-4240-A78A-BD925BD5C6A3}" type="slidenum">
              <a:rPr lang="en-US" noProof="0" smtClean="0"/>
              <a:pPr/>
              <a:t>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49640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Hardware-Dependent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RadarGun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Automatically</a:t>
            </a:r>
            <a:r>
              <a:rPr lang="de-DE" dirty="0" smtClean="0"/>
              <a:t> </a:t>
            </a:r>
            <a:r>
              <a:rPr lang="de-DE" dirty="0" err="1" smtClean="0"/>
              <a:t>differentiate</a:t>
            </a:r>
            <a:r>
              <a:rPr lang="de-DE" dirty="0" smtClean="0"/>
              <a:t> </a:t>
            </a:r>
            <a:r>
              <a:rPr lang="de-DE" dirty="0" err="1" smtClean="0"/>
              <a:t>between</a:t>
            </a:r>
            <a:r>
              <a:rPr lang="de-DE" dirty="0" smtClean="0"/>
              <a:t> different </a:t>
            </a:r>
            <a:r>
              <a:rPr lang="de-DE" dirty="0" err="1"/>
              <a:t>machines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8FCD8-A9F6-4240-A78A-BD925BD5C6A3}" type="slidenum">
              <a:rPr lang="en-US" noProof="0" smtClean="0"/>
              <a:pPr/>
              <a:t>5</a:t>
            </a:fld>
            <a:endParaRPr lang="en-US" noProof="0" dirty="0"/>
          </a:p>
        </p:txBody>
      </p:sp>
      <p:grpSp>
        <p:nvGrpSpPr>
          <p:cNvPr id="11" name="Group 10"/>
          <p:cNvGrpSpPr/>
          <p:nvPr/>
        </p:nvGrpSpPr>
        <p:grpSpPr>
          <a:xfrm>
            <a:off x="845851" y="2339254"/>
            <a:ext cx="2448272" cy="3824534"/>
            <a:chOff x="1403892" y="2348880"/>
            <a:chExt cx="2448272" cy="3824534"/>
          </a:xfrm>
        </p:grpSpPr>
        <p:sp>
          <p:nvSpPr>
            <p:cNvPr id="6" name="Rounded Rectangle 5"/>
            <p:cNvSpPr/>
            <p:nvPr/>
          </p:nvSpPr>
          <p:spPr>
            <a:xfrm>
              <a:off x="1403892" y="2348880"/>
              <a:ext cx="2448272" cy="1872208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err="1">
                  <a:solidFill>
                    <a:schemeClr val="tx1"/>
                  </a:solidFill>
                </a:rPr>
                <a:t>Continuous</a:t>
              </a:r>
              <a:r>
                <a:rPr lang="de-DE" dirty="0">
                  <a:solidFill>
                    <a:schemeClr val="tx1"/>
                  </a:solidFill>
                </a:rPr>
                <a:t> Integration </a:t>
              </a:r>
            </a:p>
            <a:p>
              <a:pPr algn="ctr"/>
              <a:r>
                <a:rPr lang="de-DE" dirty="0" err="1" smtClean="0">
                  <a:solidFill>
                    <a:schemeClr val="tx1"/>
                  </a:solidFill>
                </a:rPr>
                <a:t>node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471301" y="4419088"/>
              <a:ext cx="2313454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/>
                <a:t>Defined</a:t>
              </a:r>
              <a:r>
                <a:rPr lang="de-DE" dirty="0" smtClean="0"/>
                <a:t> </a:t>
              </a:r>
              <a:r>
                <a:rPr lang="de-DE" dirty="0" err="1" smtClean="0"/>
                <a:t>assertion</a:t>
              </a:r>
              <a:r>
                <a:rPr lang="de-DE" dirty="0" smtClean="0"/>
                <a:t>: 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de-DE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23-27 </a:t>
              </a:r>
              <a:r>
                <a:rPr lang="de-DE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ms</a:t>
              </a:r>
              <a:endParaRPr lang="de-DE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de-DE" dirty="0" err="1" smtClean="0"/>
                <a:t>Measurements</a:t>
              </a:r>
              <a:r>
                <a:rPr lang="de-DE" dirty="0" smtClean="0"/>
                <a:t>:</a:t>
              </a:r>
              <a:endParaRPr lang="de-DE" dirty="0"/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de-DE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avg</a:t>
              </a:r>
              <a:r>
                <a:rPr lang="de-DE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: 25 </a:t>
              </a:r>
              <a:r>
                <a:rPr lang="de-DE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ms</a:t>
              </a:r>
              <a:endParaRPr lang="de-DE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de-DE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min: 23 </a:t>
              </a:r>
              <a:r>
                <a:rPr lang="de-DE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ms</a:t>
              </a:r>
              <a:endParaRPr lang="de-DE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de-DE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max</a:t>
              </a:r>
              <a:r>
                <a:rPr lang="de-DE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: 30 </a:t>
              </a:r>
              <a:r>
                <a:rPr lang="de-DE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ms</a:t>
              </a:r>
              <a:endParaRPr lang="de-DE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868144" y="2348880"/>
            <a:ext cx="2448272" cy="3814908"/>
            <a:chOff x="5076056" y="2348880"/>
            <a:chExt cx="2448272" cy="3814908"/>
          </a:xfrm>
        </p:grpSpPr>
        <p:sp>
          <p:nvSpPr>
            <p:cNvPr id="7" name="Rounded Rectangle 6"/>
            <p:cNvSpPr/>
            <p:nvPr/>
          </p:nvSpPr>
          <p:spPr>
            <a:xfrm>
              <a:off x="5076056" y="2348880"/>
              <a:ext cx="2448272" cy="1872208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</a:rPr>
                <a:t>Developer</a:t>
              </a:r>
            </a:p>
            <a:p>
              <a:pPr algn="ctr"/>
              <a:r>
                <a:rPr lang="de-DE" dirty="0" err="1" smtClean="0">
                  <a:solidFill>
                    <a:schemeClr val="tx1"/>
                  </a:solidFill>
                </a:rPr>
                <a:t>node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143465" y="4409462"/>
              <a:ext cx="2313454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/>
                <a:t>Defined</a:t>
              </a:r>
              <a:r>
                <a:rPr lang="de-DE" dirty="0" smtClean="0"/>
                <a:t> </a:t>
              </a:r>
              <a:r>
                <a:rPr lang="de-DE" dirty="0" err="1" smtClean="0"/>
                <a:t>assertion</a:t>
              </a:r>
              <a:r>
                <a:rPr lang="de-DE" dirty="0" smtClean="0"/>
                <a:t>: 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de-DE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42-61 </a:t>
              </a:r>
              <a:r>
                <a:rPr lang="de-DE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ms</a:t>
              </a:r>
              <a:endParaRPr lang="de-DE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de-DE" dirty="0" err="1" smtClean="0"/>
                <a:t>Measurements</a:t>
              </a:r>
              <a:r>
                <a:rPr lang="de-DE" dirty="0" smtClean="0"/>
                <a:t>:</a:t>
              </a:r>
              <a:endParaRPr lang="de-DE" dirty="0"/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de-DE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avg</a:t>
              </a:r>
              <a:r>
                <a:rPr lang="de-DE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: 55 </a:t>
              </a:r>
              <a:r>
                <a:rPr lang="de-DE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ms</a:t>
              </a:r>
              <a:endParaRPr lang="de-DE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de-DE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min: 41 </a:t>
              </a:r>
              <a:r>
                <a:rPr lang="de-DE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ms</a:t>
              </a:r>
              <a:endParaRPr lang="de-DE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de-DE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max</a:t>
              </a:r>
              <a:r>
                <a:rPr lang="de-DE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: 59 </a:t>
              </a:r>
              <a:r>
                <a:rPr lang="de-DE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ms</a:t>
              </a:r>
              <a:endParaRPr lang="de-DE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3719926" y="2987088"/>
            <a:ext cx="1741986" cy="14773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err="1" smtClean="0"/>
              <a:t>Idea</a:t>
            </a:r>
            <a:r>
              <a:rPr lang="de-DE" dirty="0" smtClean="0"/>
              <a:t>: </a:t>
            </a:r>
          </a:p>
          <a:p>
            <a:r>
              <a:rPr lang="de-DE" dirty="0" smtClean="0"/>
              <a:t>a </a:t>
            </a:r>
            <a:r>
              <a:rPr lang="de-DE" dirty="0" err="1" smtClean="0"/>
              <a:t>change</a:t>
            </a:r>
            <a:r>
              <a:rPr lang="de-DE" dirty="0" smtClean="0"/>
              <a:t> in </a:t>
            </a:r>
            <a:r>
              <a:rPr lang="de-DE" dirty="0" err="1" smtClean="0"/>
              <a:t>performance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observed</a:t>
            </a:r>
            <a:r>
              <a:rPr lang="de-DE" dirty="0" smtClean="0"/>
              <a:t> on all </a:t>
            </a:r>
            <a:r>
              <a:rPr lang="de-DE" dirty="0" err="1" smtClean="0"/>
              <a:t>nodes</a:t>
            </a:r>
            <a:endParaRPr lang="de-DE" dirty="0"/>
          </a:p>
        </p:txBody>
      </p:sp>
      <p:sp>
        <p:nvSpPr>
          <p:cNvPr id="13" name="Curved Down Arrow 12"/>
          <p:cNvSpPr/>
          <p:nvPr/>
        </p:nvSpPr>
        <p:spPr>
          <a:xfrm>
            <a:off x="3568988" y="1988840"/>
            <a:ext cx="2120202" cy="648072"/>
          </a:xfrm>
          <a:prstGeom prst="curvedDownArrow">
            <a:avLst>
              <a:gd name="adj1" fmla="val 25000"/>
              <a:gd name="adj2" fmla="val 53844"/>
              <a:gd name="adj3" fmla="val 3072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468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Available</a:t>
            </a:r>
            <a:r>
              <a:rPr lang="de-DE" dirty="0" smtClean="0"/>
              <a:t> Frameworks</a:t>
            </a:r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RadarGun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0000" y="900000"/>
            <a:ext cx="8784000" cy="1304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err="1" smtClean="0"/>
              <a:t>MooBench</a:t>
            </a:r>
            <a:r>
              <a:rPr lang="de-DE" dirty="0" smtClean="0"/>
              <a:t>: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monitoring</a:t>
            </a:r>
            <a:r>
              <a:rPr lang="de-DE" dirty="0" smtClean="0"/>
              <a:t> </a:t>
            </a:r>
            <a:r>
              <a:rPr lang="de-DE" dirty="0" err="1" smtClean="0"/>
              <a:t>frameworks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performance</a:t>
            </a:r>
            <a:r>
              <a:rPr lang="de-DE" dirty="0"/>
              <a:t> </a:t>
            </a:r>
            <a:r>
              <a:rPr lang="de-DE" dirty="0" err="1" smtClean="0"/>
              <a:t>assertions</a:t>
            </a:r>
            <a:endParaRPr lang="de-DE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8FCD8-A9F6-4240-A78A-BD925BD5C6A3}" type="slidenum">
              <a:rPr lang="en-US" noProof="0" smtClean="0"/>
              <a:pPr/>
              <a:t>6</a:t>
            </a:fld>
            <a:endParaRPr lang="en-US" noProof="0" dirty="0"/>
          </a:p>
        </p:txBody>
      </p:sp>
      <p:sp>
        <p:nvSpPr>
          <p:cNvPr id="6" name="Rectangle 5"/>
          <p:cNvSpPr/>
          <p:nvPr/>
        </p:nvSpPr>
        <p:spPr>
          <a:xfrm>
            <a:off x="503548" y="2132856"/>
            <a:ext cx="8136904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e-DE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de-DE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classpath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 MooBench.jar 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kieker.tcp.TcpConsumer</a:t>
            </a:r>
            <a:endParaRPr lang="de-D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e-DE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javaagent:kieker-aspectj.jar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\</a:t>
            </a:r>
          </a:p>
          <a:p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-</a:t>
            </a:r>
            <a:r>
              <a:rPr lang="de-DE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jar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 MooBench.jar -a </a:t>
            </a:r>
            <a:r>
              <a:rPr lang="de-D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MooBench.mA.MonitoredClass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\</a:t>
            </a:r>
            <a:endParaRPr lang="de-D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output-</a:t>
            </a:r>
            <a:r>
              <a:rPr lang="de-DE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results.csv …</a:t>
            </a:r>
            <a:endParaRPr lang="de-D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0000" y="3611450"/>
            <a:ext cx="84604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dirty="0"/>
              <a:t>JMH: </a:t>
            </a:r>
            <a:r>
              <a:rPr lang="de-DE" sz="3200" dirty="0" err="1"/>
              <a:t>no</a:t>
            </a:r>
            <a:r>
              <a:rPr lang="de-DE" sz="3200" dirty="0"/>
              <a:t> </a:t>
            </a:r>
            <a:r>
              <a:rPr lang="de-DE" sz="3200" dirty="0" err="1"/>
              <a:t>performance</a:t>
            </a:r>
            <a:r>
              <a:rPr lang="de-DE" sz="3200" dirty="0"/>
              <a:t> </a:t>
            </a:r>
            <a:r>
              <a:rPr lang="de-DE" sz="3200" dirty="0" err="1" smtClean="0"/>
              <a:t>assertions</a:t>
            </a:r>
            <a:endParaRPr lang="de-DE" sz="3200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03548" y="4345520"/>
            <a:ext cx="8136904" cy="369332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java</a:t>
            </a:r>
            <a:r>
              <a:rPr kumimoji="0" lang="de-DE" alt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kumimoji="0" lang="de-DE" altLang="de-DE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jar</a:t>
            </a:r>
            <a:r>
              <a:rPr kumimoji="0" lang="de-DE" alt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de-DE" altLang="de-DE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target</a:t>
            </a:r>
            <a:r>
              <a:rPr kumimoji="0" lang="de-DE" alt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/benchmarks.jar –o </a:t>
            </a:r>
            <a:r>
              <a:rPr kumimoji="0" lang="de-DE" altLang="de-DE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results.csv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80000" y="5018036"/>
            <a:ext cx="8460452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dirty="0" smtClean="0"/>
              <a:t>Foo et al. [Foo+15]: </a:t>
            </a:r>
            <a:r>
              <a:rPr lang="de-DE" sz="2600" dirty="0" err="1" smtClean="0"/>
              <a:t>automatic</a:t>
            </a:r>
            <a:r>
              <a:rPr lang="de-DE" sz="2600" dirty="0" smtClean="0"/>
              <a:t> </a:t>
            </a:r>
            <a:r>
              <a:rPr lang="de-DE" sz="2600" dirty="0" err="1" smtClean="0"/>
              <a:t>detection</a:t>
            </a:r>
            <a:r>
              <a:rPr lang="de-DE" sz="2600" dirty="0" smtClean="0"/>
              <a:t> </a:t>
            </a:r>
            <a:r>
              <a:rPr lang="de-DE" sz="2600" dirty="0" err="1" smtClean="0"/>
              <a:t>of</a:t>
            </a:r>
            <a:r>
              <a:rPr lang="de-DE" sz="2600" dirty="0" smtClean="0"/>
              <a:t> </a:t>
            </a:r>
            <a:r>
              <a:rPr lang="de-DE" sz="2600" dirty="0" err="1" smtClean="0"/>
              <a:t>deviations</a:t>
            </a:r>
            <a:r>
              <a:rPr lang="de-DE" sz="2600" dirty="0" smtClean="0"/>
              <a:t>   </a:t>
            </a:r>
          </a:p>
          <a:p>
            <a:r>
              <a:rPr lang="de-DE" sz="2600" dirty="0"/>
              <a:t> </a:t>
            </a:r>
            <a:r>
              <a:rPr lang="de-DE" sz="2600" dirty="0" smtClean="0"/>
              <a:t>   </a:t>
            </a:r>
            <a:r>
              <a:rPr lang="de-DE" sz="2600" dirty="0" err="1" smtClean="0"/>
              <a:t>based</a:t>
            </a:r>
            <a:r>
              <a:rPr lang="de-DE" sz="2600" dirty="0" smtClean="0"/>
              <a:t> on </a:t>
            </a:r>
            <a:r>
              <a:rPr lang="de-DE" sz="2600" dirty="0" err="1" smtClean="0"/>
              <a:t>past</a:t>
            </a:r>
            <a:r>
              <a:rPr lang="de-DE" sz="2600" dirty="0" smtClean="0"/>
              <a:t> </a:t>
            </a:r>
            <a:r>
              <a:rPr lang="de-DE" sz="2600" dirty="0" err="1" smtClean="0"/>
              <a:t>measurements</a:t>
            </a:r>
            <a:endParaRPr lang="de-DE" sz="2600" dirty="0"/>
          </a:p>
        </p:txBody>
      </p:sp>
    </p:spTree>
    <p:extLst>
      <p:ext uri="{BB962C8B-B14F-4D97-AF65-F5344CB8AC3E}">
        <p14:creationId xmlns:p14="http://schemas.microsoft.com/office/powerpoint/2010/main" val="305343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RadarGun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Motivation</a:t>
            </a:r>
          </a:p>
          <a:p>
            <a:r>
              <a:rPr lang="de-DE" dirty="0" smtClean="0"/>
              <a:t>Performance </a:t>
            </a:r>
            <a:r>
              <a:rPr lang="de-DE" dirty="0" err="1" smtClean="0"/>
              <a:t>Testing</a:t>
            </a:r>
            <a:r>
              <a:rPr lang="de-DE" dirty="0" smtClean="0"/>
              <a:t> Framework: </a:t>
            </a:r>
            <a:r>
              <a:rPr lang="de-DE" dirty="0" err="1" smtClean="0"/>
              <a:t>RadarGun</a:t>
            </a:r>
            <a:endParaRPr lang="de-DE" dirty="0" smtClean="0"/>
          </a:p>
          <a:p>
            <a:r>
              <a:rPr lang="de-DE" dirty="0" err="1" smtClean="0"/>
              <a:t>Feasibility</a:t>
            </a:r>
            <a:r>
              <a:rPr lang="de-DE" dirty="0" smtClean="0"/>
              <a:t> Evaluation</a:t>
            </a:r>
            <a:r>
              <a:rPr lang="de-DE" dirty="0" smtClean="0"/>
              <a:t>:</a:t>
            </a:r>
          </a:p>
          <a:p>
            <a:pPr lvl="1"/>
            <a:r>
              <a:rPr lang="de-DE" dirty="0" err="1" smtClean="0"/>
              <a:t>Execution</a:t>
            </a:r>
            <a:r>
              <a:rPr lang="de-DE" dirty="0" smtClean="0"/>
              <a:t> on </a:t>
            </a:r>
            <a:r>
              <a:rPr lang="de-DE" dirty="0" err="1" smtClean="0"/>
              <a:t>console</a:t>
            </a:r>
            <a:r>
              <a:rPr lang="de-DE" dirty="0" smtClean="0"/>
              <a:t> (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developer</a:t>
            </a:r>
            <a:r>
              <a:rPr lang="de-DE" dirty="0" smtClean="0"/>
              <a:t> </a:t>
            </a:r>
            <a:r>
              <a:rPr lang="de-DE" dirty="0" err="1" smtClean="0"/>
              <a:t>node</a:t>
            </a:r>
            <a:r>
              <a:rPr lang="de-DE" dirty="0" smtClean="0"/>
              <a:t>)</a:t>
            </a:r>
            <a:endParaRPr lang="de-DE" dirty="0" smtClean="0"/>
          </a:p>
          <a:p>
            <a:pPr lvl="1"/>
            <a:r>
              <a:rPr lang="de-DE" dirty="0" err="1" smtClean="0"/>
              <a:t>Execution</a:t>
            </a:r>
            <a:r>
              <a:rPr lang="de-DE" dirty="0" smtClean="0"/>
              <a:t> in Jenkins (</a:t>
            </a:r>
            <a:r>
              <a:rPr lang="de-DE" dirty="0" err="1" smtClean="0"/>
              <a:t>for</a:t>
            </a:r>
            <a:r>
              <a:rPr lang="de-DE" dirty="0" smtClean="0"/>
              <a:t> CI </a:t>
            </a:r>
            <a:r>
              <a:rPr lang="de-DE" dirty="0" err="1" smtClean="0"/>
              <a:t>node</a:t>
            </a:r>
            <a:r>
              <a:rPr lang="de-DE" dirty="0" smtClean="0"/>
              <a:t>)</a:t>
            </a:r>
            <a:endParaRPr lang="de-DE" dirty="0" smtClean="0"/>
          </a:p>
          <a:p>
            <a:r>
              <a:rPr lang="de-DE" dirty="0" err="1" smtClean="0"/>
              <a:t>Conclusions</a:t>
            </a:r>
            <a:r>
              <a:rPr lang="de-DE" dirty="0" smtClean="0"/>
              <a:t> &amp; Future Work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8FCD8-A9F6-4240-A78A-BD925BD5C6A3}" type="slidenum">
              <a:rPr lang="en-US" noProof="0" smtClean="0"/>
              <a:pPr/>
              <a:t>7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5236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RadarGun</a:t>
            </a:r>
            <a:r>
              <a:rPr lang="de-DE" dirty="0" smtClean="0"/>
              <a:t>: </a:t>
            </a:r>
            <a:r>
              <a:rPr lang="de-DE" dirty="0" err="1" smtClean="0"/>
              <a:t>Overview</a:t>
            </a:r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RadarGun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55005" y="4724765"/>
            <a:ext cx="8075918" cy="800808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de-DE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</a:t>
            </a:r>
            <a:r>
              <a:rPr lang="de-DE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de-DE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</a:t>
            </a:r>
            <a:r>
              <a:rPr lang="de-DE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RadarGun.jar:target</a:t>
            </a:r>
            <a:r>
              <a:rPr lang="de-DE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/benchmarks.jar </a:t>
            </a:r>
            <a:r>
              <a:rPr lang="de-DE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radargun.Main</a:t>
            </a:r>
            <a:r>
              <a:rPr lang="de-DE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br>
              <a:rPr lang="de-DE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e-DE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--</a:t>
            </a:r>
            <a:r>
              <a:rPr lang="de-DE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cp-assertions</a:t>
            </a:r>
            <a:r>
              <a:rPr lang="de-DE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assertions</a:t>
            </a:r>
            <a:r>
              <a:rPr lang="de-DE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/se-</a:t>
            </a:r>
            <a:r>
              <a:rPr lang="de-DE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jenkins.yaml</a:t>
            </a:r>
            <a:endParaRPr lang="de-DE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8FCD8-A9F6-4240-A78A-BD925BD5C6A3}" type="slidenum">
              <a:rPr lang="en-US" noProof="0" smtClean="0"/>
              <a:pPr/>
              <a:t>8</a:t>
            </a:fld>
            <a:endParaRPr lang="en-US" noProof="0" dirty="0"/>
          </a:p>
        </p:txBody>
      </p:sp>
      <p:grpSp>
        <p:nvGrpSpPr>
          <p:cNvPr id="15" name="Group 14"/>
          <p:cNvGrpSpPr/>
          <p:nvPr/>
        </p:nvGrpSpPr>
        <p:grpSpPr>
          <a:xfrm>
            <a:off x="555005" y="1642209"/>
            <a:ext cx="8230983" cy="2198816"/>
            <a:chOff x="553017" y="2983874"/>
            <a:chExt cx="8230983" cy="2198816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84662930"/>
                </p:ext>
              </p:extLst>
            </p:nvPr>
          </p:nvGraphicFramePr>
          <p:xfrm>
            <a:off x="2549383" y="2983874"/>
            <a:ext cx="6234617" cy="21988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14" name="Acrobat Document" r:id="rId4" imgW="6400800" imgH="2257130" progId="Acrobat.Document.11">
                    <p:embed/>
                  </p:oleObj>
                </mc:Choice>
                <mc:Fallback>
                  <p:oleObj name="Acrobat Document" r:id="rId4" imgW="6400800" imgH="2257130" progId="Acrobat.Document.11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549383" y="2983874"/>
                          <a:ext cx="6234617" cy="219881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TextBox 7"/>
            <p:cNvSpPr txBox="1"/>
            <p:nvPr/>
          </p:nvSpPr>
          <p:spPr>
            <a:xfrm>
              <a:off x="553017" y="3166174"/>
              <a:ext cx="1633268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de-DE" dirty="0" smtClean="0"/>
                <a:t>benchmarks.jar</a:t>
              </a:r>
              <a:endParaRPr lang="de-DE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55005" y="4628059"/>
              <a:ext cx="1631280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de-DE" dirty="0" err="1" smtClean="0"/>
                <a:t>assertions.yaml</a:t>
              </a:r>
              <a:endParaRPr lang="de-DE" dirty="0"/>
            </a:p>
          </p:txBody>
        </p:sp>
        <p:cxnSp>
          <p:nvCxnSpPr>
            <p:cNvPr id="11" name="Curved Connector 10"/>
            <p:cNvCxnSpPr>
              <a:stCxn id="8" idx="2"/>
              <a:endCxn id="6" idx="1"/>
            </p:cNvCxnSpPr>
            <p:nvPr/>
          </p:nvCxnSpPr>
          <p:spPr>
            <a:xfrm rot="16200000" flipH="1">
              <a:off x="1685629" y="3219528"/>
              <a:ext cx="547776" cy="1179732"/>
            </a:xfrm>
            <a:prstGeom prst="curvedConnector2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Curved Connector 11"/>
            <p:cNvCxnSpPr>
              <a:stCxn id="9" idx="0"/>
              <a:endCxn id="6" idx="1"/>
            </p:cNvCxnSpPr>
            <p:nvPr/>
          </p:nvCxnSpPr>
          <p:spPr>
            <a:xfrm rot="5400000" flipH="1" flipV="1">
              <a:off x="1687626" y="3766302"/>
              <a:ext cx="544777" cy="1178738"/>
            </a:xfrm>
            <a:prstGeom prst="curvedConnector2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716016" y="1424095"/>
            <a:ext cx="1122423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dirty="0" err="1" smtClean="0"/>
              <a:t>RadarGun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549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Example</a:t>
            </a:r>
            <a:r>
              <a:rPr lang="de-DE" dirty="0" smtClean="0"/>
              <a:t> Input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RadarGun</a:t>
            </a:r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RadarGun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8FCD8-A9F6-4240-A78A-BD925BD5C6A3}" type="slidenum">
              <a:rPr lang="en-US" noProof="0" smtClean="0"/>
              <a:pPr/>
              <a:t>9</a:t>
            </a:fld>
            <a:endParaRPr lang="en-US" noProof="0" dirty="0"/>
          </a:p>
        </p:txBody>
      </p:sp>
      <p:grpSp>
        <p:nvGrpSpPr>
          <p:cNvPr id="10" name="Group 9"/>
          <p:cNvGrpSpPr/>
          <p:nvPr/>
        </p:nvGrpSpPr>
        <p:grpSpPr>
          <a:xfrm>
            <a:off x="1878144" y="903371"/>
            <a:ext cx="5632907" cy="2893937"/>
            <a:chOff x="1819762" y="1066612"/>
            <a:chExt cx="5632907" cy="2893937"/>
          </a:xfrm>
        </p:grpSpPr>
        <p:sp>
          <p:nvSpPr>
            <p:cNvPr id="7" name="Rectangle 6"/>
            <p:cNvSpPr/>
            <p:nvPr/>
          </p:nvSpPr>
          <p:spPr>
            <a:xfrm>
              <a:off x="1819762" y="1159782"/>
              <a:ext cx="5544616" cy="2800767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endParaRPr lang="de-DE" altLang="de-DE" sz="1600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de-DE" altLang="de-DE" sz="16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@</a:t>
              </a:r>
              <a:r>
                <a:rPr lang="de-DE" altLang="de-DE" sz="16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OutputTimeUnit</a:t>
              </a:r>
              <a:r>
                <a:rPr lang="de-DE" altLang="de-DE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de-DE" altLang="de-DE" sz="16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TimeUnit.NANOSECONDS</a:t>
              </a:r>
              <a:r>
                <a:rPr lang="de-DE" altLang="de-DE" sz="16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  <a:p>
              <a:r>
                <a:rPr lang="de-DE" altLang="de-DE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@</a:t>
              </a:r>
              <a:r>
                <a:rPr lang="de-DE" altLang="de-DE" sz="16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BenchmarkMode</a:t>
              </a:r>
              <a:r>
                <a:rPr lang="de-DE" altLang="de-DE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de-DE" altLang="de-DE" sz="16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Mode.AverageTime</a:t>
              </a:r>
              <a:r>
                <a:rPr lang="de-DE" altLang="de-DE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endParaRPr lang="de-DE" altLang="de-DE" sz="1600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de-DE" altLang="de-DE" sz="1600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class</a:t>
              </a:r>
              <a:r>
                <a:rPr lang="de-DE" altLang="de-DE" sz="16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de-DE" altLang="de-DE" sz="1600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MyFirstBenchmark</a:t>
              </a:r>
              <a:r>
                <a:rPr lang="de-DE" altLang="de-DE" sz="16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{</a:t>
              </a:r>
              <a:endParaRPr lang="de-DE" sz="1600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de-DE" sz="16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 double x = …;</a:t>
              </a:r>
            </a:p>
            <a:p>
              <a:endParaRPr lang="de-DE" sz="16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de-DE" sz="16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 @Benchmark</a:t>
              </a:r>
            </a:p>
            <a:p>
              <a:r>
                <a:rPr lang="de-DE" sz="16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 double </a:t>
              </a:r>
              <a:r>
                <a:rPr lang="de-DE" sz="1600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run</a:t>
              </a:r>
              <a:r>
                <a:rPr lang="de-DE" sz="16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() {</a:t>
              </a:r>
            </a:p>
            <a:p>
              <a:r>
                <a:rPr lang="de-DE" sz="16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de-DE" sz="1600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de-DE" sz="16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de-DE" sz="1600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Math.sin</a:t>
              </a:r>
              <a:r>
                <a:rPr lang="de-DE" sz="16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(x);</a:t>
              </a:r>
              <a:endParaRPr lang="de-DE" sz="16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de-DE" sz="16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 }</a:t>
              </a:r>
              <a:endParaRPr lang="de-DE" sz="16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de-DE" sz="16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  <a:endParaRPr lang="de-DE" sz="16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076056" y="1066612"/>
              <a:ext cx="2376613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de-DE" dirty="0" smtClean="0"/>
                <a:t>MyFirstBenchmark.java</a:t>
              </a:r>
              <a:endParaRPr lang="de-DE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81062" y="3952033"/>
            <a:ext cx="7549216" cy="2406337"/>
            <a:chOff x="874784" y="3907051"/>
            <a:chExt cx="7549216" cy="2406337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874784" y="4005064"/>
              <a:ext cx="7434572" cy="2308324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---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identifier</a:t>
              </a:r>
              <a:r>
                <a:rPr kumimoji="0" lang="de-DE" altLang="de-DE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: </a:t>
              </a:r>
              <a:r>
                <a:rPr kumimoji="0" lang="de-DE" altLang="de-DE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MacAddressIdentifier</a:t>
              </a:r>
              <a:r>
                <a:rPr kumimoji="0" lang="de-DE" altLang="de-DE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parameters</a:t>
              </a:r>
              <a:r>
                <a:rPr kumimoji="0" lang="de-DE" altLang="de-DE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: [01:23:45:67:89:AB]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tests</a:t>
              </a:r>
              <a:r>
                <a:rPr kumimoji="0" lang="de-DE" altLang="de-DE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: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kumimoji="0" lang="de-DE" altLang="de-DE" sz="16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myproject.benchmark.MyFirstBenchmark.run</a:t>
              </a:r>
              <a:r>
                <a:rPr kumimoji="0" lang="de-DE" altLang="de-DE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:  [70, 90] 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altLang="de-DE" sz="1600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de-DE" altLang="de-DE" sz="1600" dirty="0" smtClean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kumimoji="0" lang="de-DE" altLang="de-DE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myproject.benchmark.MySecondBenchmark.run</a:t>
              </a:r>
              <a:r>
                <a:rPr kumimoji="0" lang="de-DE" altLang="de-DE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: [6.4, 6.7]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altLang="de-DE" sz="1600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de-DE" altLang="de-DE" sz="1600" dirty="0" smtClean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kumimoji="0" lang="de-DE" altLang="de-DE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myproject.benchmark.MyThirdBenchmark.run</a:t>
              </a:r>
              <a:r>
                <a:rPr kumimoji="0" lang="de-DE" altLang="de-DE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:  [1300, 1400]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altLang="de-DE" sz="1600" dirty="0" smtClean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---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...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792720" y="3907051"/>
              <a:ext cx="1631280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de-DE" dirty="0" err="1" smtClean="0"/>
                <a:t>assertions.yaml</a:t>
              </a:r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311650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orlage">
  <a:themeElements>
    <a:clrScheme name="CAU-TF-IfI">
      <a:dk1>
        <a:srgbClr val="550C78"/>
      </a:dk1>
      <a:lt1>
        <a:srgbClr val="FFFFFF"/>
      </a:lt1>
      <a:dk2>
        <a:srgbClr val="DDDDDD"/>
      </a:dk2>
      <a:lt2>
        <a:srgbClr val="002193"/>
      </a:lt2>
      <a:accent1>
        <a:srgbClr val="002193"/>
      </a:accent1>
      <a:accent2>
        <a:srgbClr val="000000"/>
      </a:accent2>
      <a:accent3>
        <a:srgbClr val="550C78"/>
      </a:accent3>
      <a:accent4>
        <a:srgbClr val="DDDDDD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2016-ssp-monitoring-component</Template>
  <TotalTime>0</TotalTime>
  <Words>1004</Words>
  <Application>Microsoft Office PowerPoint</Application>
  <PresentationFormat>On-screen Show (4:3)</PresentationFormat>
  <Paragraphs>279</Paragraphs>
  <Slides>17</Slides>
  <Notes>11</Notes>
  <HiddenSlides>1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Courier New</vt:lpstr>
      <vt:lpstr>vorlage</vt:lpstr>
      <vt:lpstr>Acrobat Document</vt:lpstr>
      <vt:lpstr>RadarGun:  Toward a Performance Testing Framework</vt:lpstr>
      <vt:lpstr>Why No Manual Measurements?</vt:lpstr>
      <vt:lpstr>Compiler Optimizations</vt:lpstr>
      <vt:lpstr>Further Considerations</vt:lpstr>
      <vt:lpstr>Hardware-Dependent Results</vt:lpstr>
      <vt:lpstr>Available Frameworks</vt:lpstr>
      <vt:lpstr>Outline</vt:lpstr>
      <vt:lpstr>RadarGun: Overview</vt:lpstr>
      <vt:lpstr>Example Input for RadarGun</vt:lpstr>
      <vt:lpstr>Output on Console</vt:lpstr>
      <vt:lpstr>Output in Jenkins</vt:lpstr>
      <vt:lpstr>RadarGun‘s Jenkins Plot in Detail</vt:lpstr>
      <vt:lpstr>Feasibility Evaluation</vt:lpstr>
      <vt:lpstr>Results in Jenkins</vt:lpstr>
      <vt:lpstr>Results on Console</vt:lpstr>
      <vt:lpstr>Conclusions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2016-11-03T07:49:34Z</dcterms:created>
  <dcterms:modified xsi:type="dcterms:W3CDTF">2017-11-09T14:23:33Z</dcterms:modified>
</cp:coreProperties>
</file>