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91" r:id="rId2"/>
    <p:sldId id="399" r:id="rId3"/>
    <p:sldId id="397" r:id="rId4"/>
    <p:sldId id="400" r:id="rId5"/>
    <p:sldId id="390" r:id="rId6"/>
    <p:sldId id="401" r:id="rId7"/>
    <p:sldId id="388" r:id="rId8"/>
    <p:sldId id="396" r:id="rId9"/>
    <p:sldId id="389" r:id="rId10"/>
    <p:sldId id="281" r:id="rId11"/>
    <p:sldId id="366" r:id="rId12"/>
    <p:sldId id="398" r:id="rId13"/>
  </p:sldIdLst>
  <p:sldSz cx="9144000" cy="5143500" type="screen16x9"/>
  <p:notesSz cx="6400800" cy="86868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56">
          <p15:clr>
            <a:srgbClr val="A4A3A4"/>
          </p15:clr>
        </p15:guide>
        <p15:guide id="2" orient="horz" pos="2709">
          <p15:clr>
            <a:srgbClr val="A4A3A4"/>
          </p15:clr>
        </p15:guide>
        <p15:guide id="3" pos="385">
          <p15:clr>
            <a:srgbClr val="A4A3A4"/>
          </p15:clr>
        </p15:guide>
        <p15:guide id="4" pos="53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6">
          <p15:clr>
            <a:srgbClr val="A4A3A4"/>
          </p15:clr>
        </p15:guide>
        <p15:guide id="2" pos="201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laß, Jan" initials="HJ" lastIdx="0" clrIdx="0">
    <p:extLst>
      <p:ext uri="{19B8F6BF-5375-455C-9EA6-DF929625EA0E}">
        <p15:presenceInfo xmlns:p15="http://schemas.microsoft.com/office/powerpoint/2012/main" userId="Harlaß, J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3" autoAdjust="0"/>
    <p:restoredTop sz="94840" autoAdjust="0"/>
  </p:normalViewPr>
  <p:slideViewPr>
    <p:cSldViewPr showGuides="1">
      <p:cViewPr varScale="1">
        <p:scale>
          <a:sx n="106" d="100"/>
          <a:sy n="106" d="100"/>
        </p:scale>
        <p:origin x="686" y="67"/>
      </p:cViewPr>
      <p:guideLst>
        <p:guide orient="horz" pos="656"/>
        <p:guide orient="horz" pos="2709"/>
        <p:guide pos="385"/>
        <p:guide pos="53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04" d="100"/>
          <a:sy n="104" d="100"/>
        </p:scale>
        <p:origin x="-3564" y="-96"/>
      </p:cViewPr>
      <p:guideLst>
        <p:guide orient="horz" pos="2736"/>
        <p:guide pos="20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62585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B62E6-D9C5-462F-8489-21E6F41CB53F}" type="datetimeFigureOut">
              <a:rPr lang="de-DE" smtClean="0"/>
              <a:pPr/>
              <a:t>25.09.2018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250238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625850" y="8250238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46050-A51B-4502-AD07-37D2051F075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2327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endParaRPr lang="de-DE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4800" y="650875"/>
            <a:ext cx="5791200" cy="325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b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D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FD561AEC-080D-4A6D-AED9-98DB5CD3862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7754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355600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538163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711200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893763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luh.umd.edu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495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87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Depict some key aspects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6830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MPI</a:t>
            </a:r>
            <a:r>
              <a:rPr lang="en-US" baseline="0" dirty="0" smtClean="0"/>
              <a:t>-ESM</a:t>
            </a:r>
          </a:p>
          <a:p>
            <a:r>
              <a:rPr lang="en-US" baseline="0" dirty="0" smtClean="0"/>
              <a:t>TRACY-MOPS: </a:t>
            </a:r>
            <a:r>
              <a:rPr lang="en-US" baseline="0" dirty="0" err="1" smtClean="0"/>
              <a:t>NutrientsPhosphatDetritusC</a:t>
            </a:r>
            <a:r>
              <a:rPr lang="en-US" baseline="0" dirty="0" smtClean="0"/>
              <a:t> + oxygen + carbon (smaller than PISCES)</a:t>
            </a:r>
          </a:p>
          <a:p>
            <a:r>
              <a:rPr lang="en-US" baseline="0" dirty="0" smtClean="0"/>
              <a:t>MOPS: Model of Oceanic Pelagic Stoichiometry; based on phosphorus, 7 tracers: phosphate, DIM, DOM, phytoplankton, zooplankton, detritus, oxygen.</a:t>
            </a:r>
          </a:p>
          <a:p>
            <a:r>
              <a:rPr lang="en-US" dirty="0" smtClean="0"/>
              <a:t>JSBACH4</a:t>
            </a:r>
            <a:r>
              <a:rPr lang="en-US" baseline="0" dirty="0" smtClean="0"/>
              <a:t> </a:t>
            </a:r>
            <a:r>
              <a:rPr lang="en-US" dirty="0" smtClean="0"/>
              <a:t>land components from ECHAM5,</a:t>
            </a:r>
            <a:r>
              <a:rPr lang="en-US" baseline="0" dirty="0" smtClean="0"/>
              <a:t> </a:t>
            </a:r>
            <a:r>
              <a:rPr lang="en-US" dirty="0" smtClean="0"/>
              <a:t>in particular the soil hydrology, the soil heat transport, and the land surface energy balance; represents the dynamics of land carbon uptake and release by incorporating the photosynthesis and canopy radiation, by adding a prognostic phenology scheme, and by developing suitable components for uptake, storage, and release of carbon from vegetation and soils. Natural changes in the geographic extent of </a:t>
            </a:r>
            <a:r>
              <a:rPr lang="en-US" dirty="0" err="1" smtClean="0"/>
              <a:t>landcover</a:t>
            </a:r>
            <a:r>
              <a:rPr lang="en-US" dirty="0" smtClean="0"/>
              <a:t> is simulated </a:t>
            </a:r>
            <a:r>
              <a:rPr lang="en-US" dirty="0" err="1" smtClean="0"/>
              <a:t>prognostically</a:t>
            </a:r>
            <a:r>
              <a:rPr lang="en-US" dirty="0" smtClean="0"/>
              <a:t> by a dynamic vegetation module (including wind and fire damage) whereas anthropogenic land cover change is prescribed either by sequences of maps, or by forcing JSBACH with the transition matrices of the </a:t>
            </a:r>
            <a:r>
              <a:rPr lang="en-US" dirty="0" smtClean="0">
                <a:hlinkClick r:id="rId3" tooltip="Opens external link in current window"/>
              </a:rPr>
              <a:t>New Hampshire Harmonized Protocol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311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168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Eddying</a:t>
            </a:r>
            <a:r>
              <a:rPr lang="en-US" baseline="0" dirty="0" smtClean="0"/>
              <a:t> ocean with overlying atmosphere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41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baseline="0" dirty="0" smtClean="0"/>
              <a:t> or very little</a:t>
            </a:r>
            <a:r>
              <a:rPr lang="en-US" dirty="0" smtClean="0"/>
              <a:t> performance loss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7545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Historical CMIP6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2316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546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55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eo_pptcover_16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24526"/>
          </a:xfrm>
          <a:prstGeom prst="rect">
            <a:avLst/>
          </a:prstGeom>
        </p:spPr>
      </p:pic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11189" y="1545431"/>
            <a:ext cx="7921625" cy="1971675"/>
          </a:xfrm>
          <a:prstGeom prst="rect">
            <a:avLst/>
          </a:prstGeom>
        </p:spPr>
        <p:txBody>
          <a:bodyPr/>
          <a:lstStyle>
            <a:lvl1pPr>
              <a:defRPr sz="45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e-DE" noProof="0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9" y="357188"/>
            <a:ext cx="7921625" cy="6488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de-DE" noProof="0" smtClean="0"/>
          </a:p>
        </p:txBody>
      </p:sp>
      <p:pic>
        <p:nvPicPr>
          <p:cNvPr id="5" name="Bild 5" descr="2017_H_Logo_RGB_invertiert_untereinander_EN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928056"/>
            <a:ext cx="2772308" cy="839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41480"/>
            <a:ext cx="5365750" cy="65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000" kern="1200">
                <a:solidFill>
                  <a:schemeClr val="accent3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866763"/>
            <a:ext cx="360040" cy="225266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611191" y="4912128"/>
            <a:ext cx="5833018" cy="179901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Jan Harlaß | ESM GA 2018 Leipzig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7146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41480"/>
            <a:ext cx="5365750" cy="65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000" kern="1200">
                <a:solidFill>
                  <a:schemeClr val="accent3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866763"/>
            <a:ext cx="360040" cy="225266"/>
          </a:xfrm>
          <a:prstGeom prst="rect">
            <a:avLst/>
          </a:prstGeom>
        </p:spPr>
      </p:pic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611191" y="4912128"/>
            <a:ext cx="5833018" cy="179901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Jan Harlaß | ESM GA 2018 Leipzig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076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Unter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9" y="1248603"/>
            <a:ext cx="4176836" cy="319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9" y="2005012"/>
            <a:ext cx="4176836" cy="25384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Jan Harlaß | ESM GA 2018 Leipzig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611190" y="1572639"/>
            <a:ext cx="4176835" cy="30241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>
              <a:buNone/>
              <a:defRPr lang="de-DE" sz="2000" kern="1200" smtClean="0">
                <a:solidFill>
                  <a:schemeClr val="accent3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41480"/>
            <a:ext cx="5365750" cy="65385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000" kern="1200">
                <a:solidFill>
                  <a:schemeClr val="accent3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932363" y="1221582"/>
            <a:ext cx="3600450" cy="3078956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54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1190" y="4912129"/>
            <a:ext cx="6780211" cy="1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r>
              <a:rPr lang="de-DE" smtClean="0"/>
              <a:t>Jan Harlaß | ESM GA 2018 Leipzig</a:t>
            </a:r>
            <a:endParaRPr lang="de-DE" dirty="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611189" y="4803998"/>
            <a:ext cx="792162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" name="Bild 3" descr="geo_ppthead_169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1074693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67" y="4878491"/>
            <a:ext cx="1236789" cy="2135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63" indent="-182563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61950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2pPr>
      <a:lvl3pPr marL="541338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720725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4pPr>
      <a:lvl5pPr marL="9001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5pPr>
      <a:lvl6pPr marL="13573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18145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22717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27289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1188" y="843558"/>
            <a:ext cx="7921625" cy="1971675"/>
          </a:xfrm>
        </p:spPr>
        <p:txBody>
          <a:bodyPr/>
          <a:lstStyle/>
          <a:p>
            <a:r>
              <a:rPr lang="en-US" dirty="0"/>
              <a:t>High resolution ocean nesting</a:t>
            </a:r>
            <a:br>
              <a:rPr lang="en-US" dirty="0"/>
            </a:br>
            <a:r>
              <a:rPr lang="en-US" dirty="0"/>
              <a:t>within a flexible model </a:t>
            </a:r>
            <a:r>
              <a:rPr lang="en-US" dirty="0" smtClean="0"/>
              <a:t>infrastructure</a:t>
            </a:r>
            <a:endParaRPr lang="de-DE" sz="4000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611187" y="3050097"/>
            <a:ext cx="7921625" cy="103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5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kern="0" dirty="0" smtClean="0"/>
              <a:t>Jan </a:t>
            </a:r>
            <a:r>
              <a:rPr lang="en-US" sz="1800" kern="0" dirty="0" err="1" smtClean="0"/>
              <a:t>Harla</a:t>
            </a:r>
            <a:r>
              <a:rPr lang="de-DE" sz="1800" kern="0" dirty="0" smtClean="0"/>
              <a:t>ß</a:t>
            </a:r>
            <a:r>
              <a:rPr lang="en-US" sz="1800" kern="0" dirty="0" smtClean="0"/>
              <a:t>, Arne </a:t>
            </a:r>
            <a:r>
              <a:rPr lang="en-US" sz="1800" kern="0" dirty="0" err="1" smtClean="0"/>
              <a:t>Biastoch</a:t>
            </a:r>
            <a:r>
              <a:rPr lang="en-US" sz="1800" kern="0" dirty="0" smtClean="0"/>
              <a:t>, FOCI-Team</a:t>
            </a:r>
          </a:p>
          <a:p>
            <a:pPr>
              <a:lnSpc>
                <a:spcPct val="150000"/>
              </a:lnSpc>
            </a:pPr>
            <a:endParaRPr lang="en-US" sz="1800" kern="0" dirty="0" smtClean="0"/>
          </a:p>
          <a:p>
            <a:r>
              <a:rPr lang="en-US" sz="1800" kern="0" dirty="0" smtClean="0"/>
              <a:t>			</a:t>
            </a:r>
            <a:r>
              <a:rPr lang="en-US" sz="1400" kern="0" dirty="0" smtClean="0"/>
              <a:t>WP1: 1.1 | 1.2 | 1.5</a:t>
            </a:r>
            <a:endParaRPr lang="de-DE" sz="1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83918"/>
            <a:ext cx="1584176" cy="544723"/>
          </a:xfrm>
          <a:prstGeom prst="rect">
            <a:avLst/>
          </a:prstGeom>
        </p:spPr>
      </p:pic>
      <p:sp>
        <p:nvSpPr>
          <p:cNvPr id="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9" y="357188"/>
            <a:ext cx="7921625" cy="648891"/>
          </a:xfrm>
        </p:spPr>
        <p:txBody>
          <a:bodyPr/>
          <a:lstStyle/>
          <a:p>
            <a:r>
              <a:rPr lang="de-DE" dirty="0">
                <a:latin typeface="Arial" charset="0"/>
                <a:cs typeface="Arial" charset="0"/>
              </a:rPr>
              <a:t>FROM THE DEEP SEA TO THE ATMOSPHERE</a:t>
            </a:r>
          </a:p>
        </p:txBody>
      </p:sp>
    </p:spTree>
    <p:extLst>
      <p:ext uri="{BB962C8B-B14F-4D97-AF65-F5344CB8AC3E}">
        <p14:creationId xmlns:p14="http://schemas.microsoft.com/office/powerpoint/2010/main" val="164211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1189" y="141480"/>
            <a:ext cx="5365750" cy="65385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11190" y="4912129"/>
            <a:ext cx="6780211" cy="146262"/>
          </a:xfrm>
        </p:spPr>
        <p:txBody>
          <a:bodyPr/>
          <a:lstStyle/>
          <a:p>
            <a:r>
              <a:rPr lang="nl-NL" sz="1000" smtClean="0"/>
              <a:t>Jan Harlaß | ESM GA 2018 Leipzig</a:t>
            </a:r>
            <a:endParaRPr lang="de-DE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1" b="17800"/>
          <a:stretch/>
        </p:blipFill>
        <p:spPr>
          <a:xfrm>
            <a:off x="2922628" y="1131589"/>
            <a:ext cx="6041860" cy="3637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0" b="27108"/>
          <a:stretch/>
        </p:blipFill>
        <p:spPr>
          <a:xfrm>
            <a:off x="-36513" y="1154451"/>
            <a:ext cx="3189655" cy="14893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4052" y="3075806"/>
            <a:ext cx="244827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dirty="0"/>
              <a:t>Accompanying </a:t>
            </a:r>
            <a:r>
              <a:rPr lang="pt-BR" sz="1400" dirty="0" smtClean="0"/>
              <a:t>ocean-only experiments under COREv2 forcing (1958-2009)</a:t>
            </a:r>
            <a:endParaRPr lang="pt-BR" sz="1400" dirty="0"/>
          </a:p>
        </p:txBody>
      </p:sp>
      <p:sp>
        <p:nvSpPr>
          <p:cNvPr id="8" name="Textplatzhalter 5"/>
          <p:cNvSpPr txBox="1">
            <a:spLocks/>
          </p:cNvSpPr>
          <p:nvPr/>
        </p:nvSpPr>
        <p:spPr>
          <a:xfrm>
            <a:off x="611188" y="141480"/>
            <a:ext cx="6193059" cy="65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de-DE" sz="2000" kern="1200">
                <a:solidFill>
                  <a:schemeClr val="accent3"/>
                </a:solidFill>
                <a:latin typeface="Arial" charset="0"/>
                <a:ea typeface="+mn-ea"/>
                <a:cs typeface="Arial" charset="0"/>
              </a:defRPr>
            </a:lvl1pPr>
            <a:lvl2pPr marL="361950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541338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720725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9001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13573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18145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2717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27289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dirty="0" smtClean="0"/>
              <a:t>High </a:t>
            </a:r>
            <a:r>
              <a:rPr lang="en-US" dirty="0"/>
              <a:t>resolution </a:t>
            </a:r>
            <a:r>
              <a:rPr lang="en-US" dirty="0" smtClean="0"/>
              <a:t>nesting - SSH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80988" y="1131590"/>
            <a:ext cx="1980000" cy="21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dirty="0" smtClean="0"/>
              <a:t>FOCI-hist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194276" y="1134656"/>
            <a:ext cx="1980000" cy="21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dirty="0" smtClean="0"/>
              <a:t>FOCI-hist INALT10X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180988" y="2859782"/>
            <a:ext cx="1980000" cy="21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dirty="0" smtClean="0"/>
              <a:t>Ocean Only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194276" y="2842163"/>
            <a:ext cx="1980000" cy="21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dirty="0" smtClean="0"/>
              <a:t>Ocean Only INALT10X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1793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11189" y="141480"/>
            <a:ext cx="5365750" cy="65385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ACC transport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11190" y="4912129"/>
            <a:ext cx="6780211" cy="146262"/>
          </a:xfrm>
        </p:spPr>
        <p:txBody>
          <a:bodyPr/>
          <a:lstStyle/>
          <a:p>
            <a:r>
              <a:rPr lang="nl-NL" smtClean="0"/>
              <a:t>Jan Harlaß | ESM GA 2018 Leipzig</a:t>
            </a:r>
            <a:endParaRPr lang="de-DE" dirty="0"/>
          </a:p>
        </p:txBody>
      </p:sp>
      <p:sp>
        <p:nvSpPr>
          <p:cNvPr id="8" name="Textplatzhalter 5"/>
          <p:cNvSpPr txBox="1">
            <a:spLocks/>
          </p:cNvSpPr>
          <p:nvPr/>
        </p:nvSpPr>
        <p:spPr>
          <a:xfrm>
            <a:off x="611188" y="141480"/>
            <a:ext cx="6193059" cy="65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de-DE" sz="2000" kern="1200">
                <a:solidFill>
                  <a:schemeClr val="accent3"/>
                </a:solidFill>
                <a:latin typeface="Arial" charset="0"/>
                <a:ea typeface="+mn-ea"/>
                <a:cs typeface="Arial" charset="0"/>
              </a:defRPr>
            </a:lvl1pPr>
            <a:lvl2pPr marL="361950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541338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720725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9001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13573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18145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2717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27289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dirty="0" smtClean="0"/>
              <a:t>High </a:t>
            </a:r>
            <a:r>
              <a:rPr lang="en-US" dirty="0"/>
              <a:t>resolution </a:t>
            </a:r>
            <a:r>
              <a:rPr lang="en-US" dirty="0" smtClean="0"/>
              <a:t>nesting – AMOC / ACC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30400" b="26201"/>
          <a:stretch/>
        </p:blipFill>
        <p:spPr>
          <a:xfrm>
            <a:off x="293635" y="1168908"/>
            <a:ext cx="3960000" cy="18884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9273" y="1312919"/>
            <a:ext cx="2903363" cy="21602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27600" b="22001"/>
          <a:stretch/>
        </p:blipFill>
        <p:spPr>
          <a:xfrm>
            <a:off x="4577803" y="2320081"/>
            <a:ext cx="3960000" cy="216110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50043" y="2435671"/>
            <a:ext cx="2695980" cy="23762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39552" y="1203598"/>
            <a:ext cx="2469689" cy="612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de-DE"/>
            </a:defPPr>
            <a:lvl1pPr>
              <a:lnSpc>
                <a:spcPct val="150000"/>
              </a:lnSpc>
            </a:lvl1pPr>
          </a:lstStyle>
          <a:p>
            <a:r>
              <a:rPr lang="en-US" sz="1200" dirty="0"/>
              <a:t>FOCI-</a:t>
            </a:r>
            <a:r>
              <a:rPr lang="en-US" sz="1200" dirty="0" err="1"/>
              <a:t>hist</a:t>
            </a:r>
            <a:endParaRPr lang="en-US" sz="1200" dirty="0" smtClean="0"/>
          </a:p>
          <a:p>
            <a:r>
              <a:rPr lang="en-US" sz="1200" dirty="0" smtClean="0"/>
              <a:t>FOCI-</a:t>
            </a:r>
            <a:r>
              <a:rPr lang="en-US" sz="1200" dirty="0" err="1" smtClean="0"/>
              <a:t>hist</a:t>
            </a:r>
            <a:r>
              <a:rPr lang="en-US" sz="1200" dirty="0" smtClean="0"/>
              <a:t> </a:t>
            </a:r>
            <a:r>
              <a:rPr lang="en-US" sz="1200" dirty="0"/>
              <a:t>INALT10X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787024" y="1419622"/>
            <a:ext cx="252528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87024" y="1635646"/>
            <a:ext cx="2525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693188" y="1250345"/>
            <a:ext cx="1160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AMOC 26˚N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53123" y="2385207"/>
            <a:ext cx="1409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Drake Passage</a:t>
            </a:r>
            <a:endParaRPr lang="en-US" sz="1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24800"/>
          <a:stretch/>
        </p:blipFill>
        <p:spPr>
          <a:xfrm>
            <a:off x="7183410" y="1229510"/>
            <a:ext cx="1354393" cy="68260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4328901" y="3150634"/>
            <a:ext cx="432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</a:t>
            </a:r>
            <a:r>
              <a:rPr lang="en-US" sz="1000" dirty="0" err="1" smtClean="0"/>
              <a:t>Sv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5878" y="1909045"/>
            <a:ext cx="432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</a:t>
            </a:r>
            <a:r>
              <a:rPr lang="en-US" sz="1000" dirty="0" err="1" smtClean="0"/>
              <a:t>Sv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2423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11190" y="4912129"/>
            <a:ext cx="6780211" cy="146262"/>
          </a:xfrm>
        </p:spPr>
        <p:txBody>
          <a:bodyPr/>
          <a:lstStyle/>
          <a:p>
            <a:r>
              <a:rPr lang="nl-NL" smtClean="0"/>
              <a:t>Jan Harlaß | ESM GA 2018 Leipzig</a:t>
            </a:r>
            <a:endParaRPr lang="de-DE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11189" y="141480"/>
            <a:ext cx="5365750" cy="65385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1183881"/>
            <a:ext cx="1627977" cy="1151700"/>
          </a:xfrm>
          <a:prstGeom prst="rect">
            <a:avLst/>
          </a:prstGeom>
        </p:spPr>
      </p:pic>
      <p:pic>
        <p:nvPicPr>
          <p:cNvPr id="8" name="FOCI_SSH_SST_ICE_WIND_CCOVER_WHITE_fps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264" r="30991"/>
          <a:stretch/>
        </p:blipFill>
        <p:spPr>
          <a:xfrm>
            <a:off x="6444208" y="2602646"/>
            <a:ext cx="2433199" cy="2042418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8480496" y="2600396"/>
            <a:ext cx="572064" cy="279964"/>
          </a:xfrm>
          <a:custGeom>
            <a:avLst/>
            <a:gdLst>
              <a:gd name="connsiteX0" fmla="*/ 0 w 541020"/>
              <a:gd name="connsiteY0" fmla="*/ 121920 h 396240"/>
              <a:gd name="connsiteX1" fmla="*/ 190500 w 541020"/>
              <a:gd name="connsiteY1" fmla="*/ 381000 h 396240"/>
              <a:gd name="connsiteX2" fmla="*/ 541020 w 541020"/>
              <a:gd name="connsiteY2" fmla="*/ 396240 h 396240"/>
              <a:gd name="connsiteX3" fmla="*/ 441960 w 541020"/>
              <a:gd name="connsiteY3" fmla="*/ 0 h 396240"/>
              <a:gd name="connsiteX4" fmla="*/ 0 w 541020"/>
              <a:gd name="connsiteY4" fmla="*/ 121920 h 396240"/>
              <a:gd name="connsiteX0" fmla="*/ 0 w 572064"/>
              <a:gd name="connsiteY0" fmla="*/ 116276 h 396240"/>
              <a:gd name="connsiteX1" fmla="*/ 221544 w 572064"/>
              <a:gd name="connsiteY1" fmla="*/ 381000 h 396240"/>
              <a:gd name="connsiteX2" fmla="*/ 572064 w 572064"/>
              <a:gd name="connsiteY2" fmla="*/ 396240 h 396240"/>
              <a:gd name="connsiteX3" fmla="*/ 473004 w 572064"/>
              <a:gd name="connsiteY3" fmla="*/ 0 h 396240"/>
              <a:gd name="connsiteX4" fmla="*/ 0 w 572064"/>
              <a:gd name="connsiteY4" fmla="*/ 116276 h 396240"/>
              <a:gd name="connsiteX0" fmla="*/ 0 w 572064"/>
              <a:gd name="connsiteY0" fmla="*/ 0 h 279964"/>
              <a:gd name="connsiteX1" fmla="*/ 221544 w 572064"/>
              <a:gd name="connsiteY1" fmla="*/ 264724 h 279964"/>
              <a:gd name="connsiteX2" fmla="*/ 572064 w 572064"/>
              <a:gd name="connsiteY2" fmla="*/ 279964 h 279964"/>
              <a:gd name="connsiteX3" fmla="*/ 566137 w 572064"/>
              <a:gd name="connsiteY3" fmla="*/ 2257 h 279964"/>
              <a:gd name="connsiteX4" fmla="*/ 0 w 572064"/>
              <a:gd name="connsiteY4" fmla="*/ 0 h 27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64" h="279964">
                <a:moveTo>
                  <a:pt x="0" y="0"/>
                </a:moveTo>
                <a:lnTo>
                  <a:pt x="221544" y="264724"/>
                </a:lnTo>
                <a:lnTo>
                  <a:pt x="572064" y="279964"/>
                </a:lnTo>
                <a:lnTo>
                  <a:pt x="566137" y="225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737" y="1419622"/>
            <a:ext cx="54654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Flexible framework for coupling of </a:t>
            </a:r>
            <a:r>
              <a:rPr lang="en-US" dirty="0" smtClean="0"/>
              <a:t>Earth </a:t>
            </a:r>
            <a:r>
              <a:rPr lang="en-US" dirty="0"/>
              <a:t>system model </a:t>
            </a:r>
            <a:r>
              <a:rPr lang="en-US" dirty="0" smtClean="0"/>
              <a:t>components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Regional Ocean refinement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First scientific results and use in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54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Jan Harlaß | ESM GA 2018 Leipzig</a:t>
            </a:r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Motivation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83" y="1316784"/>
            <a:ext cx="4142017" cy="31519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2200" y="4443958"/>
            <a:ext cx="1990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Los Alamos National Laboratory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323528" y="1131590"/>
            <a:ext cx="4572000" cy="35548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Global coverage &amp; high resolution in the ocean</a:t>
            </a:r>
          </a:p>
          <a:p>
            <a:pPr marL="285750" indent="-285750">
              <a:lnSpc>
                <a:spcPct val="150000"/>
              </a:lnSpc>
              <a:buSzPct val="90000"/>
              <a:buFont typeface="Wingdings" panose="05000000000000000000" pitchFamily="2" charset="2"/>
              <a:buChar char="à"/>
            </a:pPr>
            <a:r>
              <a:rPr lang="en-US" dirty="0" smtClean="0"/>
              <a:t>Regional </a:t>
            </a:r>
            <a:r>
              <a:rPr lang="en-US" dirty="0"/>
              <a:t>ocean </a:t>
            </a:r>
            <a:r>
              <a:rPr lang="en-US" dirty="0" smtClean="0"/>
              <a:t>refinement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A-O-Feedbacks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Multi-decadal/centennial simulations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Flexible </a:t>
            </a:r>
            <a:r>
              <a:rPr lang="en-US" dirty="0"/>
              <a:t>framework for coupling of  </a:t>
            </a:r>
            <a:r>
              <a:rPr lang="en-US" dirty="0" smtClean="0"/>
              <a:t> Earth </a:t>
            </a:r>
            <a:r>
              <a:rPr lang="en-US" dirty="0"/>
              <a:t>system model </a:t>
            </a:r>
            <a:r>
              <a:rPr lang="en-US" dirty="0" smtClean="0"/>
              <a:t>components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ym typeface="Wingdings" panose="05000000000000000000" pitchFamily="2" charset="2"/>
              </a:rPr>
              <a:t>	 </a:t>
            </a:r>
            <a:r>
              <a:rPr lang="en-US" b="1" dirty="0" smtClean="0">
                <a:sym typeface="Wingdings" panose="05000000000000000000" pitchFamily="2" charset="2"/>
              </a:rPr>
              <a:t>FOCI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946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11188" y="141480"/>
            <a:ext cx="6193059" cy="653858"/>
          </a:xfrm>
        </p:spPr>
        <p:txBody>
          <a:bodyPr/>
          <a:lstStyle/>
          <a:p>
            <a:r>
              <a:rPr lang="de-DE" dirty="0" smtClean="0"/>
              <a:t>FOCI - Flexible Ocean and Climate Infrastructure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" b="3985"/>
          <a:stretch/>
        </p:blipFill>
        <p:spPr>
          <a:xfrm>
            <a:off x="1763688" y="1131590"/>
            <a:ext cx="5580619" cy="36156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8274" y="1697398"/>
            <a:ext cx="149416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ECHAM6</a:t>
            </a:r>
          </a:p>
          <a:p>
            <a:r>
              <a:rPr lang="en-US" sz="1200" dirty="0"/>
              <a:t>~</a:t>
            </a:r>
            <a:r>
              <a:rPr lang="en-US" sz="1600" dirty="0"/>
              <a:t>1.8</a:t>
            </a:r>
            <a:r>
              <a:rPr lang="pt-BR" sz="1600" dirty="0" smtClean="0"/>
              <a:t>˚/</a:t>
            </a:r>
            <a:r>
              <a:rPr lang="en-US" sz="1600" dirty="0" smtClean="0"/>
              <a:t>T63 L95</a:t>
            </a:r>
          </a:p>
          <a:p>
            <a:r>
              <a:rPr lang="en-US" sz="1600" dirty="0" smtClean="0"/>
              <a:t>Stratosphere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038274" y="3147814"/>
            <a:ext cx="14941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NEMO 3.6</a:t>
            </a:r>
          </a:p>
          <a:p>
            <a:r>
              <a:rPr lang="en-US" sz="1600" dirty="0" smtClean="0"/>
              <a:t>ORCA05 L46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038274" y="3808947"/>
            <a:ext cx="149416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LIM 2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67544" y="2770119"/>
            <a:ext cx="149416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OASIS3-MCT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038274" y="4223859"/>
            <a:ext cx="149416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AGRIF 1/10</a:t>
            </a:r>
            <a:r>
              <a:rPr lang="pt-BR" sz="1600" dirty="0" smtClean="0">
                <a:solidFill>
                  <a:srgbClr val="C00000"/>
                </a:solidFill>
              </a:rPr>
              <a:t>˚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Jan Harlaß | ESM GA 2018 Leipzig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467544" y="3448855"/>
            <a:ext cx="1807940" cy="3300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Talk by D. </a:t>
            </a:r>
            <a:r>
              <a:rPr lang="en-US" sz="1600" dirty="0" err="1" smtClean="0"/>
              <a:t>Ehlert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069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8" grpId="0" animBg="1"/>
      <p:bldP spid="13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53" y="3227022"/>
            <a:ext cx="683619" cy="501359"/>
          </a:xfrm>
          <a:prstGeom prst="rect">
            <a:avLst/>
          </a:prstGeom>
        </p:spPr>
      </p:pic>
      <p:sp>
        <p:nvSpPr>
          <p:cNvPr id="12291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FOCI </a:t>
            </a:r>
            <a:r>
              <a:rPr lang="de-DE" dirty="0" smtClean="0"/>
              <a:t>- Currently Operated Nests</a:t>
            </a:r>
            <a:endParaRPr lang="de-DE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11190" y="4911006"/>
            <a:ext cx="6780211" cy="325040"/>
          </a:xfrm>
        </p:spPr>
        <p:txBody>
          <a:bodyPr/>
          <a:lstStyle/>
          <a:p>
            <a:r>
              <a:rPr lang="nl-NL" smtClean="0"/>
              <a:t>Jan Harlaß | ESM GA 2018 Leipzig</a:t>
            </a:r>
            <a:endParaRPr lang="de-DE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24800"/>
          <a:stretch/>
        </p:blipFill>
        <p:spPr>
          <a:xfrm>
            <a:off x="323528" y="1280730"/>
            <a:ext cx="4071484" cy="205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24800"/>
          <a:stretch/>
        </p:blipFill>
        <p:spPr>
          <a:xfrm>
            <a:off x="4788024" y="1280730"/>
            <a:ext cx="4071487" cy="205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1" y="3366567"/>
            <a:ext cx="1468814" cy="3545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3528" y="3758906"/>
            <a:ext cx="2168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dirty="0" smtClean="0"/>
              <a:t># 64.5m </a:t>
            </a:r>
            <a:r>
              <a:rPr lang="en-US" sz="1600" dirty="0"/>
              <a:t>grid </a:t>
            </a:r>
            <a:r>
              <a:rPr lang="en-US" sz="1600" dirty="0" smtClean="0"/>
              <a:t>points</a:t>
            </a:r>
            <a:endParaRPr lang="pt-BR" sz="1600" dirty="0"/>
          </a:p>
          <a:p>
            <a:pPr marL="0" indent="0">
              <a:buNone/>
            </a:pPr>
            <a:r>
              <a:rPr lang="pt-BR" sz="1600" dirty="0"/>
              <a:t>+ 21m </a:t>
            </a:r>
            <a:r>
              <a:rPr lang="pt-BR" sz="1600" dirty="0" smtClean="0"/>
              <a:t>base</a:t>
            </a:r>
            <a:endParaRPr lang="pt-BR" sz="1600" dirty="0"/>
          </a:p>
        </p:txBody>
      </p:sp>
      <p:sp>
        <p:nvSpPr>
          <p:cNvPr id="21" name="Rectangle 20"/>
          <p:cNvSpPr/>
          <p:nvPr/>
        </p:nvSpPr>
        <p:spPr>
          <a:xfrm>
            <a:off x="4788024" y="3758907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pt-BR" sz="1600" dirty="0" smtClean="0"/>
              <a:t># 35.3</a:t>
            </a:r>
            <a:r>
              <a:rPr lang="en-US" sz="1600" dirty="0" smtClean="0"/>
              <a:t>m</a:t>
            </a:r>
            <a:r>
              <a:rPr lang="pt-BR" sz="1600" dirty="0" smtClean="0"/>
              <a:t> </a:t>
            </a:r>
            <a:r>
              <a:rPr lang="pt-BR" sz="1600" dirty="0"/>
              <a:t>grid </a:t>
            </a:r>
            <a:r>
              <a:rPr lang="pt-BR" sz="1600" dirty="0" smtClean="0"/>
              <a:t>points</a:t>
            </a:r>
          </a:p>
          <a:p>
            <a:pPr marL="0" indent="0">
              <a:buNone/>
            </a:pPr>
            <a:r>
              <a:rPr lang="pt-BR" sz="1600" dirty="0" smtClean="0"/>
              <a:t>+ 21m </a:t>
            </a:r>
            <a:r>
              <a:rPr lang="pt-BR" sz="1600" dirty="0"/>
              <a:t>base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87527" y="3053821"/>
            <a:ext cx="1651214" cy="4756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1400" dirty="0"/>
              <a:t>1/2</a:t>
            </a:r>
            <a:r>
              <a:rPr lang="en-US" sz="1400" dirty="0" smtClean="0"/>
              <a:t>˚ global </a:t>
            </a:r>
            <a:r>
              <a:rPr lang="en-US" sz="1400" dirty="0"/>
              <a:t>ocean</a:t>
            </a:r>
          </a:p>
          <a:p>
            <a:pPr algn="ctr"/>
            <a:r>
              <a:rPr lang="en-US" sz="1400" dirty="0"/>
              <a:t>1/10˚ nest region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60640" y="1281503"/>
            <a:ext cx="1224136" cy="28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 smtClean="0"/>
              <a:t>INALT10X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635375" y="1283964"/>
            <a:ext cx="1224136" cy="28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 smtClean="0"/>
              <a:t>VIKING10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42392"/>
            <a:ext cx="648092" cy="26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2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11190" y="4912129"/>
            <a:ext cx="6780211" cy="146262"/>
          </a:xfrm>
        </p:spPr>
        <p:txBody>
          <a:bodyPr/>
          <a:lstStyle/>
          <a:p>
            <a:r>
              <a:rPr lang="nl-NL" smtClean="0"/>
              <a:t>Jan Harlaß | ESM GA 2018 Leipzig</a:t>
            </a:r>
            <a:endParaRPr lang="de-DE" dirty="0"/>
          </a:p>
        </p:txBody>
      </p:sp>
      <p:pic>
        <p:nvPicPr>
          <p:cNvPr id="3" name="FOCI_SSH_SST_ICE_WIND_CCOVER_WHITE_fps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263"/>
          <a:stretch/>
        </p:blipFill>
        <p:spPr>
          <a:xfrm>
            <a:off x="251520" y="1131590"/>
            <a:ext cx="6524717" cy="3626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93994" y="3588633"/>
            <a:ext cx="17948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Total cloud cover</a:t>
            </a:r>
          </a:p>
          <a:p>
            <a:r>
              <a:rPr lang="en-US" sz="1400" dirty="0" smtClean="0"/>
              <a:t>10m winds</a:t>
            </a:r>
          </a:p>
          <a:p>
            <a:endParaRPr lang="en-US" sz="1400" dirty="0" smtClean="0"/>
          </a:p>
          <a:p>
            <a:r>
              <a:rPr lang="en-US" sz="1400" dirty="0" smtClean="0"/>
              <a:t>SST / SSH</a:t>
            </a:r>
          </a:p>
          <a:p>
            <a:r>
              <a:rPr lang="en-US" sz="1400" dirty="0" smtClean="0"/>
              <a:t>Sea ice cover</a:t>
            </a:r>
            <a:endParaRPr lang="en-US" sz="1400" dirty="0"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11188" y="141480"/>
            <a:ext cx="6193059" cy="653858"/>
          </a:xfrm>
        </p:spPr>
        <p:txBody>
          <a:bodyPr/>
          <a:lstStyle/>
          <a:p>
            <a:r>
              <a:rPr lang="de-DE" dirty="0" smtClean="0"/>
              <a:t>FOCI – INALT10X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02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FOCI – Technical Coupling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2051720" y="1284039"/>
            <a:ext cx="4356232" cy="555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9556" y="1275606"/>
            <a:ext cx="1886119" cy="38583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zxx-none" sz="2000" b="1" i="0" u="none" strike="noStrike" kern="1200" cap="none" dirty="0" smtClean="0">
                <a:ln>
                  <a:noFill/>
                </a:ln>
                <a:latin typeface="+mj-lt"/>
                <a:ea typeface="WenQuanYi Micro Hei" pitchFamily="2"/>
                <a:cs typeface="Lohit Devanagari" pitchFamily="2"/>
              </a:rPr>
              <a:t>Atmosphere</a:t>
            </a:r>
            <a:endParaRPr lang="zxx-none" sz="2000" b="1" i="0" u="none" strike="noStrike" kern="1200" cap="none" dirty="0">
              <a:ln>
                <a:noFill/>
              </a:ln>
              <a:latin typeface="+mj-lt"/>
              <a:ea typeface="WenQuanYi Micro Hei" pitchFamily="2"/>
              <a:cs typeface="Lohit Devanagari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057304" y="3423343"/>
            <a:ext cx="4356232" cy="117693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7602" y="3742235"/>
            <a:ext cx="965883" cy="38583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zxx-none" sz="2000" b="1" i="0" u="none" strike="noStrike" kern="1200" cap="none" dirty="0" smtClean="0">
                <a:ln>
                  <a:noFill/>
                </a:ln>
                <a:latin typeface="+mj-lt"/>
                <a:ea typeface="WenQuanYi Micro Hei" pitchFamily="2"/>
                <a:cs typeface="Lohit Devanagari" pitchFamily="2"/>
              </a:rPr>
              <a:t>Ocean</a:t>
            </a:r>
            <a:endParaRPr lang="zxx-none" sz="2000" b="1" i="0" u="none" strike="noStrike" kern="1200" cap="none" dirty="0">
              <a:ln>
                <a:noFill/>
              </a:ln>
              <a:latin typeface="+mj-lt"/>
              <a:ea typeface="WenQuanYi Micro Hei" pitchFamily="2"/>
              <a:cs typeface="Lohit Devanagari" pitchFamily="2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486898" y="2400472"/>
            <a:ext cx="636695" cy="35640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80112" y="2294154"/>
            <a:ext cx="1767849" cy="5628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 smtClean="0">
                <a:ln>
                  <a:noFill/>
                </a:ln>
                <a:latin typeface="+mj-lt"/>
                <a:ea typeface="WenQuanYi Micro Hei" pitchFamily="2"/>
                <a:cs typeface="Lohit Devanagari" pitchFamily="2"/>
              </a:rPr>
              <a:t>Fluxes on atmosphere grid</a:t>
            </a:r>
            <a:endParaRPr lang="zxx-none" sz="1600" b="0" i="0" u="none" strike="noStrike" kern="1200" cap="none" dirty="0">
              <a:ln>
                <a:noFill/>
              </a:ln>
              <a:latin typeface="+mj-lt"/>
              <a:ea typeface="WenQuanYi Micro Hei" pitchFamily="2"/>
              <a:cs typeface="Lohit Devanagari" pitchFamily="2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425197" y="1915648"/>
            <a:ext cx="360000" cy="360000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27" name="Freeform 26"/>
          <p:cNvSpPr/>
          <p:nvPr/>
        </p:nvSpPr>
        <p:spPr>
          <a:xfrm flipV="1">
            <a:off x="3065341" y="3008039"/>
            <a:ext cx="360000" cy="360000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99" y="1167748"/>
            <a:ext cx="1616878" cy="114384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401316" y="4155047"/>
            <a:ext cx="1172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2-way-nesting</a:t>
            </a:r>
            <a:endParaRPr lang="en-US" sz="1200" dirty="0">
              <a:latin typeface="+mj-lt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9" t="67550" r="40484" b="8893"/>
          <a:stretch/>
        </p:blipFill>
        <p:spPr>
          <a:xfrm>
            <a:off x="4591276" y="3719208"/>
            <a:ext cx="1707339" cy="7967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Freeform 49"/>
          <p:cNvSpPr/>
          <p:nvPr/>
        </p:nvSpPr>
        <p:spPr>
          <a:xfrm flipV="1">
            <a:off x="3065197" y="1915648"/>
            <a:ext cx="360000" cy="360000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3441320" y="2967753"/>
            <a:ext cx="360000" cy="360000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94867" y="1585041"/>
            <a:ext cx="1258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Flux calculation</a:t>
            </a:r>
            <a:endParaRPr lang="en-US" sz="1200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17602" y="2353589"/>
            <a:ext cx="1970063" cy="578201"/>
            <a:chOff x="2417602" y="2289324"/>
            <a:chExt cx="1970063" cy="578201"/>
          </a:xfrm>
        </p:grpSpPr>
        <p:sp>
          <p:nvSpPr>
            <p:cNvPr id="20" name="Freeform 19"/>
            <p:cNvSpPr/>
            <p:nvPr/>
          </p:nvSpPr>
          <p:spPr>
            <a:xfrm>
              <a:off x="2417602" y="2289324"/>
              <a:ext cx="1970063" cy="5782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WenQuanYi Micro Hei" pitchFamily="2"/>
                <a:cs typeface="Lohit Devanagari" pitchFamily="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04107" y="2357293"/>
              <a:ext cx="1763474" cy="38583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zxx-none" sz="2000" b="1" i="0" u="none" strike="noStrike" kern="1200" cap="none" dirty="0" smtClean="0">
                  <a:ln>
                    <a:noFill/>
                  </a:ln>
                  <a:latin typeface="+mj-lt"/>
                  <a:ea typeface="WenQuanYi Micro Hei" pitchFamily="2"/>
                  <a:cs typeface="Lohit Devanagari" pitchFamily="2"/>
                </a:rPr>
                <a:t>OASIS3</a:t>
              </a:r>
              <a:r>
                <a:rPr lang="en-US" sz="2000" b="1" i="0" u="none" strike="noStrike" kern="1200" cap="none" dirty="0" smtClean="0">
                  <a:ln>
                    <a:noFill/>
                  </a:ln>
                  <a:latin typeface="+mj-lt"/>
                  <a:ea typeface="WenQuanYi Micro Hei" pitchFamily="2"/>
                  <a:cs typeface="Lohit Devanagari" pitchFamily="2"/>
                </a:rPr>
                <a:t>-MCT</a:t>
              </a:r>
              <a:endParaRPr lang="zxx-none" sz="2000" b="1" i="0" u="none" strike="noStrike" kern="1200" cap="none" dirty="0">
                <a:ln>
                  <a:noFill/>
                </a:ln>
                <a:latin typeface="+mj-lt"/>
                <a:ea typeface="WenQuanYi Micro Hei" pitchFamily="2"/>
                <a:cs typeface="Lohit Devanagari" pitchFamily="2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795861" y="2572864"/>
              <a:ext cx="12587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Transformation</a:t>
              </a:r>
              <a:endParaRPr lang="en-US" sz="1200" dirty="0">
                <a:latin typeface="+mj-lt"/>
              </a:endParaRPr>
            </a:p>
          </p:txBody>
        </p:sp>
      </p:grpSp>
      <p:sp>
        <p:nvSpPr>
          <p:cNvPr id="18" name="Freeform 17"/>
          <p:cNvSpPr/>
          <p:nvPr/>
        </p:nvSpPr>
        <p:spPr>
          <a:xfrm>
            <a:off x="3982149" y="3937587"/>
            <a:ext cx="860399" cy="180000"/>
          </a:xfrm>
          <a:custGeom>
            <a:avLst>
              <a:gd name="f0" fmla="val 43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10800"/>
              <a:gd name="f10" fmla="pin 0 f1 10800"/>
              <a:gd name="f11" fmla="val f9"/>
              <a:gd name="f12" fmla="val f10"/>
              <a:gd name="f13" fmla="+- 21600 0 f9"/>
              <a:gd name="f14" fmla="+- 21600 0 f10"/>
              <a:gd name="f15" fmla="+- 10800 0 f10"/>
              <a:gd name="f16" fmla="*/ f9 f7 1"/>
              <a:gd name="f17" fmla="*/ f10 f8 1"/>
              <a:gd name="f18" fmla="*/ f9 f15 1"/>
              <a:gd name="f19" fmla="*/ f14 f8 1"/>
              <a:gd name="f20" fmla="*/ f12 f8 1"/>
              <a:gd name="f21" fmla="*/ f18 1 10800"/>
              <a:gd name="f22" fmla="+- 21600 0 f21"/>
              <a:gd name="f23" fmla="*/ f21 f7 1"/>
              <a:gd name="f24" fmla="*/ f22 f7 1"/>
            </a:gdLst>
            <a:ahLst>
              <a:ahXY gdRefX="f0" minX="f4" maxX="f6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0" r="f24" b="f19"/>
            <a:pathLst>
              <a:path w="21600" h="21600">
                <a:moveTo>
                  <a:pt x="f4" y="f6"/>
                </a:moveTo>
                <a:lnTo>
                  <a:pt x="f11" y="f4"/>
                </a:lnTo>
                <a:lnTo>
                  <a:pt x="f11" y="f12"/>
                </a:lnTo>
                <a:lnTo>
                  <a:pt x="f13" y="f12"/>
                </a:lnTo>
                <a:lnTo>
                  <a:pt x="f13" y="f4"/>
                </a:lnTo>
                <a:lnTo>
                  <a:pt x="f5" y="f6"/>
                </a:lnTo>
                <a:lnTo>
                  <a:pt x="f13" y="f5"/>
                </a:lnTo>
                <a:lnTo>
                  <a:pt x="f13" y="f14"/>
                </a:lnTo>
                <a:lnTo>
                  <a:pt x="f11" y="f14"/>
                </a:lnTo>
                <a:lnTo>
                  <a:pt x="f11" y="f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289624" y="3418587"/>
            <a:ext cx="1211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Transformation</a:t>
            </a:r>
          </a:p>
        </p:txBody>
      </p:sp>
      <p:sp>
        <p:nvSpPr>
          <p:cNvPr id="23" name="Freeform 22"/>
          <p:cNvSpPr/>
          <p:nvPr/>
        </p:nvSpPr>
        <p:spPr>
          <a:xfrm>
            <a:off x="4932040" y="2787774"/>
            <a:ext cx="427137" cy="931433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FF3333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1" b="22451"/>
          <a:stretch/>
        </p:blipFill>
        <p:spPr>
          <a:xfrm>
            <a:off x="5123593" y="2445543"/>
            <a:ext cx="474368" cy="260086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Jan Harlaß | ESM GA 2018 Leipzig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511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48" grpId="0"/>
      <p:bldP spid="18" grpId="0" animBg="1"/>
      <p:bldP spid="55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Jan Harlaß | ESM GA 2018 Leipzig</a:t>
            </a:r>
            <a:endParaRPr lang="de-DE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Experimental set-up &amp; HPC</a:t>
            </a:r>
            <a:endParaRPr lang="de-DE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5896" y="3404281"/>
            <a:ext cx="3456384" cy="1591"/>
          </a:xfrm>
          <a:prstGeom prst="line">
            <a:avLst/>
          </a:prstGeom>
          <a:ln w="57150">
            <a:solidFill>
              <a:schemeClr val="accent1">
                <a:shade val="95000"/>
                <a:satMod val="105000"/>
              </a:schemeClr>
            </a:solidFill>
            <a:headEnd type="oval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>
            <a:off x="1779591" y="3404083"/>
            <a:ext cx="2160240" cy="404464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52160" y="3070885"/>
            <a:ext cx="0" cy="605394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3528" y="3020738"/>
            <a:ext cx="293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862718" y="2865894"/>
            <a:ext cx="1197354" cy="485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1500 years</a:t>
            </a:r>
          </a:p>
          <a:p>
            <a:pPr algn="ctr"/>
            <a:r>
              <a:rPr lang="en-US" sz="1200" dirty="0" err="1" smtClean="0"/>
              <a:t>piControl</a:t>
            </a:r>
            <a:r>
              <a:rPr lang="en-US" sz="1200" dirty="0" smtClean="0"/>
              <a:t> 1850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2980895" y="2355726"/>
            <a:ext cx="713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150 </a:t>
            </a:r>
            <a:r>
              <a:rPr lang="en-US" sz="1200" dirty="0" err="1" smtClean="0"/>
              <a:t>yrs</a:t>
            </a:r>
            <a:endParaRPr lang="en-US" sz="1200" dirty="0"/>
          </a:p>
        </p:txBody>
      </p:sp>
      <p:sp>
        <p:nvSpPr>
          <p:cNvPr id="33" name="Rectangle 32"/>
          <p:cNvSpPr/>
          <p:nvPr/>
        </p:nvSpPr>
        <p:spPr>
          <a:xfrm>
            <a:off x="3924730" y="3530470"/>
            <a:ext cx="2308248" cy="5078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/>
              <a:t>FOCI-hist INALT10x</a:t>
            </a:r>
            <a:endParaRPr lang="pt-BR" dirty="0"/>
          </a:p>
        </p:txBody>
      </p:sp>
      <p:sp>
        <p:nvSpPr>
          <p:cNvPr id="38" name="TextBox 37"/>
          <p:cNvSpPr txBox="1"/>
          <p:nvPr/>
        </p:nvSpPr>
        <p:spPr>
          <a:xfrm>
            <a:off x="3924730" y="2793916"/>
            <a:ext cx="1267341" cy="336207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de-DE"/>
            </a:defPPr>
            <a:lvl1pPr>
              <a:lnSpc>
                <a:spcPct val="150000"/>
              </a:lnSpc>
            </a:lvl1pPr>
          </a:lstStyle>
          <a:p>
            <a:r>
              <a:rPr lang="en-US" dirty="0" smtClean="0"/>
              <a:t>FOCI-</a:t>
            </a:r>
            <a:r>
              <a:rPr lang="en-US" dirty="0" err="1" smtClean="0"/>
              <a:t>hist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268795"/>
            <a:ext cx="1301516" cy="92074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489859" y="2201314"/>
            <a:ext cx="2568995" cy="1325434"/>
            <a:chOff x="5953275" y="1415657"/>
            <a:chExt cx="2568995" cy="1325434"/>
          </a:xfrm>
        </p:grpSpPr>
        <p:sp>
          <p:nvSpPr>
            <p:cNvPr id="4" name="Rectangle 3"/>
            <p:cNvSpPr/>
            <p:nvPr/>
          </p:nvSpPr>
          <p:spPr>
            <a:xfrm>
              <a:off x="5953275" y="1417652"/>
              <a:ext cx="1015021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600" dirty="0" smtClean="0"/>
                <a:t>ORCA05</a:t>
              </a:r>
            </a:p>
            <a:p>
              <a:r>
                <a:rPr lang="pt-BR" sz="1600" dirty="0" smtClean="0"/>
                <a:t>00:50 h</a:t>
              </a:r>
            </a:p>
            <a:p>
              <a:r>
                <a:rPr lang="en-US" sz="1600" dirty="0" smtClean="0"/>
                <a:t>936 CPU</a:t>
              </a:r>
            </a:p>
            <a:p>
              <a:r>
                <a:rPr lang="en-US" sz="1600" dirty="0" smtClean="0"/>
                <a:t>576(A)</a:t>
              </a:r>
            </a:p>
            <a:p>
              <a:r>
                <a:rPr lang="en-US" sz="1600" dirty="0" smtClean="0"/>
                <a:t>336(O)</a:t>
              </a:r>
              <a:endParaRPr lang="en-US" sz="16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93435" y="1415657"/>
              <a:ext cx="1128835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600" dirty="0" smtClean="0"/>
                <a:t>INALT10x</a:t>
              </a:r>
            </a:p>
            <a:p>
              <a:r>
                <a:rPr lang="pt-BR" sz="1600" dirty="0" smtClean="0"/>
                <a:t>02:55 h</a:t>
              </a:r>
            </a:p>
            <a:p>
              <a:r>
                <a:rPr lang="pt-BR" sz="1600" dirty="0" smtClean="0"/>
                <a:t>1392 CPU</a:t>
              </a:r>
            </a:p>
            <a:p>
              <a:r>
                <a:rPr lang="pt-BR" sz="1600" dirty="0" smtClean="0"/>
                <a:t>288(A)</a:t>
              </a:r>
            </a:p>
            <a:p>
              <a:r>
                <a:rPr lang="pt-BR" sz="1600" dirty="0" smtClean="0"/>
                <a:t>1008(O)</a:t>
              </a:r>
              <a:endParaRPr lang="en-US" sz="16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158" y="1491630"/>
              <a:ext cx="400277" cy="31862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26" y="1267517"/>
            <a:ext cx="1794725" cy="733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25" y="3726785"/>
            <a:ext cx="1794725" cy="80923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300192" y="1797561"/>
            <a:ext cx="0" cy="22763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3528" y="1432396"/>
            <a:ext cx="4104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3-hourly coupling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no restoring</a:t>
            </a:r>
          </a:p>
        </p:txBody>
      </p:sp>
      <p:cxnSp>
        <p:nvCxnSpPr>
          <p:cNvPr id="31" name="Elbow Connector 30"/>
          <p:cNvCxnSpPr/>
          <p:nvPr/>
        </p:nvCxnSpPr>
        <p:spPr>
          <a:xfrm flipV="1">
            <a:off x="1779522" y="2997598"/>
            <a:ext cx="2160240" cy="404464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45240" y="2703378"/>
            <a:ext cx="784406" cy="28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historical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2932670" y="3512018"/>
            <a:ext cx="784406" cy="28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historical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3924730" y="3228545"/>
            <a:ext cx="1267341" cy="283473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de-DE"/>
            </a:defPPr>
            <a:lvl1pPr>
              <a:lnSpc>
                <a:spcPct val="150000"/>
              </a:lnSpc>
            </a:lvl1pPr>
          </a:lstStyle>
          <a:p>
            <a:r>
              <a:rPr lang="en-US" dirty="0" smtClean="0"/>
              <a:t>FOCI-</a:t>
            </a:r>
            <a:r>
              <a:rPr lang="en-US" dirty="0" err="1" smtClean="0"/>
              <a:t>piCtl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85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11190" y="4912129"/>
            <a:ext cx="6780211" cy="146262"/>
          </a:xfrm>
        </p:spPr>
        <p:txBody>
          <a:bodyPr/>
          <a:lstStyle/>
          <a:p>
            <a:r>
              <a:rPr lang="nl-NL" smtClean="0"/>
              <a:t>Jan Harlaß | ESM GA 2018 Leipzig</a:t>
            </a:r>
            <a:endParaRPr lang="de-DE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11189" y="141480"/>
            <a:ext cx="5365750" cy="653858"/>
          </a:xfrm>
        </p:spPr>
        <p:txBody>
          <a:bodyPr/>
          <a:lstStyle/>
          <a:p>
            <a:r>
              <a:rPr lang="en-US" dirty="0" smtClean="0"/>
              <a:t>Spin-up, Stable climate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1189" y="1779662"/>
            <a:ext cx="1267341" cy="4565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de-DE"/>
            </a:defPPr>
            <a:lvl1pPr>
              <a:lnSpc>
                <a:spcPct val="150000"/>
              </a:lnSpc>
            </a:lvl1pPr>
          </a:lstStyle>
          <a:p>
            <a:r>
              <a:rPr lang="en-US" dirty="0" smtClean="0"/>
              <a:t>FOCI-</a:t>
            </a:r>
            <a:r>
              <a:rPr lang="en-US" dirty="0" err="1" smtClean="0"/>
              <a:t>piCtl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47" y="3345895"/>
            <a:ext cx="1267341" cy="4565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de-DE"/>
            </a:defPPr>
            <a:lvl1pPr>
              <a:lnSpc>
                <a:spcPct val="150000"/>
              </a:lnSpc>
            </a:lvl1pPr>
          </a:lstStyle>
          <a:p>
            <a:r>
              <a:rPr lang="en-US" dirty="0" smtClean="0"/>
              <a:t>FOCI-</a:t>
            </a:r>
            <a:r>
              <a:rPr lang="en-US" dirty="0" err="1" smtClean="0"/>
              <a:t>hist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483768" y="1159396"/>
            <a:ext cx="6361651" cy="3435845"/>
            <a:chOff x="2483768" y="1159396"/>
            <a:chExt cx="6361651" cy="34358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1159396"/>
              <a:ext cx="6361651" cy="343584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613562" y="2067694"/>
              <a:ext cx="936104" cy="720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39552" y="2882057"/>
            <a:ext cx="8305867" cy="171792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59233" y="1107487"/>
            <a:ext cx="6610720" cy="1769831"/>
            <a:chOff x="2359233" y="1107487"/>
            <a:chExt cx="6610720" cy="1769831"/>
          </a:xfrm>
        </p:grpSpPr>
        <p:sp>
          <p:nvSpPr>
            <p:cNvPr id="11" name="Rectangle 10"/>
            <p:cNvSpPr/>
            <p:nvPr/>
          </p:nvSpPr>
          <p:spPr>
            <a:xfrm>
              <a:off x="2359233" y="1107487"/>
              <a:ext cx="6610720" cy="17179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19872" y="1241663"/>
              <a:ext cx="4320480" cy="1635655"/>
              <a:chOff x="3419872" y="1241663"/>
              <a:chExt cx="4320480" cy="163565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6" t="10645" r="7904" b="3735"/>
              <a:stretch/>
            </p:blipFill>
            <p:spPr>
              <a:xfrm>
                <a:off x="3419872" y="1365149"/>
                <a:ext cx="4320480" cy="1512169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5004048" y="1241663"/>
                <a:ext cx="1152128" cy="1528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000" dirty="0" smtClean="0"/>
                  <a:t>AMOC 26˚N</a:t>
                </a:r>
                <a:endParaRPr lang="en-US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666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11189" y="141480"/>
            <a:ext cx="5365750" cy="653858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SST bias in FOCI</a:t>
            </a:r>
            <a:endParaRPr lang="de-DE" dirty="0"/>
          </a:p>
        </p:txBody>
      </p:sp>
      <p:sp>
        <p:nvSpPr>
          <p:cNvPr id="2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11190" y="4912129"/>
            <a:ext cx="6780211" cy="146262"/>
          </a:xfrm>
        </p:spPr>
        <p:txBody>
          <a:bodyPr/>
          <a:lstStyle/>
          <a:p>
            <a:r>
              <a:rPr lang="nl-NL" smtClean="0"/>
              <a:t>Jan Harlaß | ESM GA 2018 Leipzig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03598"/>
            <a:ext cx="6177338" cy="3457821"/>
          </a:xfrm>
          <a:prstGeom prst="rect">
            <a:avLst/>
          </a:prstGeom>
        </p:spPr>
      </p:pic>
      <p:sp>
        <p:nvSpPr>
          <p:cNvPr id="8" name="Textplatzhalter 5"/>
          <p:cNvSpPr txBox="1">
            <a:spLocks/>
          </p:cNvSpPr>
          <p:nvPr/>
        </p:nvSpPr>
        <p:spPr>
          <a:xfrm>
            <a:off x="611188" y="141480"/>
            <a:ext cx="6193059" cy="65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de-DE" sz="2000" kern="1200">
                <a:solidFill>
                  <a:schemeClr val="accent3"/>
                </a:solidFill>
                <a:latin typeface="Arial" charset="0"/>
                <a:ea typeface="+mn-ea"/>
                <a:cs typeface="Arial" charset="0"/>
              </a:defRPr>
            </a:lvl1pPr>
            <a:lvl2pPr marL="361950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541338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720725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9001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13573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18145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2717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2728913" indent="-177800" algn="l" rtl="0" eaLnBrk="1" fontAlgn="base" hangingPunct="1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dirty="0" smtClean="0"/>
              <a:t>High </a:t>
            </a:r>
            <a:r>
              <a:rPr lang="en-US" dirty="0"/>
              <a:t>resolution </a:t>
            </a:r>
            <a:r>
              <a:rPr lang="en-US" dirty="0" smtClean="0"/>
              <a:t>nesting - SST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80128" y="3868412"/>
            <a:ext cx="849515" cy="575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Boreal summer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36018" y="2335981"/>
            <a:ext cx="77228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/>
              <a:t>annual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557600" y="4573574"/>
            <a:ext cx="3251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˚C</a:t>
            </a:r>
            <a:endParaRPr lang="en-US" sz="1050" dirty="0"/>
          </a:p>
        </p:txBody>
      </p:sp>
      <p:sp>
        <p:nvSpPr>
          <p:cNvPr id="6" name="TextBox 5"/>
          <p:cNvSpPr txBox="1"/>
          <p:nvPr/>
        </p:nvSpPr>
        <p:spPr>
          <a:xfrm>
            <a:off x="7308304" y="1151363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Bias to </a:t>
            </a:r>
            <a:r>
              <a:rPr lang="en-US" sz="1600" dirty="0" err="1" smtClean="0"/>
              <a:t>HadISST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663764" y="2887198"/>
            <a:ext cx="1011683" cy="21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dirty="0" smtClean="0"/>
              <a:t>INALT10X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663763" y="1151363"/>
            <a:ext cx="1011683" cy="21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dirty="0" smtClean="0"/>
              <a:t>VIKING10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735894" y="2876688"/>
            <a:ext cx="1011683" cy="21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dirty="0" smtClean="0"/>
              <a:t>Difference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735893" y="1151363"/>
            <a:ext cx="1011683" cy="21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dirty="0" smtClean="0"/>
              <a:t>Difference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2453942" y="1126268"/>
            <a:ext cx="4126186" cy="331769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1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Geomar_Praes_169_PPT2007">
  <a:themeElements>
    <a:clrScheme name="GEOMAR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D9D"/>
      </a:accent1>
      <a:accent2>
        <a:srgbClr val="009EE0"/>
      </a:accent2>
      <a:accent3>
        <a:srgbClr val="5EC5ED"/>
      </a:accent3>
      <a:accent4>
        <a:srgbClr val="808080"/>
      </a:accent4>
      <a:accent5>
        <a:srgbClr val="B2B2B2"/>
      </a:accent5>
      <a:accent6>
        <a:srgbClr val="E5E5E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GEOM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5D9D"/>
        </a:accent1>
        <a:accent2>
          <a:srgbClr val="009EE0"/>
        </a:accent2>
        <a:accent3>
          <a:srgbClr val="FFFFFF"/>
        </a:accent3>
        <a:accent4>
          <a:srgbClr val="000000"/>
        </a:accent4>
        <a:accent5>
          <a:srgbClr val="AAB6CC"/>
        </a:accent5>
        <a:accent6>
          <a:srgbClr val="008FCB"/>
        </a:accent6>
        <a:hlink>
          <a:srgbClr val="5EC5E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GEOMAR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D9D"/>
      </a:accent1>
      <a:accent2>
        <a:srgbClr val="009EE0"/>
      </a:accent2>
      <a:accent3>
        <a:srgbClr val="5EC5ED"/>
      </a:accent3>
      <a:accent4>
        <a:srgbClr val="808080"/>
      </a:accent4>
      <a:accent5>
        <a:srgbClr val="B2B2B2"/>
      </a:accent5>
      <a:accent6>
        <a:srgbClr val="E5E5E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GEOMAR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D9D"/>
      </a:accent1>
      <a:accent2>
        <a:srgbClr val="009EE0"/>
      </a:accent2>
      <a:accent3>
        <a:srgbClr val="5EC5ED"/>
      </a:accent3>
      <a:accent4>
        <a:srgbClr val="808080"/>
      </a:accent4>
      <a:accent5>
        <a:srgbClr val="B2B2B2"/>
      </a:accent5>
      <a:accent6>
        <a:srgbClr val="E5E5E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Geomar_Praes_169_PPT2007</Template>
  <TotalTime>119269</TotalTime>
  <Words>541</Words>
  <Application>Microsoft Office PowerPoint</Application>
  <PresentationFormat>On-screen Show (16:9)</PresentationFormat>
  <Paragraphs>131</Paragraphs>
  <Slides>12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Liberation Sans</vt:lpstr>
      <vt:lpstr>Lohit Devanagari</vt:lpstr>
      <vt:lpstr>WenQuanYi Micro Hei</vt:lpstr>
      <vt:lpstr>Wingdings</vt:lpstr>
      <vt:lpstr>Geomar_Praes_169_PPT2007</vt:lpstr>
      <vt:lpstr>High resolution ocean nesting within a flexible model 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GEOMAR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Helmholtz-Zentrum für Ozeanforschung Kiel (Arial 45 pt)</dc:title>
  <dc:creator>Harlaß, Jan</dc:creator>
  <dc:description>Template: 2011-11-17</dc:description>
  <cp:lastModifiedBy>Harlaß, Jan</cp:lastModifiedBy>
  <cp:revision>615</cp:revision>
  <dcterms:created xsi:type="dcterms:W3CDTF">2017-09-11T08:25:04Z</dcterms:created>
  <dcterms:modified xsi:type="dcterms:W3CDTF">2018-09-26T07:28:50Z</dcterms:modified>
</cp:coreProperties>
</file>