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74"/>
  </p:normalViewPr>
  <p:slideViewPr>
    <p:cSldViewPr snapToGrid="0" snapToObjects="1">
      <p:cViewPr varScale="1">
        <p:scale>
          <a:sx n="124" d="100"/>
          <a:sy n="124" d="100"/>
        </p:scale>
        <p:origin x="1824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FA5117-5D40-E648-ACDF-5A9756DB9B31}" type="datetimeFigureOut">
              <a:rPr lang="en-US" smtClean="0"/>
              <a:t>11/17/18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CFD24C-05D7-954D-B98A-FAA2D559F7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8879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 sz="21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3254743" indent="-32853916" eaLnBrk="0">
              <a:tabLst>
                <a:tab pos="634643" algn="l"/>
                <a:tab pos="1269286" algn="l"/>
                <a:tab pos="1903929" algn="l"/>
                <a:tab pos="2538573" algn="l"/>
              </a:tabLst>
              <a:defRPr sz="21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 sz="21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 sz="21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 sz="21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400827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tabLst>
                <a:tab pos="634643" algn="l"/>
                <a:tab pos="1269286" algn="l"/>
                <a:tab pos="1903929" algn="l"/>
                <a:tab pos="2538573" algn="l"/>
              </a:tabLst>
              <a:defRPr sz="21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801654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tabLst>
                <a:tab pos="634643" algn="l"/>
                <a:tab pos="1269286" algn="l"/>
                <a:tab pos="1903929" algn="l"/>
                <a:tab pos="2538573" algn="l"/>
              </a:tabLst>
              <a:defRPr sz="21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1202482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tabLst>
                <a:tab pos="634643" algn="l"/>
                <a:tab pos="1269286" algn="l"/>
                <a:tab pos="1903929" algn="l"/>
                <a:tab pos="2538573" algn="l"/>
              </a:tabLst>
              <a:defRPr sz="21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160330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tabLst>
                <a:tab pos="634643" algn="l"/>
                <a:tab pos="1269286" algn="l"/>
                <a:tab pos="1903929" algn="l"/>
                <a:tab pos="2538573" algn="l"/>
              </a:tabLst>
              <a:defRPr sz="21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/>
            <a:fld id="{9B18913A-7FFE-B04C-B8E6-326F567F6595}" type="slidenum">
              <a:rPr lang="en-GB" sz="1200">
                <a:solidFill>
                  <a:srgbClr val="000000"/>
                </a:solidFill>
                <a:latin typeface="Times New Roman" charset="0"/>
              </a:rPr>
              <a:pPr eaLnBrk="1"/>
              <a:t>1</a:t>
            </a:fld>
            <a:endParaRPr lang="en-GB" sz="12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22531" name="Text Box 1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2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685512" y="4343231"/>
            <a:ext cx="5486976" cy="4037751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none" anchor="ctr"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 sz="21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3254743" indent="-32853916" eaLnBrk="0">
              <a:tabLst>
                <a:tab pos="634643" algn="l"/>
                <a:tab pos="1269286" algn="l"/>
                <a:tab pos="1903929" algn="l"/>
                <a:tab pos="2538573" algn="l"/>
              </a:tabLst>
              <a:defRPr sz="21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 sz="21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 sz="21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 sz="21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400827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tabLst>
                <a:tab pos="634643" algn="l"/>
                <a:tab pos="1269286" algn="l"/>
                <a:tab pos="1903929" algn="l"/>
                <a:tab pos="2538573" algn="l"/>
              </a:tabLst>
              <a:defRPr sz="21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801654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tabLst>
                <a:tab pos="634643" algn="l"/>
                <a:tab pos="1269286" algn="l"/>
                <a:tab pos="1903929" algn="l"/>
                <a:tab pos="2538573" algn="l"/>
              </a:tabLst>
              <a:defRPr sz="21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1202482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tabLst>
                <a:tab pos="634643" algn="l"/>
                <a:tab pos="1269286" algn="l"/>
                <a:tab pos="1903929" algn="l"/>
                <a:tab pos="2538573" algn="l"/>
              </a:tabLst>
              <a:defRPr sz="21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160330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tabLst>
                <a:tab pos="634643" algn="l"/>
                <a:tab pos="1269286" algn="l"/>
                <a:tab pos="1903929" algn="l"/>
                <a:tab pos="2538573" algn="l"/>
              </a:tabLst>
              <a:defRPr sz="21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/>
            <a:fld id="{9B18913A-7FFE-B04C-B8E6-326F567F6595}" type="slidenum">
              <a:rPr lang="en-GB" sz="1200">
                <a:solidFill>
                  <a:srgbClr val="000000"/>
                </a:solidFill>
                <a:latin typeface="Times New Roman" charset="0"/>
              </a:rPr>
              <a:pPr eaLnBrk="1"/>
              <a:t>2</a:t>
            </a:fld>
            <a:endParaRPr lang="en-GB" sz="12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22531" name="Text Box 1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2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685512" y="4343231"/>
            <a:ext cx="5486976" cy="4037751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none" anchor="ctr"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7E47C-609F-8B46-88AA-DDB5C3907C9E}" type="datetimeFigureOut">
              <a:rPr lang="en-US" smtClean="0"/>
              <a:t>11/17/18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64FE0-38AC-3F4F-B7F0-F2ED28331B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874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7E47C-609F-8B46-88AA-DDB5C3907C9E}" type="datetimeFigureOut">
              <a:rPr lang="en-US" smtClean="0"/>
              <a:t>11/17/18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64FE0-38AC-3F4F-B7F0-F2ED28331B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1942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7E47C-609F-8B46-88AA-DDB5C3907C9E}" type="datetimeFigureOut">
              <a:rPr lang="en-US" smtClean="0"/>
              <a:t>11/17/18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64FE0-38AC-3F4F-B7F0-F2ED28331B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4166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7E47C-609F-8B46-88AA-DDB5C3907C9E}" type="datetimeFigureOut">
              <a:rPr lang="en-US" smtClean="0"/>
              <a:t>11/17/18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64FE0-38AC-3F4F-B7F0-F2ED28331B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7868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7E47C-609F-8B46-88AA-DDB5C3907C9E}" type="datetimeFigureOut">
              <a:rPr lang="en-US" smtClean="0"/>
              <a:t>11/17/18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64FE0-38AC-3F4F-B7F0-F2ED28331B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3905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7E47C-609F-8B46-88AA-DDB5C3907C9E}" type="datetimeFigureOut">
              <a:rPr lang="en-US" smtClean="0"/>
              <a:t>11/17/18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64FE0-38AC-3F4F-B7F0-F2ED28331B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14685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7E47C-609F-8B46-88AA-DDB5C3907C9E}" type="datetimeFigureOut">
              <a:rPr lang="en-US" smtClean="0"/>
              <a:t>11/17/18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64FE0-38AC-3F4F-B7F0-F2ED28331B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49831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7E47C-609F-8B46-88AA-DDB5C3907C9E}" type="datetimeFigureOut">
              <a:rPr lang="en-US" smtClean="0"/>
              <a:t>11/17/18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64FE0-38AC-3F4F-B7F0-F2ED28331B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7573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7E47C-609F-8B46-88AA-DDB5C3907C9E}" type="datetimeFigureOut">
              <a:rPr lang="en-US" smtClean="0"/>
              <a:t>11/17/18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64FE0-38AC-3F4F-B7F0-F2ED28331B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489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7E47C-609F-8B46-88AA-DDB5C3907C9E}" type="datetimeFigureOut">
              <a:rPr lang="en-US" smtClean="0"/>
              <a:t>11/17/18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64FE0-38AC-3F4F-B7F0-F2ED28331B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034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7E47C-609F-8B46-88AA-DDB5C3907C9E}" type="datetimeFigureOut">
              <a:rPr lang="en-US" smtClean="0"/>
              <a:t>11/17/18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64FE0-38AC-3F4F-B7F0-F2ED28331B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1462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17E47C-609F-8B46-88AA-DDB5C3907C9E}" type="datetimeFigureOut">
              <a:rPr lang="en-US" smtClean="0"/>
              <a:t>11/17/18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864FE0-38AC-3F4F-B7F0-F2ED28331B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841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orca12_short_movie_composites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800" y="428400"/>
            <a:ext cx="7412736" cy="638962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36478" y="1379123"/>
            <a:ext cx="1168930" cy="637746"/>
          </a:xfrm>
          <a:prstGeom prst="rect">
            <a:avLst/>
          </a:prstGeom>
          <a:solidFill>
            <a:schemeClr val="bg1"/>
          </a:solidFill>
        </p:spPr>
        <p:txBody>
          <a:bodyPr wrap="none" lIns="82936" tIns="41469" rIns="82936" bIns="41469" rtlCol="0">
            <a:spAutoFit/>
          </a:bodyPr>
          <a:lstStyle/>
          <a:p>
            <a:r>
              <a:rPr lang="en-US" b="1" dirty="0"/>
              <a:t>Positive</a:t>
            </a:r>
          </a:p>
          <a:p>
            <a:r>
              <a:rPr lang="en-US" b="1" dirty="0"/>
              <a:t>composite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752836" y="1374737"/>
            <a:ext cx="1168930" cy="637746"/>
          </a:xfrm>
          <a:prstGeom prst="rect">
            <a:avLst/>
          </a:prstGeom>
          <a:solidFill>
            <a:schemeClr val="bg1"/>
          </a:solidFill>
        </p:spPr>
        <p:txBody>
          <a:bodyPr wrap="none" lIns="82936" tIns="41469" rIns="82936" bIns="41469" rtlCol="0">
            <a:spAutoFit/>
          </a:bodyPr>
          <a:lstStyle/>
          <a:p>
            <a:r>
              <a:rPr lang="en-US" b="1" dirty="0"/>
              <a:t>Negative</a:t>
            </a:r>
          </a:p>
          <a:p>
            <a:r>
              <a:rPr lang="en-US" b="1" dirty="0"/>
              <a:t>composite</a:t>
            </a:r>
          </a:p>
        </p:txBody>
      </p:sp>
      <p:sp>
        <p:nvSpPr>
          <p:cNvPr id="8" name="Text Box 1"/>
          <p:cNvSpPr txBox="1">
            <a:spLocks noChangeArrowheads="1"/>
          </p:cNvSpPr>
          <p:nvPr/>
        </p:nvSpPr>
        <p:spPr bwMode="auto">
          <a:xfrm>
            <a:off x="0" y="-33190"/>
            <a:ext cx="9144000" cy="910045"/>
          </a:xfrm>
          <a:prstGeom prst="rect">
            <a:avLst/>
          </a:prstGeom>
          <a:solidFill>
            <a:srgbClr val="000090"/>
          </a:solidFill>
          <a:ln>
            <a:noFill/>
          </a:ln>
          <a:extLst/>
        </p:spPr>
        <p:txBody>
          <a:bodyPr lIns="81631" tIns="55215" rIns="81631" bIns="40816"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/>
            <a:r>
              <a:rPr lang="en-GB" sz="1600" dirty="0">
                <a:solidFill>
                  <a:srgbClr val="000000"/>
                </a:solidFill>
              </a:rPr>
              <a:t>                     </a:t>
            </a:r>
            <a:r>
              <a:rPr lang="en-GB" sz="1600" dirty="0">
                <a:solidFill>
                  <a:schemeClr val="bg1"/>
                </a:solidFill>
              </a:rPr>
              <a:t>Lagged composites of ORCA12 surface velocity anomalies for positive and</a:t>
            </a:r>
          </a:p>
          <a:p>
            <a:pPr eaLnBrk="1"/>
            <a:r>
              <a:rPr lang="en-GB" sz="1600" dirty="0">
                <a:solidFill>
                  <a:schemeClr val="bg1"/>
                </a:solidFill>
              </a:rPr>
              <a:t>                                              negative Florida Straits transport anomalies </a:t>
            </a:r>
          </a:p>
          <a:p>
            <a:pPr eaLnBrk="1"/>
            <a:r>
              <a:rPr lang="en-GB" sz="1600" dirty="0">
                <a:solidFill>
                  <a:schemeClr val="bg1"/>
                </a:solidFill>
              </a:rPr>
              <a:t>                                     (positive lag: velocities lead Florida Straits transport)</a:t>
            </a:r>
          </a:p>
          <a:p>
            <a:pPr eaLnBrk="1"/>
            <a:r>
              <a:rPr lang="en-GB" sz="1600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10" name="Freeform 9"/>
          <p:cNvSpPr/>
          <p:nvPr/>
        </p:nvSpPr>
        <p:spPr>
          <a:xfrm>
            <a:off x="3086493" y="1858507"/>
            <a:ext cx="938215" cy="1249873"/>
          </a:xfrm>
          <a:custGeom>
            <a:avLst/>
            <a:gdLst>
              <a:gd name="connsiteX0" fmla="*/ 0 w 1034317"/>
              <a:gd name="connsiteY0" fmla="*/ 1377754 h 1377754"/>
              <a:gd name="connsiteX1" fmla="*/ 982452 w 1034317"/>
              <a:gd name="connsiteY1" fmla="*/ 347434 h 1377754"/>
              <a:gd name="connsiteX2" fmla="*/ 886603 w 1034317"/>
              <a:gd name="connsiteY2" fmla="*/ 131785 h 1377754"/>
              <a:gd name="connsiteX3" fmla="*/ 790754 w 1034317"/>
              <a:gd name="connsiteY3" fmla="*/ 0 h 1377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34317" h="1377754">
                <a:moveTo>
                  <a:pt x="0" y="1377754"/>
                </a:moveTo>
                <a:cubicBezTo>
                  <a:pt x="417342" y="966424"/>
                  <a:pt x="834685" y="555095"/>
                  <a:pt x="982452" y="347434"/>
                </a:cubicBezTo>
                <a:cubicBezTo>
                  <a:pt x="1130219" y="139773"/>
                  <a:pt x="918553" y="189690"/>
                  <a:pt x="886603" y="131785"/>
                </a:cubicBezTo>
                <a:cubicBezTo>
                  <a:pt x="854653" y="73880"/>
                  <a:pt x="790754" y="0"/>
                  <a:pt x="790754" y="0"/>
                </a:cubicBezTo>
              </a:path>
            </a:pathLst>
          </a:custGeom>
        </p:spPr>
        <p:txBody>
          <a:bodyPr vert="horz" wrap="square" lIns="82936" tIns="41469" rIns="82936" bIns="41469" numCol="1" rtlCol="0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itchFamily="-111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14236" y="5004131"/>
            <a:ext cx="23519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Florida Straits transport anomalies</a:t>
            </a:r>
          </a:p>
        </p:txBody>
      </p:sp>
    </p:spTree>
    <p:extLst>
      <p:ext uri="{BB962C8B-B14F-4D97-AF65-F5344CB8AC3E}">
        <p14:creationId xmlns:p14="http://schemas.microsoft.com/office/powerpoint/2010/main" val="1789210909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viso_short_movie_composites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324" y="427741"/>
            <a:ext cx="7398491" cy="637734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36478" y="1379123"/>
            <a:ext cx="1168930" cy="637746"/>
          </a:xfrm>
          <a:prstGeom prst="rect">
            <a:avLst/>
          </a:prstGeom>
          <a:solidFill>
            <a:schemeClr val="bg1"/>
          </a:solidFill>
        </p:spPr>
        <p:txBody>
          <a:bodyPr wrap="none" lIns="82936" tIns="41469" rIns="82936" bIns="41469" rtlCol="0">
            <a:spAutoFit/>
          </a:bodyPr>
          <a:lstStyle/>
          <a:p>
            <a:r>
              <a:rPr lang="en-US" b="1" dirty="0"/>
              <a:t>Positive</a:t>
            </a:r>
          </a:p>
          <a:p>
            <a:r>
              <a:rPr lang="en-US" b="1" dirty="0"/>
              <a:t>composite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752836" y="1374737"/>
            <a:ext cx="1168930" cy="637746"/>
          </a:xfrm>
          <a:prstGeom prst="rect">
            <a:avLst/>
          </a:prstGeom>
          <a:solidFill>
            <a:schemeClr val="bg1"/>
          </a:solidFill>
        </p:spPr>
        <p:txBody>
          <a:bodyPr wrap="none" lIns="82936" tIns="41469" rIns="82936" bIns="41469" rtlCol="0">
            <a:spAutoFit/>
          </a:bodyPr>
          <a:lstStyle/>
          <a:p>
            <a:r>
              <a:rPr lang="en-US" b="1" dirty="0"/>
              <a:t>Negative</a:t>
            </a:r>
          </a:p>
          <a:p>
            <a:r>
              <a:rPr lang="en-US" b="1" dirty="0"/>
              <a:t>composite</a:t>
            </a:r>
          </a:p>
        </p:txBody>
      </p:sp>
      <p:sp>
        <p:nvSpPr>
          <p:cNvPr id="8" name="Text Box 1"/>
          <p:cNvSpPr txBox="1">
            <a:spLocks noChangeArrowheads="1"/>
          </p:cNvSpPr>
          <p:nvPr/>
        </p:nvSpPr>
        <p:spPr bwMode="auto">
          <a:xfrm>
            <a:off x="0" y="-33190"/>
            <a:ext cx="9144000" cy="910045"/>
          </a:xfrm>
          <a:prstGeom prst="rect">
            <a:avLst/>
          </a:prstGeom>
          <a:solidFill>
            <a:srgbClr val="000090"/>
          </a:solidFill>
          <a:ln>
            <a:noFill/>
          </a:ln>
          <a:extLst/>
        </p:spPr>
        <p:txBody>
          <a:bodyPr lIns="81631" tIns="55215" rIns="81631" bIns="40816"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/>
            <a:r>
              <a:rPr lang="en-GB" sz="1600" dirty="0">
                <a:solidFill>
                  <a:srgbClr val="000000"/>
                </a:solidFill>
              </a:rPr>
              <a:t>                  </a:t>
            </a:r>
            <a:r>
              <a:rPr lang="en-GB" sz="1600" dirty="0">
                <a:solidFill>
                  <a:schemeClr val="bg1"/>
                </a:solidFill>
              </a:rPr>
              <a:t>Lagged composites of AVISO surface geostrophic velocity anomalies for positive and</a:t>
            </a:r>
          </a:p>
          <a:p>
            <a:pPr eaLnBrk="1"/>
            <a:r>
              <a:rPr lang="en-GB" sz="1600" dirty="0">
                <a:solidFill>
                  <a:schemeClr val="bg1"/>
                </a:solidFill>
              </a:rPr>
              <a:t>                                              negative Florida Straits transport anomalies </a:t>
            </a:r>
          </a:p>
          <a:p>
            <a:pPr eaLnBrk="1"/>
            <a:r>
              <a:rPr lang="en-GB" sz="1600" dirty="0">
                <a:solidFill>
                  <a:schemeClr val="bg1"/>
                </a:solidFill>
              </a:rPr>
              <a:t>                                     (positive lag: velocities lead Florida Straits transport)</a:t>
            </a:r>
          </a:p>
          <a:p>
            <a:pPr eaLnBrk="1"/>
            <a:r>
              <a:rPr lang="en-GB" sz="1600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10" name="Freeform 9"/>
          <p:cNvSpPr/>
          <p:nvPr/>
        </p:nvSpPr>
        <p:spPr>
          <a:xfrm>
            <a:off x="3086493" y="1858507"/>
            <a:ext cx="938215" cy="1249873"/>
          </a:xfrm>
          <a:custGeom>
            <a:avLst/>
            <a:gdLst>
              <a:gd name="connsiteX0" fmla="*/ 0 w 1034317"/>
              <a:gd name="connsiteY0" fmla="*/ 1377754 h 1377754"/>
              <a:gd name="connsiteX1" fmla="*/ 982452 w 1034317"/>
              <a:gd name="connsiteY1" fmla="*/ 347434 h 1377754"/>
              <a:gd name="connsiteX2" fmla="*/ 886603 w 1034317"/>
              <a:gd name="connsiteY2" fmla="*/ 131785 h 1377754"/>
              <a:gd name="connsiteX3" fmla="*/ 790754 w 1034317"/>
              <a:gd name="connsiteY3" fmla="*/ 0 h 1377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34317" h="1377754">
                <a:moveTo>
                  <a:pt x="0" y="1377754"/>
                </a:moveTo>
                <a:cubicBezTo>
                  <a:pt x="417342" y="966424"/>
                  <a:pt x="834685" y="555095"/>
                  <a:pt x="982452" y="347434"/>
                </a:cubicBezTo>
                <a:cubicBezTo>
                  <a:pt x="1130219" y="139773"/>
                  <a:pt x="918553" y="189690"/>
                  <a:pt x="886603" y="131785"/>
                </a:cubicBezTo>
                <a:cubicBezTo>
                  <a:pt x="854653" y="73880"/>
                  <a:pt x="790754" y="0"/>
                  <a:pt x="790754" y="0"/>
                </a:cubicBezTo>
              </a:path>
            </a:pathLst>
          </a:custGeom>
        </p:spPr>
        <p:txBody>
          <a:bodyPr vert="horz" wrap="square" lIns="82936" tIns="41469" rIns="82936" bIns="41469" numCol="1" rtlCol="0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itchFamily="-111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14236" y="5004131"/>
            <a:ext cx="23519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Florida Straits transport anomalies</a:t>
            </a:r>
          </a:p>
        </p:txBody>
      </p:sp>
    </p:spTree>
    <p:extLst>
      <p:ext uri="{BB962C8B-B14F-4D97-AF65-F5344CB8AC3E}">
        <p14:creationId xmlns:p14="http://schemas.microsoft.com/office/powerpoint/2010/main" val="1634429386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270</TotalTime>
  <Words>77</Words>
  <Application>Microsoft Macintosh PowerPoint</Application>
  <PresentationFormat>On-screen Show (4:3)</PresentationFormat>
  <Paragraphs>20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ＭＳ Ｐゴシック</vt:lpstr>
      <vt:lpstr>Arial</vt:lpstr>
      <vt:lpstr>Calibri</vt:lpstr>
      <vt:lpstr>Times New Roman</vt:lpstr>
      <vt:lpstr>Office Theme</vt:lpstr>
      <vt:lpstr>PowerPoint Presentation</vt:lpstr>
      <vt:lpstr>PowerPoint Presentation</vt:lpstr>
    </vt:vector>
  </TitlesOfParts>
  <Company>National Oceanography Centre</Company>
  <LinksUpToDate>false</LinksUpToDate>
  <SharedDoc>false</SharedDoc>
  <HyperlinksChanged>false</HyperlinksChanged>
  <AppVersion>16.0011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Joel  Hirschi</dc:creator>
  <cp:lastModifiedBy>Joel Hirschi</cp:lastModifiedBy>
  <cp:revision>8</cp:revision>
  <dcterms:created xsi:type="dcterms:W3CDTF">2018-07-12T15:02:54Z</dcterms:created>
  <dcterms:modified xsi:type="dcterms:W3CDTF">2018-11-17T14:51:52Z</dcterms:modified>
</cp:coreProperties>
</file>