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93" r:id="rId5"/>
    <p:sldId id="310" r:id="rId6"/>
    <p:sldId id="309" r:id="rId7"/>
    <p:sldId id="296" r:id="rId8"/>
    <p:sldId id="300" r:id="rId9"/>
    <p:sldId id="301" r:id="rId10"/>
    <p:sldId id="297" r:id="rId11"/>
    <p:sldId id="298" r:id="rId12"/>
    <p:sldId id="307" r:id="rId13"/>
    <p:sldId id="311" r:id="rId14"/>
    <p:sldId id="299" r:id="rId15"/>
    <p:sldId id="302" r:id="rId16"/>
    <p:sldId id="303" r:id="rId17"/>
    <p:sldId id="308" r:id="rId18"/>
    <p:sldId id="304" r:id="rId19"/>
    <p:sldId id="294" r:id="rId20"/>
    <p:sldId id="30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60" d="100"/>
          <a:sy n="60" d="100"/>
        </p:scale>
        <p:origin x="-3084" y="-1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20DB-F959-4B7F-B82A-DA508003B279}" type="datetimeFigureOut">
              <a:rPr lang="de-DE" smtClean="0"/>
              <a:pPr/>
              <a:t>07.10.2019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7576-2D99-4C2E-B310-A363AD84BF1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692696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/>
              <a:t>Multi-</a:t>
            </a:r>
            <a:r>
              <a:rPr lang="de-DE" sz="2200" b="1" dirty="0" err="1" smtClean="0"/>
              <a:t>day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near-surface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stratification</a:t>
            </a:r>
            <a:r>
              <a:rPr lang="de-DE" sz="2200" b="1" dirty="0" smtClean="0"/>
              <a:t> in </a:t>
            </a:r>
            <a:r>
              <a:rPr lang="de-DE" sz="2200" b="1" dirty="0" err="1" smtClean="0"/>
              <a:t>tropical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waters</a:t>
            </a:r>
            <a:endParaRPr lang="de-DE" sz="2200" b="1" dirty="0"/>
          </a:p>
        </p:txBody>
      </p:sp>
      <p:pic>
        <p:nvPicPr>
          <p:cNvPr id="5" name="Grafik 4" descr="geomar_jpg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611542"/>
            <a:ext cx="2006104" cy="8876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39752" y="4327356"/>
            <a:ext cx="4752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Tim Fischer, Annette Kock, Marcus Dengler,</a:t>
            </a:r>
          </a:p>
          <a:p>
            <a:r>
              <a:rPr lang="de-DE" sz="1600" b="1" dirty="0" smtClean="0"/>
              <a:t>Peter Brandt, Johannes </a:t>
            </a:r>
            <a:r>
              <a:rPr lang="de-DE" sz="1600" b="1" dirty="0" err="1" smtClean="0"/>
              <a:t>Karstensen</a:t>
            </a:r>
            <a:r>
              <a:rPr lang="de-DE" sz="1600" b="1" dirty="0" smtClean="0"/>
              <a:t>, Damian L. Arévalo-Martínez, Hermann W. Bange</a:t>
            </a:r>
          </a:p>
          <a:p>
            <a:r>
              <a:rPr lang="de-DE" sz="1000" b="1" dirty="0"/>
              <a:t> </a:t>
            </a:r>
            <a:r>
              <a:rPr lang="de-DE" sz="1000" b="1" dirty="0" smtClean="0"/>
              <a:t> </a:t>
            </a:r>
          </a:p>
          <a:p>
            <a:r>
              <a:rPr lang="de-DE" sz="1600" b="1" dirty="0" smtClean="0"/>
              <a:t>GEOMAR Helmholtz </a:t>
            </a:r>
            <a:r>
              <a:rPr lang="de-DE" sz="1600" b="1" dirty="0" err="1" smtClean="0"/>
              <a:t>Centre</a:t>
            </a:r>
            <a:r>
              <a:rPr lang="de-DE" sz="1600" b="1" dirty="0" smtClean="0"/>
              <a:t> Kiel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195736" y="5766355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DFG-Forschergruppe 1740</a:t>
            </a:r>
          </a:p>
          <a:p>
            <a:r>
              <a:rPr lang="de-DE" sz="1400" b="1" dirty="0" smtClean="0"/>
              <a:t>„</a:t>
            </a:r>
            <a:r>
              <a:rPr lang="de-DE" sz="1400" b="1" dirty="0" err="1" smtClean="0"/>
              <a:t>Salinity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variability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Atlantic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Ocean</a:t>
            </a:r>
            <a:r>
              <a:rPr lang="de-DE" sz="1400" b="1" dirty="0" smtClean="0"/>
              <a:t>“</a:t>
            </a:r>
            <a:endParaRPr lang="de-DE" sz="1400" b="1" dirty="0"/>
          </a:p>
        </p:txBody>
      </p:sp>
      <p:pic>
        <p:nvPicPr>
          <p:cNvPr id="6" name="Grafik 5" descr="Fig2.png"/>
          <p:cNvPicPr>
            <a:picLocks noChangeAspect="1"/>
          </p:cNvPicPr>
          <p:nvPr/>
        </p:nvPicPr>
        <p:blipFill>
          <a:blip r:embed="rId3" cstate="print"/>
          <a:srcRect b="7269"/>
          <a:stretch>
            <a:fillRect/>
          </a:stretch>
        </p:blipFill>
        <p:spPr>
          <a:xfrm>
            <a:off x="1489786" y="1484784"/>
            <a:ext cx="6034542" cy="24248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71800" y="386104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property</a:t>
            </a: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1720469" cy="10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Peru </a:t>
            </a:r>
            <a:r>
              <a:rPr lang="de-DE" sz="2000" b="1" dirty="0" err="1" smtClean="0"/>
              <a:t>upwelling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regime</a:t>
            </a:r>
            <a:endParaRPr lang="de-DE" sz="2000" b="1" dirty="0"/>
          </a:p>
        </p:txBody>
      </p:sp>
      <p:pic>
        <p:nvPicPr>
          <p:cNvPr id="4" name="Grafik 3" descr="HLD_wi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842926" cy="3041910"/>
          </a:xfrm>
          <a:prstGeom prst="rect">
            <a:avLst/>
          </a:prstGeom>
        </p:spPr>
      </p:pic>
      <p:pic>
        <p:nvPicPr>
          <p:cNvPr id="5" name="Grafik 4" descr="HLD_cloudr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3877064" cy="307117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9592" y="15196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existence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endParaRPr lang="de-DE" dirty="0" smtClean="0"/>
          </a:p>
          <a:p>
            <a:r>
              <a:rPr lang="de-DE" dirty="0" err="1" smtClean="0"/>
              <a:t>of</a:t>
            </a:r>
            <a:r>
              <a:rPr lang="de-DE" dirty="0" smtClean="0"/>
              <a:t> multi-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near-surface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Shallow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survive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night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moderate wind;                               </a:t>
            </a:r>
            <a:r>
              <a:rPr lang="de-DE" dirty="0" err="1" smtClean="0"/>
              <a:t>cloud</a:t>
            </a:r>
            <a:r>
              <a:rPr lang="de-DE" dirty="0" smtClean="0"/>
              <a:t> cover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supportive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267744" y="630002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night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Atlantic</a:t>
            </a:r>
            <a:r>
              <a:rPr lang="de-DE" sz="2000" b="1" dirty="0" smtClean="0"/>
              <a:t> ITCZ, </a:t>
            </a:r>
            <a:r>
              <a:rPr lang="de-DE" sz="2000" b="1" dirty="0" err="1" smtClean="0"/>
              <a:t>glider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observations</a:t>
            </a:r>
            <a:endParaRPr lang="de-DE" sz="2000" b="1" dirty="0"/>
          </a:p>
        </p:txBody>
      </p:sp>
      <p:pic>
        <p:nvPicPr>
          <p:cNvPr id="5" name="Grafik 4" descr="shallowstrat_histogramm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593" y="2829355"/>
            <a:ext cx="2874879" cy="22558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158059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  25%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time </a:t>
            </a:r>
            <a:r>
              <a:rPr lang="de-DE" sz="1600" b="1" dirty="0" err="1" smtClean="0"/>
              <a:t>we</a:t>
            </a:r>
            <a:r>
              <a:rPr lang="de-DE" sz="1600" b="1" dirty="0" smtClean="0"/>
              <a:t> find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endParaRPr lang="de-DE" sz="1600" b="1" dirty="0" smtClean="0"/>
          </a:p>
          <a:p>
            <a:r>
              <a:rPr lang="de-DE" sz="1600" b="1" dirty="0" smtClean="0"/>
              <a:t>       (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N</a:t>
            </a:r>
            <a:r>
              <a:rPr lang="de-DE" sz="1600" b="1" baseline="30000" dirty="0" smtClean="0"/>
              <a:t>2</a:t>
            </a:r>
            <a:r>
              <a:rPr lang="de-DE" sz="1600" b="1" dirty="0" smtClean="0"/>
              <a:t>&gt;10</a:t>
            </a:r>
            <a:r>
              <a:rPr lang="de-DE" sz="1600" b="1" baseline="30000" dirty="0" smtClean="0"/>
              <a:t>-4</a:t>
            </a:r>
          </a:p>
          <a:p>
            <a:r>
              <a:rPr lang="de-DE" sz="1600" b="1" dirty="0" smtClean="0"/>
              <a:t>         in </a:t>
            </a:r>
            <a:r>
              <a:rPr lang="de-DE" sz="1600" b="1" dirty="0" err="1" smtClean="0"/>
              <a:t>depth</a:t>
            </a:r>
            <a:r>
              <a:rPr lang="de-DE" sz="1600" b="1" dirty="0" smtClean="0"/>
              <a:t> &lt; 8m)</a:t>
            </a:r>
          </a:p>
        </p:txBody>
      </p:sp>
      <p:pic>
        <p:nvPicPr>
          <p:cNvPr id="10" name="Grafik 9" descr="multiday_tropatl0.pn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00" y="1772815"/>
            <a:ext cx="4312319" cy="378068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56176" y="4839543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0       4        8      12     16      20     24</a:t>
            </a:r>
          </a:p>
          <a:p>
            <a:r>
              <a:rPr lang="de-DE" sz="1200" b="1" dirty="0" smtClean="0"/>
              <a:t>                        </a:t>
            </a:r>
            <a:r>
              <a:rPr lang="de-DE" sz="1200" b="1" dirty="0" err="1" smtClean="0"/>
              <a:t>local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hour</a:t>
            </a:r>
            <a:endParaRPr lang="de-DE" sz="1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868144" y="2817510"/>
            <a:ext cx="39590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   1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0.8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0.6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0.4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0.2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   0</a:t>
            </a:r>
            <a:endParaRPr lang="de-DE" sz="1200" b="1" dirty="0"/>
          </a:p>
        </p:txBody>
      </p:sp>
      <p:sp>
        <p:nvSpPr>
          <p:cNvPr id="11" name="Rechteck 10"/>
          <p:cNvSpPr/>
          <p:nvPr/>
        </p:nvSpPr>
        <p:spPr>
          <a:xfrm rot="16200000">
            <a:off x="4754858" y="3761231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 smtClean="0"/>
              <a:t>probability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encounter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Atlantic</a:t>
            </a:r>
            <a:r>
              <a:rPr lang="de-DE" sz="2000" b="1" dirty="0" smtClean="0"/>
              <a:t> ITCZ, </a:t>
            </a:r>
            <a:r>
              <a:rPr lang="de-DE" sz="2000" b="1" dirty="0" err="1" smtClean="0"/>
              <a:t>glider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observations</a:t>
            </a:r>
            <a:endParaRPr lang="de-DE" sz="2000" b="1" dirty="0"/>
          </a:p>
        </p:txBody>
      </p:sp>
      <p:pic>
        <p:nvPicPr>
          <p:cNvPr id="5" name="Grafik 4" descr="shallowstrat_histogramm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593" y="2829355"/>
            <a:ext cx="2874879" cy="22558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158059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  25%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time </a:t>
            </a:r>
            <a:r>
              <a:rPr lang="de-DE" sz="1600" b="1" dirty="0" err="1" smtClean="0"/>
              <a:t>we</a:t>
            </a:r>
            <a:r>
              <a:rPr lang="de-DE" sz="1600" b="1" dirty="0" smtClean="0"/>
              <a:t> find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endParaRPr lang="de-DE" sz="1600" b="1" dirty="0" smtClean="0"/>
          </a:p>
          <a:p>
            <a:r>
              <a:rPr lang="de-DE" sz="1600" b="1" dirty="0" smtClean="0"/>
              <a:t>       (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N</a:t>
            </a:r>
            <a:r>
              <a:rPr lang="de-DE" sz="1600" b="1" baseline="30000" dirty="0" smtClean="0"/>
              <a:t>2</a:t>
            </a:r>
            <a:r>
              <a:rPr lang="de-DE" sz="1600" b="1" dirty="0" smtClean="0"/>
              <a:t>&gt;10</a:t>
            </a:r>
            <a:r>
              <a:rPr lang="de-DE" sz="1600" b="1" baseline="30000" dirty="0" smtClean="0"/>
              <a:t>-4</a:t>
            </a:r>
          </a:p>
          <a:p>
            <a:r>
              <a:rPr lang="de-DE" sz="1600" b="1" dirty="0" smtClean="0"/>
              <a:t>         in </a:t>
            </a:r>
            <a:r>
              <a:rPr lang="de-DE" sz="1600" b="1" dirty="0" err="1" smtClean="0"/>
              <a:t>depth</a:t>
            </a:r>
            <a:r>
              <a:rPr lang="de-DE" sz="1600" b="1" dirty="0" smtClean="0"/>
              <a:t> &lt; 8m)</a:t>
            </a:r>
          </a:p>
        </p:txBody>
      </p:sp>
      <p:sp>
        <p:nvSpPr>
          <p:cNvPr id="7" name="Rechteck 6"/>
          <p:cNvSpPr/>
          <p:nvPr/>
        </p:nvSpPr>
        <p:spPr>
          <a:xfrm>
            <a:off x="6300192" y="4698000"/>
            <a:ext cx="2376264" cy="144016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6876256" y="4221088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012160" y="5373216"/>
            <a:ext cx="2915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</a:t>
            </a:r>
            <a:r>
              <a:rPr lang="de-DE" sz="1600" b="1" dirty="0" smtClean="0"/>
              <a:t>7%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time </a:t>
            </a:r>
            <a:r>
              <a:rPr lang="de-DE" sz="1600" b="1" dirty="0" err="1" smtClean="0"/>
              <a:t>we</a:t>
            </a:r>
            <a:r>
              <a:rPr lang="de-DE" sz="1600" b="1" dirty="0" smtClean="0"/>
              <a:t> find</a:t>
            </a:r>
          </a:p>
          <a:p>
            <a:r>
              <a:rPr lang="de-DE" sz="1600" b="1" dirty="0" smtClean="0"/>
              <a:t>            multi-</a:t>
            </a:r>
            <a:r>
              <a:rPr lang="de-DE" sz="1600" b="1" dirty="0" err="1" smtClean="0"/>
              <a:t>day</a:t>
            </a:r>
            <a:endParaRPr lang="de-DE" sz="1600" b="1" dirty="0" smtClean="0"/>
          </a:p>
          <a:p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endParaRPr lang="de-DE" sz="1600" b="1" dirty="0" smtClean="0"/>
          </a:p>
        </p:txBody>
      </p:sp>
      <p:grpSp>
        <p:nvGrpSpPr>
          <p:cNvPr id="21" name="Gruppieren 20"/>
          <p:cNvGrpSpPr/>
          <p:nvPr/>
        </p:nvGrpSpPr>
        <p:grpSpPr>
          <a:xfrm>
            <a:off x="500615" y="1771201"/>
            <a:ext cx="4701163" cy="3800437"/>
            <a:chOff x="500614" y="1771200"/>
            <a:chExt cx="5223514" cy="4222708"/>
          </a:xfrm>
        </p:grpSpPr>
        <p:pic>
          <p:nvPicPr>
            <p:cNvPr id="4" name="Grafik 3" descr="calendar_colorb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9579" y="2060848"/>
              <a:ext cx="574549" cy="3360427"/>
            </a:xfrm>
            <a:prstGeom prst="rect">
              <a:avLst/>
            </a:prstGeom>
          </p:spPr>
        </p:pic>
        <p:pic>
          <p:nvPicPr>
            <p:cNvPr id="10" name="Grafik 9" descr="multiday_tropatl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614" y="1771200"/>
              <a:ext cx="4791466" cy="422270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2267744" y="4725143"/>
              <a:ext cx="516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Feb</a:t>
              </a:r>
              <a:endParaRPr lang="de-DE" sz="120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267744" y="443711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Mar</a:t>
              </a:r>
              <a:endParaRPr lang="de-DE" sz="12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267744" y="4149080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Apr</a:t>
              </a:r>
              <a:endParaRPr lang="de-DE" sz="12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699790" y="3429000"/>
              <a:ext cx="564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Aug</a:t>
              </a:r>
              <a:endParaRPr lang="de-DE" sz="12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699790" y="3656057"/>
              <a:ext cx="564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Sep</a:t>
              </a:r>
              <a:endParaRPr lang="de-DE" sz="1200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699792" y="3861048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Oct</a:t>
              </a:r>
              <a:endParaRPr lang="de-DE" sz="1200" b="1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99790" y="4160113"/>
              <a:ext cx="564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Nov</a:t>
              </a:r>
              <a:endParaRPr lang="de-DE" sz="1200" b="1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611560" y="58052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Multi-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ITCZ </a:t>
            </a:r>
            <a:r>
              <a:rPr lang="de-DE" dirty="0" err="1" smtClean="0"/>
              <a:t>is</a:t>
            </a:r>
            <a:r>
              <a:rPr lang="de-DE" dirty="0" smtClean="0"/>
              <a:t>,</a:t>
            </a:r>
          </a:p>
          <a:p>
            <a:r>
              <a:rPr lang="de-DE" dirty="0" smtClean="0"/>
              <a:t>=&gt; </a:t>
            </a:r>
            <a:r>
              <a:rPr lang="de-DE" dirty="0" err="1" smtClean="0"/>
              <a:t>freshwater-driven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156176" y="4839543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0       4        8      12     16      20     24</a:t>
            </a:r>
          </a:p>
          <a:p>
            <a:r>
              <a:rPr lang="de-DE" sz="1200" b="1" dirty="0" smtClean="0"/>
              <a:t>                        </a:t>
            </a:r>
            <a:r>
              <a:rPr lang="de-DE" sz="1200" b="1" dirty="0" err="1" smtClean="0"/>
              <a:t>local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hour</a:t>
            </a:r>
            <a:endParaRPr lang="de-DE" sz="12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868144" y="2817510"/>
            <a:ext cx="39590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   1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0.8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0.6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0.4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0.2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   0</a:t>
            </a:r>
            <a:endParaRPr lang="de-DE" sz="1200" b="1" dirty="0"/>
          </a:p>
        </p:txBody>
      </p:sp>
      <p:sp>
        <p:nvSpPr>
          <p:cNvPr id="22" name="Rechteck 21"/>
          <p:cNvSpPr/>
          <p:nvPr/>
        </p:nvSpPr>
        <p:spPr>
          <a:xfrm rot="16200000">
            <a:off x="4754858" y="3761231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 smtClean="0"/>
              <a:t>probability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encounter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Atlantic</a:t>
            </a:r>
            <a:r>
              <a:rPr lang="de-DE" sz="2000" b="1" dirty="0" smtClean="0"/>
              <a:t> ITCZ, </a:t>
            </a:r>
            <a:r>
              <a:rPr lang="de-DE" sz="2000" b="1" dirty="0" err="1" smtClean="0"/>
              <a:t>glider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observations</a:t>
            </a:r>
            <a:endParaRPr lang="de-DE" sz="2000" b="1" dirty="0"/>
          </a:p>
        </p:txBody>
      </p:sp>
      <p:pic>
        <p:nvPicPr>
          <p:cNvPr id="5" name="Grafik 4" descr="shallowstrat_histogramm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5593" y="2829355"/>
            <a:ext cx="2874879" cy="22558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84168" y="158059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  25%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time </a:t>
            </a:r>
            <a:r>
              <a:rPr lang="de-DE" sz="1600" b="1" dirty="0" err="1" smtClean="0"/>
              <a:t>we</a:t>
            </a:r>
            <a:r>
              <a:rPr lang="de-DE" sz="1600" b="1" dirty="0" smtClean="0"/>
              <a:t> find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endParaRPr lang="de-DE" sz="1600" b="1" dirty="0" smtClean="0"/>
          </a:p>
          <a:p>
            <a:r>
              <a:rPr lang="de-DE" sz="1600" b="1" dirty="0" smtClean="0"/>
              <a:t>       (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N</a:t>
            </a:r>
            <a:r>
              <a:rPr lang="de-DE" sz="1600" b="1" baseline="30000" dirty="0" smtClean="0"/>
              <a:t>2</a:t>
            </a:r>
            <a:r>
              <a:rPr lang="de-DE" sz="1600" b="1" dirty="0" smtClean="0"/>
              <a:t>&gt;10</a:t>
            </a:r>
            <a:r>
              <a:rPr lang="de-DE" sz="1600" b="1" baseline="30000" dirty="0" smtClean="0"/>
              <a:t>-4</a:t>
            </a:r>
          </a:p>
          <a:p>
            <a:r>
              <a:rPr lang="de-DE" sz="1600" b="1" dirty="0" smtClean="0"/>
              <a:t>         in </a:t>
            </a:r>
            <a:r>
              <a:rPr lang="de-DE" sz="1600" b="1" dirty="0" err="1" smtClean="0"/>
              <a:t>depth</a:t>
            </a:r>
            <a:r>
              <a:rPr lang="de-DE" sz="1600" b="1" dirty="0" smtClean="0"/>
              <a:t> &lt; 8m)</a:t>
            </a:r>
          </a:p>
        </p:txBody>
      </p:sp>
      <p:sp>
        <p:nvSpPr>
          <p:cNvPr id="7" name="Rechteck 6"/>
          <p:cNvSpPr/>
          <p:nvPr/>
        </p:nvSpPr>
        <p:spPr>
          <a:xfrm>
            <a:off x="6300192" y="4698000"/>
            <a:ext cx="2376264" cy="144016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6876256" y="4221088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012160" y="5373216"/>
            <a:ext cx="2915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</a:t>
            </a:r>
            <a:r>
              <a:rPr lang="de-DE" sz="1600" b="1" dirty="0" smtClean="0"/>
              <a:t>7%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time </a:t>
            </a:r>
            <a:r>
              <a:rPr lang="de-DE" sz="1600" b="1" dirty="0" err="1" smtClean="0"/>
              <a:t>we</a:t>
            </a:r>
            <a:r>
              <a:rPr lang="de-DE" sz="1600" b="1" dirty="0" smtClean="0"/>
              <a:t> find</a:t>
            </a:r>
          </a:p>
          <a:p>
            <a:r>
              <a:rPr lang="de-DE" sz="1600" b="1" dirty="0" smtClean="0"/>
              <a:t>            multi-</a:t>
            </a:r>
            <a:r>
              <a:rPr lang="de-DE" sz="1600" b="1" dirty="0" err="1" smtClean="0"/>
              <a:t>day</a:t>
            </a:r>
            <a:endParaRPr lang="de-DE" sz="1600" b="1" dirty="0" smtClean="0"/>
          </a:p>
          <a:p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endParaRPr lang="de-DE" sz="1600" b="1" dirty="0" smtClean="0"/>
          </a:p>
        </p:txBody>
      </p:sp>
      <p:grpSp>
        <p:nvGrpSpPr>
          <p:cNvPr id="21" name="Gruppieren 20"/>
          <p:cNvGrpSpPr/>
          <p:nvPr/>
        </p:nvGrpSpPr>
        <p:grpSpPr>
          <a:xfrm>
            <a:off x="500615" y="1771201"/>
            <a:ext cx="4701163" cy="3800437"/>
            <a:chOff x="500614" y="1771200"/>
            <a:chExt cx="5223514" cy="4222708"/>
          </a:xfrm>
        </p:grpSpPr>
        <p:pic>
          <p:nvPicPr>
            <p:cNvPr id="4" name="Grafik 3" descr="calendar_colorb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9579" y="2060848"/>
              <a:ext cx="574549" cy="3360427"/>
            </a:xfrm>
            <a:prstGeom prst="rect">
              <a:avLst/>
            </a:prstGeom>
          </p:spPr>
        </p:pic>
        <p:pic>
          <p:nvPicPr>
            <p:cNvPr id="10" name="Grafik 9" descr="multiday_tropatl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614" y="1771200"/>
              <a:ext cx="4791466" cy="422270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2267744" y="4725143"/>
              <a:ext cx="516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Feb</a:t>
              </a:r>
              <a:endParaRPr lang="de-DE" sz="120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267744" y="4437112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Mar</a:t>
              </a:r>
              <a:endParaRPr lang="de-DE" sz="120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267744" y="4149080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Apr</a:t>
              </a:r>
              <a:endParaRPr lang="de-DE" sz="12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699790" y="3429000"/>
              <a:ext cx="564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Aug</a:t>
              </a:r>
              <a:endParaRPr lang="de-DE" sz="12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699790" y="3656057"/>
              <a:ext cx="564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Sep</a:t>
              </a:r>
              <a:endParaRPr lang="de-DE" sz="1200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699792" y="3861048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Oct</a:t>
              </a:r>
              <a:endParaRPr lang="de-DE" sz="1200" b="1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99790" y="4160113"/>
              <a:ext cx="564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Nov</a:t>
              </a:r>
              <a:endParaRPr lang="de-DE" sz="1200" b="1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6156176" y="4839543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0       4        8      12     16      20     24</a:t>
            </a:r>
          </a:p>
          <a:p>
            <a:r>
              <a:rPr lang="de-DE" sz="1200" b="1" dirty="0" smtClean="0"/>
              <a:t>                        </a:t>
            </a:r>
            <a:r>
              <a:rPr lang="de-DE" sz="1200" b="1" dirty="0" err="1" smtClean="0"/>
              <a:t>local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hour</a:t>
            </a:r>
            <a:endParaRPr lang="de-DE" sz="12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868144" y="2817510"/>
            <a:ext cx="39590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   1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0.8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0.6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0.4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0.2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   0</a:t>
            </a:r>
            <a:endParaRPr lang="de-DE" sz="1200" b="1" dirty="0"/>
          </a:p>
        </p:txBody>
      </p:sp>
      <p:sp>
        <p:nvSpPr>
          <p:cNvPr id="22" name="Rechteck 21"/>
          <p:cNvSpPr/>
          <p:nvPr/>
        </p:nvSpPr>
        <p:spPr>
          <a:xfrm rot="16200000">
            <a:off x="4754858" y="3761231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err="1" smtClean="0"/>
              <a:t>probability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encounter</a:t>
            </a:r>
            <a:endParaRPr lang="de-DE" sz="1200" dirty="0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2880000" y="306896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 descr="Piratabuo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060848"/>
            <a:ext cx="914400" cy="1219200"/>
          </a:xfrm>
          <a:prstGeom prst="rect">
            <a:avLst/>
          </a:prstGeom>
        </p:spPr>
      </p:pic>
      <p:cxnSp>
        <p:nvCxnSpPr>
          <p:cNvPr id="26" name="Gerade Verbindung 25"/>
          <p:cNvCxnSpPr>
            <a:endCxn id="23" idx="2"/>
          </p:cNvCxnSpPr>
          <p:nvPr/>
        </p:nvCxnSpPr>
        <p:spPr>
          <a:xfrm>
            <a:off x="2555776" y="3068960"/>
            <a:ext cx="324224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11560" y="58052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Multi-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ITCZ </a:t>
            </a:r>
            <a:r>
              <a:rPr lang="de-DE" dirty="0" err="1" smtClean="0"/>
              <a:t>is</a:t>
            </a:r>
            <a:r>
              <a:rPr lang="de-DE" dirty="0" smtClean="0"/>
              <a:t>,</a:t>
            </a:r>
          </a:p>
          <a:p>
            <a:r>
              <a:rPr lang="de-DE" dirty="0" smtClean="0"/>
              <a:t>=&gt; </a:t>
            </a:r>
            <a:r>
              <a:rPr lang="de-DE" dirty="0" err="1" smtClean="0"/>
              <a:t>freshwater-driven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Atlantic</a:t>
            </a:r>
            <a:r>
              <a:rPr lang="de-DE" sz="2000" b="1" dirty="0" smtClean="0"/>
              <a:t> ITCZ, an extreme </a:t>
            </a:r>
            <a:r>
              <a:rPr lang="de-DE" sz="2000" b="1" dirty="0" err="1" smtClean="0"/>
              <a:t>example</a:t>
            </a:r>
            <a:endParaRPr lang="de-DE" sz="2000" b="1" dirty="0"/>
          </a:p>
        </p:txBody>
      </p:sp>
      <p:pic>
        <p:nvPicPr>
          <p:cNvPr id="4" name="Grafik 3" descr="multidayevent201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432258" cy="33924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9592" y="55172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Strong rain, </a:t>
            </a:r>
            <a:r>
              <a:rPr lang="de-DE" dirty="0" err="1" smtClean="0"/>
              <a:t>afterwards</a:t>
            </a:r>
            <a:r>
              <a:rPr lang="de-DE" dirty="0" smtClean="0"/>
              <a:t> wind &lt;= 5m/s. Low S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slowly</a:t>
            </a:r>
            <a:r>
              <a:rPr lang="de-DE" dirty="0" smtClean="0"/>
              <a:t> </a:t>
            </a:r>
            <a:r>
              <a:rPr lang="de-DE" dirty="0" err="1" smtClean="0"/>
              <a:t>mixes</a:t>
            </a:r>
            <a:r>
              <a:rPr lang="de-DE" dirty="0" smtClean="0"/>
              <a:t>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r>
              <a:rPr lang="de-DE" dirty="0" smtClean="0"/>
              <a:t> also </a:t>
            </a:r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amplified</a:t>
            </a:r>
            <a:r>
              <a:rPr lang="de-DE" dirty="0" smtClean="0"/>
              <a:t> </a:t>
            </a:r>
            <a:r>
              <a:rPr lang="de-DE" dirty="0" err="1" smtClean="0"/>
              <a:t>diurnal</a:t>
            </a:r>
            <a:r>
              <a:rPr lang="de-DE" dirty="0" smtClean="0"/>
              <a:t> </a:t>
            </a:r>
            <a:r>
              <a:rPr lang="de-DE" dirty="0" err="1" smtClean="0"/>
              <a:t>warming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S </a:t>
            </a:r>
            <a:r>
              <a:rPr lang="de-DE" dirty="0" err="1" smtClean="0"/>
              <a:t>layer</a:t>
            </a:r>
            <a:endParaRPr lang="de-DE" dirty="0"/>
          </a:p>
        </p:txBody>
      </p:sp>
      <p:pic>
        <p:nvPicPr>
          <p:cNvPr id="6" name="Grafik 5" descr="Piratabu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20688"/>
            <a:ext cx="914400" cy="121920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3347864" y="2276872"/>
            <a:ext cx="0" cy="244827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020272" y="2276872"/>
            <a:ext cx="0" cy="244827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 -  Impact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Impact on gas </a:t>
            </a:r>
            <a:r>
              <a:rPr lang="de-DE" sz="2000" b="1" dirty="0" err="1" smtClean="0"/>
              <a:t>exchange</a:t>
            </a:r>
            <a:r>
              <a:rPr lang="de-DE" sz="2000" b="1" dirty="0" smtClean="0"/>
              <a:t>:</a:t>
            </a:r>
          </a:p>
          <a:p>
            <a:r>
              <a:rPr lang="de-DE" sz="2000" b="1" dirty="0" smtClean="0"/>
              <a:t>N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O </a:t>
            </a:r>
            <a:r>
              <a:rPr lang="de-DE" sz="2000" b="1" dirty="0" err="1" smtClean="0"/>
              <a:t>gradients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observed</a:t>
            </a:r>
            <a:r>
              <a:rPr lang="de-DE" sz="2000" b="1" dirty="0" smtClean="0"/>
              <a:t> off Peru</a:t>
            </a:r>
            <a:endParaRPr lang="de-DE" sz="2000" b="1" dirty="0"/>
          </a:p>
        </p:txBody>
      </p:sp>
      <p:pic>
        <p:nvPicPr>
          <p:cNvPr id="4" name="Grafik 3" descr="GGfig02aa.png"/>
          <p:cNvPicPr>
            <a:picLocks noChangeAspect="1"/>
          </p:cNvPicPr>
          <p:nvPr/>
        </p:nvPicPr>
        <p:blipFill>
          <a:blip r:embed="rId2" cstate="print"/>
          <a:srcRect b="51742"/>
          <a:stretch>
            <a:fillRect/>
          </a:stretch>
        </p:blipFill>
        <p:spPr>
          <a:xfrm>
            <a:off x="3291558" y="2852936"/>
            <a:ext cx="5456906" cy="2316737"/>
          </a:xfrm>
          <a:prstGeom prst="rect">
            <a:avLst/>
          </a:prstGeom>
        </p:spPr>
      </p:pic>
      <p:pic>
        <p:nvPicPr>
          <p:cNvPr id="5" name="Grafik 4" descr="GGfig0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58" y="2420888"/>
            <a:ext cx="2831598" cy="35615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67944" y="24208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High-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off-</a:t>
            </a:r>
            <a:r>
              <a:rPr lang="de-DE" dirty="0" err="1" smtClean="0"/>
              <a:t>ship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79912" y="54452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site</a:t>
            </a:r>
            <a:r>
              <a:rPr lang="de-DE" dirty="0" smtClean="0"/>
              <a:t> C: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5 </a:t>
            </a:r>
            <a:r>
              <a:rPr lang="de-DE" dirty="0" err="1" smtClean="0"/>
              <a:t>to</a:t>
            </a:r>
            <a:r>
              <a:rPr lang="de-DE" dirty="0" smtClean="0"/>
              <a:t> 10m will </a:t>
            </a:r>
            <a:r>
              <a:rPr lang="de-DE" dirty="0" err="1" smtClean="0"/>
              <a:t>overestimate</a:t>
            </a:r>
            <a:r>
              <a:rPr lang="de-DE" dirty="0" smtClean="0"/>
              <a:t> N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1.5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105273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Impact on gas </a:t>
            </a:r>
            <a:r>
              <a:rPr lang="de-DE" sz="2000" b="1" dirty="0" err="1" smtClean="0"/>
              <a:t>exchange</a:t>
            </a:r>
            <a:r>
              <a:rPr lang="de-DE" sz="2000" b="1" dirty="0" smtClean="0"/>
              <a:t>:</a:t>
            </a:r>
          </a:p>
          <a:p>
            <a:r>
              <a:rPr lang="de-DE" sz="2000" b="1" dirty="0" smtClean="0"/>
              <a:t>substantial N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O </a:t>
            </a:r>
            <a:r>
              <a:rPr lang="de-DE" sz="2000" b="1" dirty="0" err="1" smtClean="0"/>
              <a:t>gradients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only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multi-</a:t>
            </a:r>
            <a:r>
              <a:rPr lang="de-DE" sz="2000" b="1" dirty="0" err="1" smtClean="0"/>
              <a:t>day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stratification</a:t>
            </a:r>
            <a:endParaRPr lang="de-DE" sz="2000" b="1" dirty="0"/>
          </a:p>
        </p:txBody>
      </p:sp>
      <p:pic>
        <p:nvPicPr>
          <p:cNvPr id="4" name="Grafik 3" descr="GGfig03_new_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4394615" cy="3477013"/>
          </a:xfrm>
          <a:prstGeom prst="rect">
            <a:avLst/>
          </a:prstGeom>
        </p:spPr>
      </p:pic>
      <p:sp>
        <p:nvSpPr>
          <p:cNvPr id="7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 -  Impact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 descr="GGfig0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58" y="2420888"/>
            <a:ext cx="2831598" cy="35615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0" y="21328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High-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off-</a:t>
            </a:r>
            <a:r>
              <a:rPr lang="de-DE" dirty="0" err="1" smtClean="0"/>
              <a:t>ship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ship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5 </a:t>
            </a:r>
            <a:r>
              <a:rPr lang="de-DE" dirty="0" err="1" smtClean="0"/>
              <a:t>to</a:t>
            </a:r>
            <a:r>
              <a:rPr lang="de-DE" dirty="0" smtClean="0"/>
              <a:t> 10m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172400" y="42210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24 h</a:t>
            </a:r>
          </a:p>
          <a:p>
            <a:r>
              <a:rPr lang="de-DE" b="1" dirty="0" smtClean="0"/>
              <a:t>12 h</a:t>
            </a:r>
            <a:endParaRPr lang="de-DE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27584" y="105273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Impact on gas </a:t>
            </a:r>
            <a:r>
              <a:rPr lang="de-DE" sz="2000" b="1" dirty="0" err="1" smtClean="0"/>
              <a:t>exchange</a:t>
            </a:r>
            <a:r>
              <a:rPr lang="de-DE" sz="2000" b="1" dirty="0" smtClean="0"/>
              <a:t>:</a:t>
            </a:r>
          </a:p>
          <a:p>
            <a:r>
              <a:rPr lang="de-DE" sz="2000" b="1" dirty="0" err="1" smtClean="0"/>
              <a:t>Apparent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zonation</a:t>
            </a:r>
            <a:r>
              <a:rPr lang="de-DE" sz="2000" b="1" dirty="0" smtClean="0"/>
              <a:t> in N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O </a:t>
            </a:r>
            <a:r>
              <a:rPr lang="de-DE" sz="2000" b="1" dirty="0" err="1" smtClean="0"/>
              <a:t>gradients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observed</a:t>
            </a:r>
            <a:endParaRPr lang="de-DE" sz="2000" b="1" dirty="0"/>
          </a:p>
        </p:txBody>
      </p:sp>
      <p:pic>
        <p:nvPicPr>
          <p:cNvPr id="6" name="Grafik 5" descr="GGfig03_new_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5" y="2852936"/>
            <a:ext cx="4246482" cy="3281849"/>
          </a:xfrm>
          <a:prstGeom prst="rect">
            <a:avLst/>
          </a:prstGeom>
        </p:spPr>
      </p:pic>
      <p:sp>
        <p:nvSpPr>
          <p:cNvPr id="8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 -  Impact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 descr="GGfig0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58" y="2420888"/>
            <a:ext cx="2831598" cy="356159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0" y="21328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High-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off-</a:t>
            </a:r>
            <a:r>
              <a:rPr lang="de-DE" dirty="0" err="1" smtClean="0"/>
              <a:t>ship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ship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5 </a:t>
            </a:r>
            <a:r>
              <a:rPr lang="de-DE" dirty="0" err="1" smtClean="0"/>
              <a:t>to</a:t>
            </a:r>
            <a:r>
              <a:rPr lang="de-DE" dirty="0" smtClean="0"/>
              <a:t> 10m</a:t>
            </a: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 -  Impact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7584" y="105273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Impact on gas </a:t>
            </a:r>
            <a:r>
              <a:rPr lang="de-DE" sz="2000" b="1" dirty="0" err="1" smtClean="0"/>
              <a:t>exchange</a:t>
            </a:r>
            <a:r>
              <a:rPr lang="de-DE" sz="2000" b="1" dirty="0" smtClean="0"/>
              <a:t>:</a:t>
            </a:r>
          </a:p>
          <a:p>
            <a:r>
              <a:rPr lang="de-DE" sz="2000" b="1" dirty="0" err="1" smtClean="0"/>
              <a:t>Apparent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zonation</a:t>
            </a:r>
            <a:r>
              <a:rPr lang="de-DE" sz="2000" b="1" dirty="0" smtClean="0"/>
              <a:t> in N</a:t>
            </a:r>
            <a:r>
              <a:rPr lang="de-DE" sz="2000" b="1" baseline="-25000" dirty="0" smtClean="0"/>
              <a:t>2</a:t>
            </a:r>
            <a:r>
              <a:rPr lang="de-DE" sz="2000" b="1" dirty="0" smtClean="0"/>
              <a:t>O </a:t>
            </a:r>
            <a:r>
              <a:rPr lang="de-DE" sz="2000" b="1" dirty="0" err="1" smtClean="0"/>
              <a:t>gradients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observed</a:t>
            </a:r>
            <a:endParaRPr lang="de-DE" sz="2000" b="1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755576" y="2132856"/>
            <a:ext cx="7848872" cy="4659034"/>
            <a:chOff x="755576" y="2298358"/>
            <a:chExt cx="7848872" cy="4659034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755576" y="2298358"/>
              <a:ext cx="7848872" cy="4659034"/>
              <a:chOff x="611560" y="1866310"/>
              <a:chExt cx="7848872" cy="4659034"/>
            </a:xfrm>
          </p:grpSpPr>
          <p:cxnSp>
            <p:nvCxnSpPr>
              <p:cNvPr id="6" name="Gerade Verbindung 5"/>
              <p:cNvCxnSpPr/>
              <p:nvPr/>
            </p:nvCxnSpPr>
            <p:spPr>
              <a:xfrm>
                <a:off x="2051720" y="2780928"/>
                <a:ext cx="0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ihandform 7"/>
              <p:cNvSpPr/>
              <p:nvPr/>
            </p:nvSpPr>
            <p:spPr>
              <a:xfrm>
                <a:off x="2053883" y="3432517"/>
                <a:ext cx="933941" cy="2363372"/>
              </a:xfrm>
              <a:custGeom>
                <a:avLst/>
                <a:gdLst>
                  <a:gd name="connsiteX0" fmla="*/ 0 w 1153550"/>
                  <a:gd name="connsiteY0" fmla="*/ 0 h 2363372"/>
                  <a:gd name="connsiteX1" fmla="*/ 323557 w 1153550"/>
                  <a:gd name="connsiteY1" fmla="*/ 14068 h 2363372"/>
                  <a:gd name="connsiteX2" fmla="*/ 633046 w 1153550"/>
                  <a:gd name="connsiteY2" fmla="*/ 56271 h 2363372"/>
                  <a:gd name="connsiteX3" fmla="*/ 970671 w 1153550"/>
                  <a:gd name="connsiteY3" fmla="*/ 140677 h 2363372"/>
                  <a:gd name="connsiteX4" fmla="*/ 1125415 w 1153550"/>
                  <a:gd name="connsiteY4" fmla="*/ 253218 h 2363372"/>
                  <a:gd name="connsiteX5" fmla="*/ 1139483 w 1153550"/>
                  <a:gd name="connsiteY5" fmla="*/ 365760 h 2363372"/>
                  <a:gd name="connsiteX6" fmla="*/ 1069145 w 1153550"/>
                  <a:gd name="connsiteY6" fmla="*/ 506437 h 2363372"/>
                  <a:gd name="connsiteX7" fmla="*/ 844062 w 1153550"/>
                  <a:gd name="connsiteY7" fmla="*/ 633046 h 2363372"/>
                  <a:gd name="connsiteX8" fmla="*/ 576775 w 1153550"/>
                  <a:gd name="connsiteY8" fmla="*/ 872197 h 2363372"/>
                  <a:gd name="connsiteX9" fmla="*/ 422031 w 1153550"/>
                  <a:gd name="connsiteY9" fmla="*/ 1237957 h 2363372"/>
                  <a:gd name="connsiteX10" fmla="*/ 323557 w 1153550"/>
                  <a:gd name="connsiteY10" fmla="*/ 1856935 h 2363372"/>
                  <a:gd name="connsiteX11" fmla="*/ 309489 w 1153550"/>
                  <a:gd name="connsiteY11" fmla="*/ 2363372 h 236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3550" h="2363372">
                    <a:moveTo>
                      <a:pt x="0" y="0"/>
                    </a:moveTo>
                    <a:cubicBezTo>
                      <a:pt x="109024" y="2345"/>
                      <a:pt x="218049" y="4690"/>
                      <a:pt x="323557" y="14068"/>
                    </a:cubicBezTo>
                    <a:cubicBezTo>
                      <a:pt x="429065" y="23446"/>
                      <a:pt x="525194" y="35170"/>
                      <a:pt x="633046" y="56271"/>
                    </a:cubicBezTo>
                    <a:cubicBezTo>
                      <a:pt x="740898" y="77373"/>
                      <a:pt x="888610" y="107853"/>
                      <a:pt x="970671" y="140677"/>
                    </a:cubicBezTo>
                    <a:cubicBezTo>
                      <a:pt x="1052732" y="173501"/>
                      <a:pt x="1097280" y="215704"/>
                      <a:pt x="1125415" y="253218"/>
                    </a:cubicBezTo>
                    <a:cubicBezTo>
                      <a:pt x="1153550" y="290732"/>
                      <a:pt x="1148861" y="323557"/>
                      <a:pt x="1139483" y="365760"/>
                    </a:cubicBezTo>
                    <a:cubicBezTo>
                      <a:pt x="1130105" y="407963"/>
                      <a:pt x="1118382" y="461890"/>
                      <a:pt x="1069145" y="506437"/>
                    </a:cubicBezTo>
                    <a:cubicBezTo>
                      <a:pt x="1019908" y="550984"/>
                      <a:pt x="926124" y="572086"/>
                      <a:pt x="844062" y="633046"/>
                    </a:cubicBezTo>
                    <a:cubicBezTo>
                      <a:pt x="762000" y="694006"/>
                      <a:pt x="647114" y="771378"/>
                      <a:pt x="576775" y="872197"/>
                    </a:cubicBezTo>
                    <a:cubicBezTo>
                      <a:pt x="506436" y="973016"/>
                      <a:pt x="464234" y="1073834"/>
                      <a:pt x="422031" y="1237957"/>
                    </a:cubicBezTo>
                    <a:cubicBezTo>
                      <a:pt x="379828" y="1402080"/>
                      <a:pt x="342314" y="1669366"/>
                      <a:pt x="323557" y="1856935"/>
                    </a:cubicBezTo>
                    <a:cubicBezTo>
                      <a:pt x="304800" y="2044504"/>
                      <a:pt x="307144" y="2203938"/>
                      <a:pt x="309489" y="23633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4355976" y="2780928"/>
                <a:ext cx="0" cy="3600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>
                <a:off x="6732240" y="2780928"/>
                <a:ext cx="0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ihandform 15"/>
              <p:cNvSpPr/>
              <p:nvPr/>
            </p:nvSpPr>
            <p:spPr>
              <a:xfrm>
                <a:off x="4304714" y="3137094"/>
                <a:ext cx="1275398" cy="3172225"/>
              </a:xfrm>
              <a:custGeom>
                <a:avLst/>
                <a:gdLst>
                  <a:gd name="connsiteX0" fmla="*/ 56271 w 1045698"/>
                  <a:gd name="connsiteY0" fmla="*/ 0 h 2672862"/>
                  <a:gd name="connsiteX1" fmla="*/ 492369 w 1045698"/>
                  <a:gd name="connsiteY1" fmla="*/ 28136 h 2672862"/>
                  <a:gd name="connsiteX2" fmla="*/ 815926 w 1045698"/>
                  <a:gd name="connsiteY2" fmla="*/ 84407 h 2672862"/>
                  <a:gd name="connsiteX3" fmla="*/ 984738 w 1045698"/>
                  <a:gd name="connsiteY3" fmla="*/ 154745 h 2672862"/>
                  <a:gd name="connsiteX4" fmla="*/ 1026941 w 1045698"/>
                  <a:gd name="connsiteY4" fmla="*/ 225083 h 2672862"/>
                  <a:gd name="connsiteX5" fmla="*/ 1026941 w 1045698"/>
                  <a:gd name="connsiteY5" fmla="*/ 309490 h 2672862"/>
                  <a:gd name="connsiteX6" fmla="*/ 914400 w 1045698"/>
                  <a:gd name="connsiteY6" fmla="*/ 379828 h 2672862"/>
                  <a:gd name="connsiteX7" fmla="*/ 492369 w 1045698"/>
                  <a:gd name="connsiteY7" fmla="*/ 464234 h 2672862"/>
                  <a:gd name="connsiteX8" fmla="*/ 168812 w 1045698"/>
                  <a:gd name="connsiteY8" fmla="*/ 618979 h 2672862"/>
                  <a:gd name="connsiteX9" fmla="*/ 84406 w 1045698"/>
                  <a:gd name="connsiteY9" fmla="*/ 815927 h 2672862"/>
                  <a:gd name="connsiteX10" fmla="*/ 28135 w 1045698"/>
                  <a:gd name="connsiteY10" fmla="*/ 1308296 h 2672862"/>
                  <a:gd name="connsiteX11" fmla="*/ 0 w 1045698"/>
                  <a:gd name="connsiteY11" fmla="*/ 2672862 h 267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5698" h="2672862">
                    <a:moveTo>
                      <a:pt x="56271" y="0"/>
                    </a:moveTo>
                    <a:cubicBezTo>
                      <a:pt x="211015" y="7034"/>
                      <a:pt x="365760" y="14068"/>
                      <a:pt x="492369" y="28136"/>
                    </a:cubicBezTo>
                    <a:cubicBezTo>
                      <a:pt x="618978" y="42204"/>
                      <a:pt x="733865" y="63306"/>
                      <a:pt x="815926" y="84407"/>
                    </a:cubicBezTo>
                    <a:cubicBezTo>
                      <a:pt x="897987" y="105508"/>
                      <a:pt x="949569" y="131299"/>
                      <a:pt x="984738" y="154745"/>
                    </a:cubicBezTo>
                    <a:cubicBezTo>
                      <a:pt x="1019907" y="178191"/>
                      <a:pt x="1019907" y="199292"/>
                      <a:pt x="1026941" y="225083"/>
                    </a:cubicBezTo>
                    <a:cubicBezTo>
                      <a:pt x="1033975" y="250874"/>
                      <a:pt x="1045698" y="283699"/>
                      <a:pt x="1026941" y="309490"/>
                    </a:cubicBezTo>
                    <a:cubicBezTo>
                      <a:pt x="1008184" y="335281"/>
                      <a:pt x="1003495" y="354037"/>
                      <a:pt x="914400" y="379828"/>
                    </a:cubicBezTo>
                    <a:cubicBezTo>
                      <a:pt x="825305" y="405619"/>
                      <a:pt x="616634" y="424376"/>
                      <a:pt x="492369" y="464234"/>
                    </a:cubicBezTo>
                    <a:cubicBezTo>
                      <a:pt x="368104" y="504093"/>
                      <a:pt x="236806" y="560364"/>
                      <a:pt x="168812" y="618979"/>
                    </a:cubicBezTo>
                    <a:cubicBezTo>
                      <a:pt x="100818" y="677594"/>
                      <a:pt x="107852" y="701041"/>
                      <a:pt x="84406" y="815927"/>
                    </a:cubicBezTo>
                    <a:cubicBezTo>
                      <a:pt x="60960" y="930813"/>
                      <a:pt x="42203" y="998807"/>
                      <a:pt x="28135" y="1308296"/>
                    </a:cubicBezTo>
                    <a:cubicBezTo>
                      <a:pt x="14067" y="1617785"/>
                      <a:pt x="7033" y="2145323"/>
                      <a:pt x="0" y="267286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6400800" y="3010487"/>
                <a:ext cx="1800665" cy="2002690"/>
              </a:xfrm>
              <a:custGeom>
                <a:avLst/>
                <a:gdLst>
                  <a:gd name="connsiteX0" fmla="*/ 337625 w 1800665"/>
                  <a:gd name="connsiteY0" fmla="*/ 0 h 2799471"/>
                  <a:gd name="connsiteX1" fmla="*/ 1097280 w 1800665"/>
                  <a:gd name="connsiteY1" fmla="*/ 28136 h 2799471"/>
                  <a:gd name="connsiteX2" fmla="*/ 1519311 w 1800665"/>
                  <a:gd name="connsiteY2" fmla="*/ 70339 h 2799471"/>
                  <a:gd name="connsiteX3" fmla="*/ 1744394 w 1800665"/>
                  <a:gd name="connsiteY3" fmla="*/ 140677 h 2799471"/>
                  <a:gd name="connsiteX4" fmla="*/ 1702191 w 1800665"/>
                  <a:gd name="connsiteY4" fmla="*/ 196948 h 2799471"/>
                  <a:gd name="connsiteX5" fmla="*/ 1153551 w 1800665"/>
                  <a:gd name="connsiteY5" fmla="*/ 239151 h 2799471"/>
                  <a:gd name="connsiteX6" fmla="*/ 717452 w 1800665"/>
                  <a:gd name="connsiteY6" fmla="*/ 337625 h 2799471"/>
                  <a:gd name="connsiteX7" fmla="*/ 379828 w 1800665"/>
                  <a:gd name="connsiteY7" fmla="*/ 520505 h 2799471"/>
                  <a:gd name="connsiteX8" fmla="*/ 140677 w 1800665"/>
                  <a:gd name="connsiteY8" fmla="*/ 844062 h 2799471"/>
                  <a:gd name="connsiteX9" fmla="*/ 42203 w 1800665"/>
                  <a:gd name="connsiteY9" fmla="*/ 1252025 h 2799471"/>
                  <a:gd name="connsiteX10" fmla="*/ 14068 w 1800665"/>
                  <a:gd name="connsiteY10" fmla="*/ 2166425 h 2799471"/>
                  <a:gd name="connsiteX11" fmla="*/ 0 w 1800665"/>
                  <a:gd name="connsiteY11" fmla="*/ 2799471 h 279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0665" h="2799471">
                    <a:moveTo>
                      <a:pt x="337625" y="0"/>
                    </a:moveTo>
                    <a:lnTo>
                      <a:pt x="1097280" y="28136"/>
                    </a:lnTo>
                    <a:cubicBezTo>
                      <a:pt x="1294228" y="39859"/>
                      <a:pt x="1411459" y="51582"/>
                      <a:pt x="1519311" y="70339"/>
                    </a:cubicBezTo>
                    <a:cubicBezTo>
                      <a:pt x="1627163" y="89096"/>
                      <a:pt x="1713914" y="119575"/>
                      <a:pt x="1744394" y="140677"/>
                    </a:cubicBezTo>
                    <a:cubicBezTo>
                      <a:pt x="1774874" y="161779"/>
                      <a:pt x="1800665" y="180536"/>
                      <a:pt x="1702191" y="196948"/>
                    </a:cubicBezTo>
                    <a:cubicBezTo>
                      <a:pt x="1603717" y="213360"/>
                      <a:pt x="1317674" y="215705"/>
                      <a:pt x="1153551" y="239151"/>
                    </a:cubicBezTo>
                    <a:cubicBezTo>
                      <a:pt x="989428" y="262597"/>
                      <a:pt x="846406" y="290733"/>
                      <a:pt x="717452" y="337625"/>
                    </a:cubicBezTo>
                    <a:cubicBezTo>
                      <a:pt x="588498" y="384517"/>
                      <a:pt x="475957" y="436099"/>
                      <a:pt x="379828" y="520505"/>
                    </a:cubicBezTo>
                    <a:cubicBezTo>
                      <a:pt x="283699" y="604911"/>
                      <a:pt x="196948" y="722142"/>
                      <a:pt x="140677" y="844062"/>
                    </a:cubicBezTo>
                    <a:cubicBezTo>
                      <a:pt x="84406" y="965982"/>
                      <a:pt x="63304" y="1031631"/>
                      <a:pt x="42203" y="1252025"/>
                    </a:cubicBezTo>
                    <a:cubicBezTo>
                      <a:pt x="21102" y="1472419"/>
                      <a:pt x="21102" y="1908517"/>
                      <a:pt x="14068" y="2166425"/>
                    </a:cubicBezTo>
                    <a:cubicBezTo>
                      <a:pt x="7034" y="2424333"/>
                      <a:pt x="3517" y="2611902"/>
                      <a:pt x="0" y="2799471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9" name="Gerade Verbindung 18"/>
              <p:cNvCxnSpPr/>
              <p:nvPr/>
            </p:nvCxnSpPr>
            <p:spPr>
              <a:xfrm flipV="1">
                <a:off x="683568" y="3212976"/>
                <a:ext cx="7776864" cy="720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hteck 19"/>
              <p:cNvSpPr/>
              <p:nvPr/>
            </p:nvSpPr>
            <p:spPr>
              <a:xfrm>
                <a:off x="1187624" y="5013176"/>
                <a:ext cx="6696744" cy="1512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611560" y="2628201"/>
                <a:ext cx="12241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>
                    <a:solidFill>
                      <a:srgbClr val="FF0000"/>
                    </a:solidFill>
                  </a:rPr>
                  <a:t>sampling</a:t>
                </a:r>
                <a:endParaRPr lang="de-DE" sz="1600" b="1" dirty="0" smtClean="0">
                  <a:solidFill>
                    <a:srgbClr val="FF0000"/>
                  </a:solidFill>
                </a:endParaRPr>
              </a:p>
              <a:p>
                <a:r>
                  <a:rPr lang="de-DE" sz="1600" b="1" dirty="0" err="1" smtClean="0">
                    <a:solidFill>
                      <a:srgbClr val="FF0000"/>
                    </a:solidFill>
                  </a:rPr>
                  <a:t>depth</a:t>
                </a:r>
                <a:endParaRPr lang="de-DE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555776" y="4437112"/>
                <a:ext cx="648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/>
                  <a:t>N</a:t>
                </a:r>
                <a:r>
                  <a:rPr lang="de-DE" sz="1600" b="1" baseline="-25000" dirty="0" smtClean="0"/>
                  <a:t>2</a:t>
                </a:r>
                <a:r>
                  <a:rPr lang="de-DE" sz="1600" b="1" dirty="0" smtClean="0"/>
                  <a:t>O</a:t>
                </a:r>
                <a:endParaRPr lang="de-DE" sz="1600" b="1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4355976" y="4437112"/>
                <a:ext cx="648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/>
                  <a:t>N</a:t>
                </a:r>
                <a:r>
                  <a:rPr lang="de-DE" sz="1600" b="1" baseline="-25000" dirty="0" smtClean="0"/>
                  <a:t>2</a:t>
                </a:r>
                <a:r>
                  <a:rPr lang="de-DE" sz="1600" b="1" dirty="0" smtClean="0"/>
                  <a:t>O</a:t>
                </a:r>
                <a:endParaRPr lang="de-DE" sz="1600" b="1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6444208" y="4437112"/>
                <a:ext cx="6480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/>
                  <a:t>N</a:t>
                </a:r>
                <a:r>
                  <a:rPr lang="de-DE" sz="1600" b="1" baseline="-25000" dirty="0" smtClean="0"/>
                  <a:t>2</a:t>
                </a:r>
                <a:r>
                  <a:rPr lang="de-DE" sz="1600" b="1" dirty="0" smtClean="0"/>
                  <a:t>O</a:t>
                </a:r>
                <a:endParaRPr lang="de-DE" sz="1600" b="1" dirty="0"/>
              </a:p>
            </p:txBody>
          </p:sp>
          <p:sp>
            <p:nvSpPr>
              <p:cNvPr id="24" name="Gleichschenkliges Dreieck 23"/>
              <p:cNvSpPr/>
              <p:nvPr/>
            </p:nvSpPr>
            <p:spPr>
              <a:xfrm rot="5400000">
                <a:off x="4441676" y="-445740"/>
                <a:ext cx="216024" cy="494116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Gleichschenkliges Dreieck 24"/>
              <p:cNvSpPr/>
              <p:nvPr/>
            </p:nvSpPr>
            <p:spPr>
              <a:xfrm rot="16200000">
                <a:off x="4441676" y="-157707"/>
                <a:ext cx="216024" cy="494116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611560" y="1866310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/>
                  <a:t>wind</a:t>
                </a:r>
                <a:endParaRPr lang="de-DE" sz="1600" b="1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611560" y="2154342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err="1" smtClean="0"/>
                  <a:t>productivity</a:t>
                </a:r>
                <a:endParaRPr lang="de-DE" sz="1600" b="1" dirty="0"/>
              </a:p>
            </p:txBody>
          </p:sp>
        </p:grpSp>
        <p:sp>
          <p:nvSpPr>
            <p:cNvPr id="29" name="Textfeld 28"/>
            <p:cNvSpPr txBox="1"/>
            <p:nvPr/>
          </p:nvSpPr>
          <p:spPr>
            <a:xfrm>
              <a:off x="755576" y="5394702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 smtClean="0"/>
                <a:t>distance</a:t>
              </a:r>
              <a:endParaRPr lang="de-DE" sz="1600" b="1" dirty="0" smtClean="0"/>
            </a:p>
            <a:p>
              <a:r>
                <a:rPr lang="de-DE" sz="1600" b="1" dirty="0" smtClean="0"/>
                <a:t> </a:t>
              </a:r>
              <a:r>
                <a:rPr lang="de-DE" sz="1600" b="1" dirty="0" err="1" smtClean="0"/>
                <a:t>to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land</a:t>
              </a:r>
              <a:endParaRPr lang="de-DE" sz="1600" b="1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051720" y="5538718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&gt; 60 </a:t>
              </a:r>
              <a:r>
                <a:rPr lang="de-DE" sz="1600" b="1" dirty="0" err="1" smtClean="0"/>
                <a:t>nm</a:t>
              </a:r>
              <a:endParaRPr lang="de-DE" sz="1600" b="1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3851920" y="5538718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60 </a:t>
              </a:r>
              <a:r>
                <a:rPr lang="de-DE" sz="1600" b="1" dirty="0" err="1" smtClean="0"/>
                <a:t>to</a:t>
              </a:r>
              <a:r>
                <a:rPr lang="de-DE" sz="1600" b="1" dirty="0" smtClean="0"/>
                <a:t> 5 </a:t>
              </a:r>
              <a:r>
                <a:rPr lang="de-DE" sz="1600" b="1" dirty="0" err="1" smtClean="0"/>
                <a:t>nm</a:t>
              </a:r>
              <a:endParaRPr lang="de-DE" sz="1600" b="1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084168" y="5538718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&lt; 5 </a:t>
              </a:r>
              <a:r>
                <a:rPr lang="de-DE" sz="1600" b="1" dirty="0" err="1" smtClean="0"/>
                <a:t>nm</a:t>
              </a:r>
              <a:endParaRPr lang="de-DE" sz="1600" b="1" dirty="0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755576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Total </a:t>
            </a:r>
            <a:r>
              <a:rPr lang="de-DE" b="1" dirty="0" err="1" smtClean="0"/>
              <a:t>effect</a:t>
            </a:r>
            <a:r>
              <a:rPr lang="de-DE" b="1" dirty="0" smtClean="0"/>
              <a:t> on </a:t>
            </a:r>
            <a:r>
              <a:rPr lang="de-DE" b="1" dirty="0" err="1" smtClean="0"/>
              <a:t>emission</a:t>
            </a:r>
            <a:r>
              <a:rPr lang="de-DE" b="1" dirty="0" smtClean="0"/>
              <a:t> </a:t>
            </a:r>
            <a:r>
              <a:rPr lang="de-DE" b="1" dirty="0" err="1" smtClean="0"/>
              <a:t>estimate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60nm </a:t>
            </a:r>
            <a:r>
              <a:rPr lang="de-DE" b="1" dirty="0" err="1" smtClean="0"/>
              <a:t>zone</a:t>
            </a:r>
            <a:r>
              <a:rPr lang="de-DE" b="1" dirty="0" smtClean="0"/>
              <a:t>: 30% </a:t>
            </a:r>
            <a:r>
              <a:rPr lang="de-DE" b="1" dirty="0" err="1" smtClean="0"/>
              <a:t>overestimation</a:t>
            </a:r>
            <a:endParaRPr lang="de-DE" b="1" dirty="0" smtClean="0"/>
          </a:p>
          <a:p>
            <a:r>
              <a:rPr lang="de-DE" b="1" dirty="0" smtClean="0"/>
              <a:t>due </a:t>
            </a:r>
            <a:r>
              <a:rPr lang="de-DE" b="1" dirty="0" err="1" smtClean="0"/>
              <a:t>to</a:t>
            </a:r>
            <a:r>
              <a:rPr lang="de-DE" b="1" dirty="0" smtClean="0"/>
              <a:t> multi-</a:t>
            </a:r>
            <a:r>
              <a:rPr lang="de-DE" b="1" dirty="0" err="1" smtClean="0"/>
              <a:t>day</a:t>
            </a:r>
            <a:r>
              <a:rPr lang="de-DE" b="1" dirty="0" smtClean="0"/>
              <a:t> </a:t>
            </a:r>
            <a:r>
              <a:rPr lang="de-DE" b="1" dirty="0" err="1" smtClean="0"/>
              <a:t>stratification</a:t>
            </a:r>
            <a:r>
              <a:rPr lang="de-DE" b="1" dirty="0" smtClean="0"/>
              <a:t> (</a:t>
            </a:r>
            <a:r>
              <a:rPr lang="de-DE" b="1" dirty="0" err="1" smtClean="0"/>
              <a:t>compare</a:t>
            </a:r>
            <a:r>
              <a:rPr lang="de-DE" b="1" dirty="0" smtClean="0"/>
              <a:t> 4% </a:t>
            </a:r>
            <a:r>
              <a:rPr lang="de-DE" b="1" dirty="0" err="1" smtClean="0"/>
              <a:t>at</a:t>
            </a:r>
            <a:r>
              <a:rPr lang="de-DE" b="1" dirty="0" smtClean="0"/>
              <a:t> </a:t>
            </a:r>
            <a:r>
              <a:rPr lang="de-DE" b="1" dirty="0" err="1" smtClean="0"/>
              <a:t>diurnal</a:t>
            </a:r>
            <a:r>
              <a:rPr lang="de-DE" b="1" dirty="0" smtClean="0"/>
              <a:t> </a:t>
            </a:r>
            <a:r>
              <a:rPr lang="de-DE" b="1" dirty="0" err="1" smtClean="0"/>
              <a:t>stratification</a:t>
            </a:r>
            <a:r>
              <a:rPr lang="de-DE" b="1" dirty="0" smtClean="0"/>
              <a:t>)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9"/>
          <p:cNvSpPr txBox="1">
            <a:spLocks noChangeArrowheads="1"/>
          </p:cNvSpPr>
          <p:nvPr/>
        </p:nvSpPr>
        <p:spPr bwMode="auto">
          <a:xfrm>
            <a:off x="3491880" y="548680"/>
            <a:ext cx="1944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Summary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92992" y="1810559"/>
            <a:ext cx="67473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Multi-</a:t>
            </a:r>
            <a:r>
              <a:rPr lang="de-DE" sz="2000" b="1" dirty="0" err="1" smtClean="0"/>
              <a:t>day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events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near-surface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stratification</a:t>
            </a:r>
            <a:endParaRPr lang="de-DE" sz="2000" b="1" dirty="0" smtClean="0"/>
          </a:p>
          <a:p>
            <a:r>
              <a:rPr lang="de-DE" sz="2000" b="1" dirty="0" err="1" smtClean="0"/>
              <a:t>are</a:t>
            </a:r>
            <a:r>
              <a:rPr lang="de-DE" sz="2000" b="1" dirty="0" smtClean="0"/>
              <a:t> not rare in </a:t>
            </a:r>
            <a:r>
              <a:rPr lang="de-DE" sz="2000" b="1" dirty="0" err="1" smtClean="0"/>
              <a:t>tropical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waters</a:t>
            </a:r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Generation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maintenance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low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heat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loss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night</a:t>
            </a:r>
            <a:endParaRPr lang="de-DE" sz="2000" b="1" dirty="0" smtClean="0"/>
          </a:p>
          <a:p>
            <a:r>
              <a:rPr lang="de-DE" sz="2000" b="1" dirty="0" smtClean="0"/>
              <a:t>(</a:t>
            </a:r>
            <a:r>
              <a:rPr lang="de-DE" sz="2000" b="1" dirty="0" err="1" smtClean="0"/>
              <a:t>low</a:t>
            </a:r>
            <a:r>
              <a:rPr lang="de-DE" sz="2000" b="1" dirty="0" smtClean="0"/>
              <a:t> wind, </a:t>
            </a:r>
            <a:r>
              <a:rPr lang="de-DE" sz="2000" b="1" dirty="0" err="1" smtClean="0"/>
              <a:t>clouds</a:t>
            </a:r>
            <a:r>
              <a:rPr lang="de-DE" sz="2000" b="1" dirty="0" smtClean="0"/>
              <a:t>, Peru </a:t>
            </a:r>
            <a:r>
              <a:rPr lang="de-DE" sz="2000" b="1" dirty="0" err="1" smtClean="0"/>
              <a:t>example</a:t>
            </a:r>
            <a:r>
              <a:rPr lang="de-DE" sz="2000" b="1" dirty="0" smtClean="0"/>
              <a:t>)</a:t>
            </a:r>
          </a:p>
          <a:p>
            <a:r>
              <a:rPr lang="de-DE" sz="2000" b="1" dirty="0" err="1" smtClean="0"/>
              <a:t>and</a:t>
            </a:r>
            <a:r>
              <a:rPr lang="de-DE" sz="2000" b="1" dirty="0" smtClean="0"/>
              <a:t>/</a:t>
            </a:r>
            <a:r>
              <a:rPr lang="de-DE" sz="2000" b="1" dirty="0" err="1" smtClean="0"/>
              <a:t>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freshwater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layer</a:t>
            </a:r>
            <a:r>
              <a:rPr lang="de-DE" sz="2000" b="1" dirty="0" smtClean="0"/>
              <a:t> (rain, </a:t>
            </a:r>
            <a:r>
              <a:rPr lang="de-DE" sz="2000" b="1" dirty="0" err="1" smtClean="0"/>
              <a:t>Atlantic</a:t>
            </a:r>
            <a:r>
              <a:rPr lang="de-DE" sz="2000" b="1" dirty="0" smtClean="0"/>
              <a:t> ITCZ </a:t>
            </a:r>
            <a:r>
              <a:rPr lang="de-DE" sz="2000" b="1" dirty="0" err="1" smtClean="0"/>
              <a:t>example</a:t>
            </a:r>
            <a:r>
              <a:rPr lang="de-DE" sz="2000" b="1" dirty="0" smtClean="0"/>
              <a:t>)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Main </a:t>
            </a:r>
            <a:r>
              <a:rPr lang="de-DE" sz="2000" b="1" dirty="0" err="1" smtClean="0"/>
              <a:t>impact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estimation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bias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air-sea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interaction</a:t>
            </a:r>
            <a:endParaRPr lang="de-DE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           Outline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5616" y="2170599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Near-surface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stratification</a:t>
            </a:r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Diurnal </a:t>
            </a:r>
            <a:r>
              <a:rPr lang="de-DE" sz="2000" b="1" dirty="0" err="1" smtClean="0"/>
              <a:t>cycle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near-surface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stratification</a:t>
            </a:r>
            <a:endParaRPr lang="de-DE" sz="2000" b="1" dirty="0" smtClean="0"/>
          </a:p>
          <a:p>
            <a:endParaRPr lang="de-DE" sz="2000" b="1" dirty="0" smtClean="0"/>
          </a:p>
          <a:p>
            <a:r>
              <a:rPr lang="de-DE" sz="2000" b="1" dirty="0" smtClean="0"/>
              <a:t>Multi-</a:t>
            </a:r>
            <a:r>
              <a:rPr lang="de-DE" sz="2000" b="1" dirty="0" err="1" smtClean="0"/>
              <a:t>day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near-surface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stratification</a:t>
            </a:r>
            <a:endParaRPr lang="de-DE" sz="2000" b="1" dirty="0" smtClean="0"/>
          </a:p>
          <a:p>
            <a:r>
              <a:rPr lang="de-DE" sz="2000" b="1" dirty="0" smtClean="0"/>
              <a:t>(</a:t>
            </a:r>
            <a:r>
              <a:rPr lang="de-DE" sz="2000" b="1" dirty="0" err="1" smtClean="0"/>
              <a:t>Existence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where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why</a:t>
            </a:r>
            <a:r>
              <a:rPr lang="de-DE" sz="2000" b="1" dirty="0" smtClean="0"/>
              <a:t>)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Impact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1268760"/>
            <a:ext cx="7776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Bruce, J.G. and Firing, E., (1974):</a:t>
            </a:r>
          </a:p>
          <a:p>
            <a:r>
              <a:rPr lang="en-US" sz="1400" dirty="0" smtClean="0"/>
              <a:t>Temperature measurements in the upper 10 m with modified expendable bathythermograph probes, Journal of Geophysical Research, 79, 4110–4111, doi:10.1029/JC079i027p04110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1400" dirty="0" err="1" smtClean="0"/>
              <a:t>Gentemann</a:t>
            </a:r>
            <a:r>
              <a:rPr lang="en-US" sz="1400" dirty="0" smtClean="0"/>
              <a:t>, C.L., </a:t>
            </a:r>
            <a:r>
              <a:rPr lang="en-US" sz="1400" dirty="0" err="1" smtClean="0"/>
              <a:t>Donlon</a:t>
            </a:r>
            <a:r>
              <a:rPr lang="en-US" sz="1400" dirty="0" smtClean="0"/>
              <a:t>, C.J., Stuart-</a:t>
            </a:r>
            <a:r>
              <a:rPr lang="en-US" sz="1400" dirty="0" err="1" smtClean="0"/>
              <a:t>Menteth</a:t>
            </a:r>
            <a:r>
              <a:rPr lang="en-US" sz="1400" dirty="0" smtClean="0"/>
              <a:t>, A., and Wentz, F.J. (2003):</a:t>
            </a:r>
          </a:p>
          <a:p>
            <a:r>
              <a:rPr lang="de-DE" sz="1400" dirty="0" smtClean="0"/>
              <a:t>Diurnal </a:t>
            </a:r>
            <a:r>
              <a:rPr lang="de-DE" sz="1400" dirty="0" err="1" smtClean="0"/>
              <a:t>signals</a:t>
            </a:r>
            <a:r>
              <a:rPr lang="de-DE" sz="1400" dirty="0" smtClean="0"/>
              <a:t> in </a:t>
            </a:r>
            <a:r>
              <a:rPr lang="de-DE" sz="1400" dirty="0" err="1" smtClean="0"/>
              <a:t>satellite</a:t>
            </a:r>
            <a:r>
              <a:rPr lang="de-DE" sz="1400" dirty="0" smtClean="0"/>
              <a:t> </a:t>
            </a:r>
            <a:r>
              <a:rPr lang="de-DE" sz="1400" dirty="0" err="1" smtClean="0"/>
              <a:t>sea</a:t>
            </a:r>
            <a:r>
              <a:rPr lang="de-DE" sz="1400" dirty="0" smtClean="0"/>
              <a:t> </a:t>
            </a:r>
            <a:r>
              <a:rPr lang="de-DE" sz="1400" dirty="0" err="1" smtClean="0"/>
              <a:t>surface</a:t>
            </a:r>
            <a:r>
              <a:rPr lang="de-DE" sz="1400" dirty="0" smtClean="0"/>
              <a:t> </a:t>
            </a:r>
            <a:r>
              <a:rPr lang="de-DE" sz="1400" dirty="0" err="1" smtClean="0"/>
              <a:t>temperature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measurements</a:t>
            </a:r>
            <a:r>
              <a:rPr lang="en-US" sz="1400" dirty="0" smtClean="0"/>
              <a:t>, Geophysical Research Letters, 30, </a:t>
            </a:r>
            <a:r>
              <a:rPr lang="de-DE" sz="1400" dirty="0" smtClean="0"/>
              <a:t>1140, </a:t>
            </a:r>
            <a:r>
              <a:rPr lang="en-US" sz="1400" dirty="0" smtClean="0"/>
              <a:t>doi:10.1029/2002GL016291</a:t>
            </a:r>
            <a:endParaRPr lang="de-DE" sz="1400" dirty="0" smtClean="0"/>
          </a:p>
          <a:p>
            <a:r>
              <a:rPr lang="de-DE" sz="800" dirty="0" smtClean="0"/>
              <a:t>   </a:t>
            </a:r>
          </a:p>
          <a:p>
            <a:r>
              <a:rPr lang="de-DE" sz="1400" dirty="0" err="1" smtClean="0"/>
              <a:t>Prytherch</a:t>
            </a:r>
            <a:r>
              <a:rPr lang="de-DE" sz="1400" dirty="0" smtClean="0"/>
              <a:t>, J., Farrar, J.T., </a:t>
            </a:r>
            <a:r>
              <a:rPr lang="de-DE" sz="1400" dirty="0" err="1" smtClean="0"/>
              <a:t>and</a:t>
            </a:r>
            <a:r>
              <a:rPr lang="de-DE" sz="1400" dirty="0" smtClean="0"/>
              <a:t> Weller, R.A. (2013):</a:t>
            </a:r>
          </a:p>
          <a:p>
            <a:r>
              <a:rPr lang="en-US" sz="1400" dirty="0" smtClean="0"/>
              <a:t>Moored surface buoy observations of the diurnal warm layer</a:t>
            </a:r>
            <a:r>
              <a:rPr lang="de-DE" sz="1400" dirty="0" smtClean="0"/>
              <a:t>,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Geophysical</a:t>
            </a:r>
            <a:r>
              <a:rPr lang="de-DE" sz="1400" dirty="0" smtClean="0"/>
              <a:t> Research </a:t>
            </a:r>
            <a:r>
              <a:rPr lang="de-DE" sz="1400" dirty="0" err="1" smtClean="0"/>
              <a:t>Oceans</a:t>
            </a:r>
            <a:r>
              <a:rPr lang="de-DE" sz="1400" dirty="0" smtClean="0"/>
              <a:t>, 118, 4553-4569, </a:t>
            </a:r>
            <a:r>
              <a:rPr lang="en-US" sz="1400" dirty="0" smtClean="0"/>
              <a:t>doi:10.1002/jgrc.20360</a:t>
            </a:r>
            <a:endParaRPr lang="de-DE" sz="1400" dirty="0" smtClean="0"/>
          </a:p>
          <a:p>
            <a:r>
              <a:rPr lang="de-DE" sz="800" dirty="0" smtClean="0"/>
              <a:t>  </a:t>
            </a:r>
          </a:p>
          <a:p>
            <a:r>
              <a:rPr lang="de-DE" sz="1400" dirty="0" err="1" smtClean="0"/>
              <a:t>Soloviev</a:t>
            </a:r>
            <a:r>
              <a:rPr lang="de-DE" sz="1400" dirty="0" smtClean="0"/>
              <a:t>, A. </a:t>
            </a:r>
            <a:r>
              <a:rPr lang="de-DE" sz="1400" dirty="0" err="1" smtClean="0"/>
              <a:t>and</a:t>
            </a:r>
            <a:r>
              <a:rPr lang="de-DE" sz="1400" dirty="0" smtClean="0"/>
              <a:t> Lukas R.(2014):</a:t>
            </a:r>
          </a:p>
          <a:p>
            <a:r>
              <a:rPr lang="de-DE" sz="1400" dirty="0" smtClean="0"/>
              <a:t>The </a:t>
            </a:r>
            <a:r>
              <a:rPr lang="de-DE" sz="1400" dirty="0" err="1" smtClean="0"/>
              <a:t>Near-Surface</a:t>
            </a:r>
            <a:r>
              <a:rPr lang="de-DE" sz="1400" dirty="0" smtClean="0"/>
              <a:t> Layer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Ocean</a:t>
            </a:r>
            <a:r>
              <a:rPr lang="de-DE" sz="1400" dirty="0" smtClean="0"/>
              <a:t>, Springer, Dordrecht</a:t>
            </a:r>
          </a:p>
          <a:p>
            <a:r>
              <a:rPr lang="de-DE" sz="800" dirty="0" smtClean="0"/>
              <a:t>  </a:t>
            </a:r>
          </a:p>
          <a:p>
            <a:r>
              <a:rPr lang="en-US" sz="1400" dirty="0" err="1" smtClean="0"/>
              <a:t>Soloviev</a:t>
            </a:r>
            <a:r>
              <a:rPr lang="en-US" sz="1400" dirty="0" smtClean="0"/>
              <a:t>, A.V. and </a:t>
            </a:r>
            <a:r>
              <a:rPr lang="en-US" sz="1400" dirty="0" err="1" smtClean="0"/>
              <a:t>Vershinsky</a:t>
            </a:r>
            <a:r>
              <a:rPr lang="en-US" sz="1400" dirty="0" smtClean="0"/>
              <a:t>, N.V. (1982):</a:t>
            </a:r>
          </a:p>
          <a:p>
            <a:r>
              <a:rPr lang="en-US" sz="1400" dirty="0" smtClean="0"/>
              <a:t>The vertical structure of the thin surface layer of the ocean under conditions of low wind speed, Deep Sea Research, 29, 1437-1449, doi:10.1016/0198-0149(82)90035-8.</a:t>
            </a:r>
          </a:p>
          <a:p>
            <a:r>
              <a:rPr lang="de-DE" sz="800" dirty="0" smtClean="0"/>
              <a:t>  </a:t>
            </a:r>
          </a:p>
          <a:p>
            <a:r>
              <a:rPr lang="de-DE" sz="1400" dirty="0" err="1" smtClean="0"/>
              <a:t>Soloviev</a:t>
            </a:r>
            <a:r>
              <a:rPr lang="de-DE" sz="1400" dirty="0" smtClean="0"/>
              <a:t>, A., </a:t>
            </a:r>
            <a:r>
              <a:rPr lang="de-DE" sz="1400" dirty="0" err="1" smtClean="0"/>
              <a:t>Edson</a:t>
            </a:r>
            <a:r>
              <a:rPr lang="de-DE" sz="1400" dirty="0" smtClean="0"/>
              <a:t>, J., </a:t>
            </a:r>
            <a:r>
              <a:rPr lang="de-DE" sz="1400" dirty="0" err="1" smtClean="0"/>
              <a:t>McGillis</a:t>
            </a:r>
            <a:r>
              <a:rPr lang="de-DE" sz="1400" dirty="0" smtClean="0"/>
              <a:t>, W., </a:t>
            </a:r>
            <a:r>
              <a:rPr lang="de-DE" sz="1400" dirty="0" err="1" smtClean="0"/>
              <a:t>Schluessel</a:t>
            </a:r>
            <a:r>
              <a:rPr lang="de-DE" sz="1400" dirty="0" smtClean="0"/>
              <a:t>, P.,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Wanninkhof</a:t>
            </a:r>
            <a:r>
              <a:rPr lang="de-DE" sz="1400" dirty="0" smtClean="0"/>
              <a:t>, R. (2002):</a:t>
            </a:r>
          </a:p>
          <a:p>
            <a:r>
              <a:rPr lang="de-DE" sz="1400" dirty="0" smtClean="0"/>
              <a:t>Fine </a:t>
            </a:r>
            <a:r>
              <a:rPr lang="en-US" sz="1400" dirty="0" err="1" smtClean="0"/>
              <a:t>thermohaline</a:t>
            </a:r>
            <a:r>
              <a:rPr lang="en-US" sz="1400" dirty="0" smtClean="0"/>
              <a:t> structure and gas-exchange in the near-surface layer of the ocean during GasEx-98, in: </a:t>
            </a:r>
            <a:r>
              <a:rPr lang="en-US" sz="1400" dirty="0" err="1" smtClean="0"/>
              <a:t>Donelan</a:t>
            </a:r>
            <a:r>
              <a:rPr lang="en-US" sz="1400" dirty="0" smtClean="0"/>
              <a:t>, M.A., </a:t>
            </a:r>
            <a:r>
              <a:rPr lang="en-US" sz="1400" dirty="0" err="1" smtClean="0"/>
              <a:t>Drennan</a:t>
            </a:r>
            <a:r>
              <a:rPr lang="en-US" sz="1400" dirty="0" smtClean="0"/>
              <a:t>, W.M., Saltzman, E.S., and </a:t>
            </a:r>
            <a:r>
              <a:rPr lang="en-US" sz="1400" dirty="0" err="1" smtClean="0"/>
              <a:t>Wanninkhof</a:t>
            </a:r>
            <a:r>
              <a:rPr lang="en-US" sz="1400" dirty="0" smtClean="0"/>
              <a:t>, R. (eds.): Gas transfer at water surfaces, AGU Geophysical Monograph Series 127, Washington D.C., 181-185</a:t>
            </a:r>
          </a:p>
          <a:p>
            <a:r>
              <a:rPr lang="en-US" sz="800" dirty="0" smtClean="0"/>
              <a:t>  </a:t>
            </a:r>
          </a:p>
          <a:p>
            <a:r>
              <a:rPr lang="en-US" sz="1400" dirty="0" err="1" smtClean="0"/>
              <a:t>Stommel</a:t>
            </a:r>
            <a:r>
              <a:rPr lang="en-US" sz="1400" dirty="0" smtClean="0"/>
              <a:t>, H. and Woodcock, A.H. (1951): Diurnal heating of the surface of the Gulf of Mexico in the spring of 1942, Transactions of the American Geophysical Union, 32, 565-571</a:t>
            </a:r>
          </a:p>
        </p:txBody>
      </p:sp>
      <p:sp>
        <p:nvSpPr>
          <p:cNvPr id="4" name="Textfeld 9"/>
          <p:cNvSpPr txBox="1">
            <a:spLocks noChangeArrowheads="1"/>
          </p:cNvSpPr>
          <p:nvPr/>
        </p:nvSpPr>
        <p:spPr bwMode="auto">
          <a:xfrm>
            <a:off x="3491880" y="548680"/>
            <a:ext cx="1944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N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765" y="1700808"/>
            <a:ext cx="5091379" cy="42025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5576" y="112474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Transient </a:t>
            </a:r>
            <a:r>
              <a:rPr lang="de-DE" dirty="0" err="1" smtClean="0"/>
              <a:t>pycnocline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609329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after </a:t>
            </a:r>
            <a:r>
              <a:rPr lang="de-DE" sz="1200" dirty="0" err="1" smtClean="0"/>
              <a:t>Soloviev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Lukas 2014</a:t>
            </a:r>
            <a:endParaRPr lang="de-DE" sz="12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1512000" y="2060848"/>
            <a:ext cx="0" cy="280831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114000" y="3068960"/>
            <a:ext cx="0" cy="1800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16" y="3276000"/>
            <a:ext cx="0" cy="154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ihandform 13"/>
          <p:cNvSpPr/>
          <p:nvPr/>
        </p:nvSpPr>
        <p:spPr>
          <a:xfrm>
            <a:off x="3124200" y="2219325"/>
            <a:ext cx="600075" cy="866775"/>
          </a:xfrm>
          <a:custGeom>
            <a:avLst/>
            <a:gdLst>
              <a:gd name="connsiteX0" fmla="*/ 0 w 600075"/>
              <a:gd name="connsiteY0" fmla="*/ 866775 h 866775"/>
              <a:gd name="connsiteX1" fmla="*/ 38100 w 600075"/>
              <a:gd name="connsiteY1" fmla="*/ 723900 h 866775"/>
              <a:gd name="connsiteX2" fmla="*/ 95250 w 600075"/>
              <a:gd name="connsiteY2" fmla="*/ 571500 h 866775"/>
              <a:gd name="connsiteX3" fmla="*/ 219075 w 600075"/>
              <a:gd name="connsiteY3" fmla="*/ 371475 h 866775"/>
              <a:gd name="connsiteX4" fmla="*/ 400050 w 600075"/>
              <a:gd name="connsiteY4" fmla="*/ 171450 h 866775"/>
              <a:gd name="connsiteX5" fmla="*/ 542925 w 600075"/>
              <a:gd name="connsiteY5" fmla="*/ 38100 h 866775"/>
              <a:gd name="connsiteX6" fmla="*/ 600075 w 600075"/>
              <a:gd name="connsiteY6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075" h="866775">
                <a:moveTo>
                  <a:pt x="0" y="866775"/>
                </a:moveTo>
                <a:cubicBezTo>
                  <a:pt x="11112" y="819943"/>
                  <a:pt x="22225" y="773112"/>
                  <a:pt x="38100" y="723900"/>
                </a:cubicBezTo>
                <a:cubicBezTo>
                  <a:pt x="53975" y="674688"/>
                  <a:pt x="65087" y="630238"/>
                  <a:pt x="95250" y="571500"/>
                </a:cubicBezTo>
                <a:cubicBezTo>
                  <a:pt x="125413" y="512762"/>
                  <a:pt x="168275" y="438150"/>
                  <a:pt x="219075" y="371475"/>
                </a:cubicBezTo>
                <a:cubicBezTo>
                  <a:pt x="269875" y="304800"/>
                  <a:pt x="346075" y="227012"/>
                  <a:pt x="400050" y="171450"/>
                </a:cubicBezTo>
                <a:cubicBezTo>
                  <a:pt x="454025" y="115888"/>
                  <a:pt x="509588" y="66675"/>
                  <a:pt x="542925" y="38100"/>
                </a:cubicBezTo>
                <a:cubicBezTo>
                  <a:pt x="576263" y="9525"/>
                  <a:pt x="588169" y="4762"/>
                  <a:pt x="600075" y="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714875" y="2038350"/>
            <a:ext cx="733425" cy="1247775"/>
          </a:xfrm>
          <a:custGeom>
            <a:avLst/>
            <a:gdLst>
              <a:gd name="connsiteX0" fmla="*/ 0 w 733425"/>
              <a:gd name="connsiteY0" fmla="*/ 1247775 h 1247775"/>
              <a:gd name="connsiteX1" fmla="*/ 38100 w 733425"/>
              <a:gd name="connsiteY1" fmla="*/ 1057275 h 1247775"/>
              <a:gd name="connsiteX2" fmla="*/ 85725 w 733425"/>
              <a:gd name="connsiteY2" fmla="*/ 857250 h 1247775"/>
              <a:gd name="connsiteX3" fmla="*/ 171450 w 733425"/>
              <a:gd name="connsiteY3" fmla="*/ 657225 h 1247775"/>
              <a:gd name="connsiteX4" fmla="*/ 285750 w 733425"/>
              <a:gd name="connsiteY4" fmla="*/ 466725 h 1247775"/>
              <a:gd name="connsiteX5" fmla="*/ 409575 w 733425"/>
              <a:gd name="connsiteY5" fmla="*/ 304800 h 1247775"/>
              <a:gd name="connsiteX6" fmla="*/ 571500 w 733425"/>
              <a:gd name="connsiteY6" fmla="*/ 142875 h 1247775"/>
              <a:gd name="connsiteX7" fmla="*/ 733425 w 733425"/>
              <a:gd name="connsiteY7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425" h="1247775">
                <a:moveTo>
                  <a:pt x="0" y="1247775"/>
                </a:moveTo>
                <a:cubicBezTo>
                  <a:pt x="11906" y="1185068"/>
                  <a:pt x="23813" y="1122362"/>
                  <a:pt x="38100" y="1057275"/>
                </a:cubicBezTo>
                <a:cubicBezTo>
                  <a:pt x="52387" y="992188"/>
                  <a:pt x="63500" y="923925"/>
                  <a:pt x="85725" y="857250"/>
                </a:cubicBezTo>
                <a:cubicBezTo>
                  <a:pt x="107950" y="790575"/>
                  <a:pt x="138112" y="722313"/>
                  <a:pt x="171450" y="657225"/>
                </a:cubicBezTo>
                <a:cubicBezTo>
                  <a:pt x="204788" y="592137"/>
                  <a:pt x="246063" y="525462"/>
                  <a:pt x="285750" y="466725"/>
                </a:cubicBezTo>
                <a:cubicBezTo>
                  <a:pt x="325437" y="407988"/>
                  <a:pt x="361950" y="358775"/>
                  <a:pt x="409575" y="304800"/>
                </a:cubicBezTo>
                <a:cubicBezTo>
                  <a:pt x="457200" y="250825"/>
                  <a:pt x="517525" y="193675"/>
                  <a:pt x="571500" y="142875"/>
                </a:cubicBezTo>
                <a:cubicBezTo>
                  <a:pt x="625475" y="92075"/>
                  <a:pt x="679450" y="46037"/>
                  <a:pt x="733425" y="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>
            <a:off x="3707904" y="2060848"/>
            <a:ext cx="0" cy="144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1116000" y="4860000"/>
            <a:ext cx="396000" cy="396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2718000" y="4860000"/>
            <a:ext cx="396000" cy="396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4284000" y="4824000"/>
            <a:ext cx="432000" cy="468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156176" y="1556792"/>
            <a:ext cx="25922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Since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least half a </a:t>
            </a:r>
            <a:r>
              <a:rPr lang="de-DE" b="1" dirty="0" err="1" smtClean="0"/>
              <a:t>century</a:t>
            </a:r>
            <a:r>
              <a:rPr lang="de-DE" b="1" dirty="0" smtClean="0"/>
              <a:t> </a:t>
            </a:r>
            <a:r>
              <a:rPr lang="de-DE" b="1" dirty="0" err="1" smtClean="0"/>
              <a:t>it</a:t>
            </a:r>
            <a:r>
              <a:rPr lang="de-DE" b="1" dirty="0" smtClean="0"/>
              <a:t> was </a:t>
            </a:r>
            <a:r>
              <a:rPr lang="de-DE" b="1" dirty="0" err="1" smtClean="0"/>
              <a:t>recognized</a:t>
            </a:r>
            <a:endParaRPr lang="de-DE" b="1" dirty="0" smtClean="0"/>
          </a:p>
          <a:p>
            <a:r>
              <a:rPr lang="de-DE" sz="1600" dirty="0" smtClean="0"/>
              <a:t>[</a:t>
            </a:r>
            <a:r>
              <a:rPr lang="de-DE" sz="1600" dirty="0" err="1" smtClean="0"/>
              <a:t>Stommel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Woodcock</a:t>
            </a:r>
            <a:r>
              <a:rPr lang="de-DE" sz="1600" dirty="0" smtClean="0"/>
              <a:t> , 1951; Bruce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Firing</a:t>
            </a:r>
            <a:r>
              <a:rPr lang="de-DE" sz="1600" dirty="0" smtClean="0"/>
              <a:t>, 1974; </a:t>
            </a:r>
            <a:r>
              <a:rPr lang="de-DE" sz="1600" dirty="0" err="1" smtClean="0"/>
              <a:t>Soloviev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Vershinsky</a:t>
            </a:r>
            <a:r>
              <a:rPr lang="de-DE" sz="1600" dirty="0" smtClean="0"/>
              <a:t>, 1982]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err="1" smtClean="0"/>
              <a:t>Caused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:</a:t>
            </a:r>
          </a:p>
          <a:p>
            <a:endParaRPr lang="de-DE" b="1" dirty="0" smtClean="0"/>
          </a:p>
          <a:p>
            <a:r>
              <a:rPr lang="de-DE" b="1" dirty="0" smtClean="0"/>
              <a:t>Strong </a:t>
            </a:r>
            <a:r>
              <a:rPr lang="de-DE" b="1" dirty="0" err="1" smtClean="0"/>
              <a:t>insolation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light</a:t>
            </a:r>
            <a:r>
              <a:rPr lang="de-DE" b="1" dirty="0" smtClean="0"/>
              <a:t> wind (T-</a:t>
            </a:r>
            <a:r>
              <a:rPr lang="de-DE" b="1" dirty="0" err="1" smtClean="0"/>
              <a:t>driven</a:t>
            </a:r>
            <a:r>
              <a:rPr lang="de-DE" b="1" dirty="0" smtClean="0"/>
              <a:t>, </a:t>
            </a:r>
            <a:r>
              <a:rPr lang="de-DE" b="1" dirty="0" err="1" smtClean="0"/>
              <a:t>this</a:t>
            </a:r>
            <a:r>
              <a:rPr lang="de-DE" b="1" dirty="0" smtClean="0"/>
              <a:t> </a:t>
            </a:r>
            <a:r>
              <a:rPr lang="de-DE" b="1" dirty="0" err="1" smtClean="0"/>
              <a:t>example</a:t>
            </a:r>
            <a:r>
              <a:rPr lang="de-DE" b="1" dirty="0" smtClean="0"/>
              <a:t>)</a:t>
            </a:r>
          </a:p>
          <a:p>
            <a:endParaRPr lang="de-DE" b="1" dirty="0" smtClean="0"/>
          </a:p>
          <a:p>
            <a:r>
              <a:rPr lang="de-DE" b="1" dirty="0" err="1" smtClean="0"/>
              <a:t>Or</a:t>
            </a:r>
            <a:r>
              <a:rPr lang="de-DE" b="1" dirty="0" smtClean="0"/>
              <a:t> heavy </a:t>
            </a:r>
            <a:r>
              <a:rPr lang="de-DE" b="1" dirty="0" err="1" smtClean="0"/>
              <a:t>rainfall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light</a:t>
            </a:r>
            <a:r>
              <a:rPr lang="de-DE" b="1" dirty="0" smtClean="0"/>
              <a:t> wind (S-</a:t>
            </a:r>
            <a:r>
              <a:rPr lang="de-DE" b="1" dirty="0" err="1" smtClean="0"/>
              <a:t>driven</a:t>
            </a:r>
            <a:r>
              <a:rPr lang="de-DE" b="1" dirty="0" smtClean="0"/>
              <a:t>, not </a:t>
            </a:r>
            <a:r>
              <a:rPr lang="de-DE" b="1" dirty="0" err="1" smtClean="0"/>
              <a:t>shown</a:t>
            </a:r>
            <a:r>
              <a:rPr lang="de-DE" b="1" dirty="0" smtClean="0"/>
              <a:t>)</a:t>
            </a: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-715941" y="304370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Long-</a:t>
            </a:r>
            <a:r>
              <a:rPr lang="de-DE" sz="1600" b="1" dirty="0" err="1" smtClean="0">
                <a:solidFill>
                  <a:srgbClr val="FF0000"/>
                </a:solidFill>
              </a:rPr>
              <a:t>term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mixed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layer</a:t>
            </a:r>
            <a:endParaRPr lang="de-DE" sz="1600" b="1" dirty="0">
              <a:solidFill>
                <a:srgbClr val="FF0000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683568" y="2060848"/>
            <a:ext cx="0" cy="180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683568" y="4617152"/>
            <a:ext cx="0" cy="180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5400000">
            <a:off x="684000" y="1952848"/>
            <a:ext cx="0" cy="216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5400000">
            <a:off x="684000" y="4689152"/>
            <a:ext cx="0" cy="216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Diurnal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cycle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556792"/>
            <a:ext cx="28083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</a:t>
            </a:r>
            <a:r>
              <a:rPr lang="de-DE" sz="1600" b="1" dirty="0" err="1" smtClean="0"/>
              <a:t>At</a:t>
            </a:r>
            <a:r>
              <a:rPr lang="de-DE" sz="1600" b="1" dirty="0" smtClean="0"/>
              <a:t> moderate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low</a:t>
            </a:r>
            <a:r>
              <a:rPr lang="de-DE" sz="1600" b="1" dirty="0" smtClean="0"/>
              <a:t> wind …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… </a:t>
            </a:r>
            <a:r>
              <a:rPr lang="de-DE" sz="1600" b="1" dirty="0" err="1" smtClean="0"/>
              <a:t>daytime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insolation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allows</a:t>
            </a:r>
            <a:r>
              <a:rPr lang="de-DE" sz="1600" b="1" dirty="0" smtClean="0"/>
              <a:t> differential </a:t>
            </a:r>
            <a:r>
              <a:rPr lang="de-DE" sz="1600" b="1" dirty="0" err="1" smtClean="0"/>
              <a:t>heating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…</a:t>
            </a:r>
          </a:p>
          <a:p>
            <a:endParaRPr lang="de-DE" sz="1600" b="1" dirty="0" smtClean="0"/>
          </a:p>
          <a:p>
            <a:endParaRPr lang="de-DE" sz="1600" b="1" dirty="0" smtClean="0"/>
          </a:p>
          <a:p>
            <a:r>
              <a:rPr lang="de-DE" sz="1600" b="1" dirty="0" smtClean="0"/>
              <a:t>…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temporal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r>
              <a:rPr lang="de-DE" sz="1600" b="1" dirty="0" smtClean="0"/>
              <a:t>,</a:t>
            </a:r>
          </a:p>
          <a:p>
            <a:r>
              <a:rPr lang="de-DE" sz="1600" b="1" dirty="0" err="1" smtClean="0"/>
              <a:t>which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suppresses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mixing</a:t>
            </a:r>
            <a:r>
              <a:rPr lang="de-DE" sz="1600" b="1" dirty="0" smtClean="0"/>
              <a:t>.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= &gt; Isolation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top 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,</a:t>
            </a:r>
          </a:p>
          <a:p>
            <a:r>
              <a:rPr lang="de-DE" sz="1600" b="1" dirty="0" smtClean="0"/>
              <a:t>      6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12 </a:t>
            </a:r>
            <a:r>
              <a:rPr lang="de-DE" sz="1600" b="1" dirty="0" err="1" smtClean="0"/>
              <a:t>hours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typically</a:t>
            </a:r>
            <a:endParaRPr lang="de-DE" sz="1600" b="1" dirty="0" smtClean="0"/>
          </a:p>
        </p:txBody>
      </p:sp>
      <p:grpSp>
        <p:nvGrpSpPr>
          <p:cNvPr id="29" name="Gruppieren 28"/>
          <p:cNvGrpSpPr/>
          <p:nvPr/>
        </p:nvGrpSpPr>
        <p:grpSpPr>
          <a:xfrm>
            <a:off x="3059832" y="1556792"/>
            <a:ext cx="4680523" cy="3877399"/>
            <a:chOff x="3862952" y="2204864"/>
            <a:chExt cx="4680523" cy="387739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283968" y="3789040"/>
              <a:ext cx="4024577" cy="2279800"/>
              <a:chOff x="1684451" y="4173536"/>
              <a:chExt cx="4024577" cy="2279800"/>
            </a:xfrm>
          </p:grpSpPr>
          <p:pic>
            <p:nvPicPr>
              <p:cNvPr id="4" name="Grafik 3" descr="prytherchDWL1.png"/>
              <p:cNvPicPr>
                <a:picLocks noChangeAspect="1"/>
              </p:cNvPicPr>
              <p:nvPr/>
            </p:nvPicPr>
            <p:blipFill>
              <a:blip r:embed="rId2" cstate="print"/>
              <a:srcRect l="10988" t="56319"/>
              <a:stretch>
                <a:fillRect/>
              </a:stretch>
            </p:blipFill>
            <p:spPr>
              <a:xfrm>
                <a:off x="1684451" y="4173536"/>
                <a:ext cx="4024577" cy="2279800"/>
              </a:xfrm>
              <a:prstGeom prst="rect">
                <a:avLst/>
              </a:prstGeom>
            </p:spPr>
          </p:pic>
          <p:sp>
            <p:nvSpPr>
              <p:cNvPr id="5" name="Freihandform 4"/>
              <p:cNvSpPr/>
              <p:nvPr/>
            </p:nvSpPr>
            <p:spPr>
              <a:xfrm>
                <a:off x="2347415" y="4440072"/>
                <a:ext cx="1760561" cy="1578591"/>
              </a:xfrm>
              <a:custGeom>
                <a:avLst/>
                <a:gdLst>
                  <a:gd name="connsiteX0" fmla="*/ 0 w 1760561"/>
                  <a:gd name="connsiteY0" fmla="*/ 63689 h 1578591"/>
                  <a:gd name="connsiteX1" fmla="*/ 232012 w 1760561"/>
                  <a:gd name="connsiteY1" fmla="*/ 9098 h 1578591"/>
                  <a:gd name="connsiteX2" fmla="*/ 450376 w 1760561"/>
                  <a:gd name="connsiteY2" fmla="*/ 9098 h 1578591"/>
                  <a:gd name="connsiteX3" fmla="*/ 682388 w 1760561"/>
                  <a:gd name="connsiteY3" fmla="*/ 9098 h 1578591"/>
                  <a:gd name="connsiteX4" fmla="*/ 914400 w 1760561"/>
                  <a:gd name="connsiteY4" fmla="*/ 50041 h 1578591"/>
                  <a:gd name="connsiteX5" fmla="*/ 1078173 w 1760561"/>
                  <a:gd name="connsiteY5" fmla="*/ 159224 h 1578591"/>
                  <a:gd name="connsiteX6" fmla="*/ 1228298 w 1760561"/>
                  <a:gd name="connsiteY6" fmla="*/ 254758 h 1578591"/>
                  <a:gd name="connsiteX7" fmla="*/ 1405719 w 1760561"/>
                  <a:gd name="connsiteY7" fmla="*/ 445827 h 1578591"/>
                  <a:gd name="connsiteX8" fmla="*/ 1487606 w 1760561"/>
                  <a:gd name="connsiteY8" fmla="*/ 705134 h 1578591"/>
                  <a:gd name="connsiteX9" fmla="*/ 1610436 w 1760561"/>
                  <a:gd name="connsiteY9" fmla="*/ 1155510 h 1578591"/>
                  <a:gd name="connsiteX10" fmla="*/ 1760561 w 1760561"/>
                  <a:gd name="connsiteY10" fmla="*/ 1578591 h 157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0561" h="1578591">
                    <a:moveTo>
                      <a:pt x="0" y="63689"/>
                    </a:moveTo>
                    <a:cubicBezTo>
                      <a:pt x="78474" y="40943"/>
                      <a:pt x="156949" y="18197"/>
                      <a:pt x="232012" y="9098"/>
                    </a:cubicBezTo>
                    <a:cubicBezTo>
                      <a:pt x="307075" y="0"/>
                      <a:pt x="450376" y="9098"/>
                      <a:pt x="450376" y="9098"/>
                    </a:cubicBezTo>
                    <a:cubicBezTo>
                      <a:pt x="525439" y="9098"/>
                      <a:pt x="605051" y="2274"/>
                      <a:pt x="682388" y="9098"/>
                    </a:cubicBezTo>
                    <a:cubicBezTo>
                      <a:pt x="759725" y="15922"/>
                      <a:pt x="848436" y="25020"/>
                      <a:pt x="914400" y="50041"/>
                    </a:cubicBezTo>
                    <a:cubicBezTo>
                      <a:pt x="980364" y="75062"/>
                      <a:pt x="1025857" y="125105"/>
                      <a:pt x="1078173" y="159224"/>
                    </a:cubicBezTo>
                    <a:cubicBezTo>
                      <a:pt x="1130489" y="193343"/>
                      <a:pt x="1173707" y="206991"/>
                      <a:pt x="1228298" y="254758"/>
                    </a:cubicBezTo>
                    <a:cubicBezTo>
                      <a:pt x="1282889" y="302525"/>
                      <a:pt x="1362501" y="370764"/>
                      <a:pt x="1405719" y="445827"/>
                    </a:cubicBezTo>
                    <a:cubicBezTo>
                      <a:pt x="1448937" y="520890"/>
                      <a:pt x="1453487" y="586854"/>
                      <a:pt x="1487606" y="705134"/>
                    </a:cubicBezTo>
                    <a:cubicBezTo>
                      <a:pt x="1521725" y="823414"/>
                      <a:pt x="1564944" y="1009934"/>
                      <a:pt x="1610436" y="1155510"/>
                    </a:cubicBezTo>
                    <a:cubicBezTo>
                      <a:pt x="1655928" y="1301086"/>
                      <a:pt x="1708244" y="1439838"/>
                      <a:pt x="1760561" y="1578591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4139952" y="5013176"/>
                <a:ext cx="115212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Line </a:t>
                </a:r>
                <a:r>
                  <a:rPr lang="de-DE" b="1" dirty="0" err="1" smtClean="0"/>
                  <a:t>of</a:t>
                </a:r>
                <a:r>
                  <a:rPr lang="de-DE" b="1" dirty="0" smtClean="0"/>
                  <a:t> max. N</a:t>
                </a:r>
                <a:r>
                  <a:rPr lang="de-DE" b="1" baseline="30000" dirty="0" smtClean="0"/>
                  <a:t>2</a:t>
                </a:r>
                <a:endParaRPr lang="de-DE" b="1" baseline="30000" dirty="0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 rot="16200000">
              <a:off x="7427351" y="4689140"/>
              <a:ext cx="1944216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after </a:t>
              </a:r>
              <a:r>
                <a:rPr lang="de-DE" sz="1200" dirty="0" err="1" smtClean="0"/>
                <a:t>Prytherch</a:t>
              </a:r>
              <a:r>
                <a:rPr lang="de-DE" sz="1200" dirty="0" smtClean="0"/>
                <a:t> et al. 2013</a:t>
              </a:r>
              <a:endParaRPr lang="de-DE" sz="1200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4375811" y="2708920"/>
              <a:ext cx="3796589" cy="1060704"/>
            </a:xfrm>
            <a:custGeom>
              <a:avLst/>
              <a:gdLst>
                <a:gd name="connsiteX0" fmla="*/ 0 w 3796589"/>
                <a:gd name="connsiteY0" fmla="*/ 1046073 h 1060704"/>
                <a:gd name="connsiteX1" fmla="*/ 109728 w 3796589"/>
                <a:gd name="connsiteY1" fmla="*/ 1024128 h 1060704"/>
                <a:gd name="connsiteX2" fmla="*/ 219456 w 3796589"/>
                <a:gd name="connsiteY2" fmla="*/ 914400 h 1060704"/>
                <a:gd name="connsiteX3" fmla="*/ 343814 w 3796589"/>
                <a:gd name="connsiteY3" fmla="*/ 724204 h 1060704"/>
                <a:gd name="connsiteX4" fmla="*/ 453542 w 3796589"/>
                <a:gd name="connsiteY4" fmla="*/ 534009 h 1060704"/>
                <a:gd name="connsiteX5" fmla="*/ 577901 w 3796589"/>
                <a:gd name="connsiteY5" fmla="*/ 321868 h 1060704"/>
                <a:gd name="connsiteX6" fmla="*/ 775411 w 3796589"/>
                <a:gd name="connsiteY6" fmla="*/ 109728 h 1060704"/>
                <a:gd name="connsiteX7" fmla="*/ 899769 w 3796589"/>
                <a:gd name="connsiteY7" fmla="*/ 21945 h 1060704"/>
                <a:gd name="connsiteX8" fmla="*/ 1024128 w 3796589"/>
                <a:gd name="connsiteY8" fmla="*/ 0 h 1060704"/>
                <a:gd name="connsiteX9" fmla="*/ 1163117 w 3796589"/>
                <a:gd name="connsiteY9" fmla="*/ 21945 h 1060704"/>
                <a:gd name="connsiteX10" fmla="*/ 1302105 w 3796589"/>
                <a:gd name="connsiteY10" fmla="*/ 117043 h 1060704"/>
                <a:gd name="connsiteX11" fmla="*/ 1499616 w 3796589"/>
                <a:gd name="connsiteY11" fmla="*/ 395020 h 1060704"/>
                <a:gd name="connsiteX12" fmla="*/ 1580083 w 3796589"/>
                <a:gd name="connsiteY12" fmla="*/ 548640 h 1060704"/>
                <a:gd name="connsiteX13" fmla="*/ 1645920 w 3796589"/>
                <a:gd name="connsiteY13" fmla="*/ 694944 h 1060704"/>
                <a:gd name="connsiteX14" fmla="*/ 1726387 w 3796589"/>
                <a:gd name="connsiteY14" fmla="*/ 855878 h 1060704"/>
                <a:gd name="connsiteX15" fmla="*/ 1799539 w 3796589"/>
                <a:gd name="connsiteY15" fmla="*/ 958291 h 1060704"/>
                <a:gd name="connsiteX16" fmla="*/ 1872691 w 3796589"/>
                <a:gd name="connsiteY16" fmla="*/ 1009497 h 1060704"/>
                <a:gd name="connsiteX17" fmla="*/ 1989734 w 3796589"/>
                <a:gd name="connsiteY17" fmla="*/ 1053388 h 1060704"/>
                <a:gd name="connsiteX18" fmla="*/ 2435961 w 3796589"/>
                <a:gd name="connsiteY18" fmla="*/ 1053388 h 1060704"/>
                <a:gd name="connsiteX19" fmla="*/ 3796589 w 3796589"/>
                <a:gd name="connsiteY19" fmla="*/ 1060704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6589" h="1060704">
                  <a:moveTo>
                    <a:pt x="0" y="1046073"/>
                  </a:moveTo>
                  <a:cubicBezTo>
                    <a:pt x="36576" y="1046073"/>
                    <a:pt x="73152" y="1046073"/>
                    <a:pt x="109728" y="1024128"/>
                  </a:cubicBezTo>
                  <a:cubicBezTo>
                    <a:pt x="146304" y="1002183"/>
                    <a:pt x="180442" y="964387"/>
                    <a:pt x="219456" y="914400"/>
                  </a:cubicBezTo>
                  <a:cubicBezTo>
                    <a:pt x="258470" y="864413"/>
                    <a:pt x="304800" y="787602"/>
                    <a:pt x="343814" y="724204"/>
                  </a:cubicBezTo>
                  <a:cubicBezTo>
                    <a:pt x="382828" y="660806"/>
                    <a:pt x="414528" y="601065"/>
                    <a:pt x="453542" y="534009"/>
                  </a:cubicBezTo>
                  <a:cubicBezTo>
                    <a:pt x="492557" y="466953"/>
                    <a:pt x="524256" y="392582"/>
                    <a:pt x="577901" y="321868"/>
                  </a:cubicBezTo>
                  <a:cubicBezTo>
                    <a:pt x="631546" y="251155"/>
                    <a:pt x="721766" y="159715"/>
                    <a:pt x="775411" y="109728"/>
                  </a:cubicBezTo>
                  <a:cubicBezTo>
                    <a:pt x="829056" y="59741"/>
                    <a:pt x="858316" y="40233"/>
                    <a:pt x="899769" y="21945"/>
                  </a:cubicBezTo>
                  <a:cubicBezTo>
                    <a:pt x="941222" y="3657"/>
                    <a:pt x="980237" y="0"/>
                    <a:pt x="1024128" y="0"/>
                  </a:cubicBezTo>
                  <a:cubicBezTo>
                    <a:pt x="1068019" y="0"/>
                    <a:pt x="1116788" y="2438"/>
                    <a:pt x="1163117" y="21945"/>
                  </a:cubicBezTo>
                  <a:cubicBezTo>
                    <a:pt x="1209447" y="41452"/>
                    <a:pt x="1246022" y="54864"/>
                    <a:pt x="1302105" y="117043"/>
                  </a:cubicBezTo>
                  <a:cubicBezTo>
                    <a:pt x="1358188" y="179222"/>
                    <a:pt x="1453286" y="323087"/>
                    <a:pt x="1499616" y="395020"/>
                  </a:cubicBezTo>
                  <a:cubicBezTo>
                    <a:pt x="1545946" y="466953"/>
                    <a:pt x="1555699" y="498653"/>
                    <a:pt x="1580083" y="548640"/>
                  </a:cubicBezTo>
                  <a:cubicBezTo>
                    <a:pt x="1604467" y="598627"/>
                    <a:pt x="1621536" y="643738"/>
                    <a:pt x="1645920" y="694944"/>
                  </a:cubicBezTo>
                  <a:cubicBezTo>
                    <a:pt x="1670304" y="746150"/>
                    <a:pt x="1700784" y="811987"/>
                    <a:pt x="1726387" y="855878"/>
                  </a:cubicBezTo>
                  <a:cubicBezTo>
                    <a:pt x="1751990" y="899769"/>
                    <a:pt x="1775155" y="932688"/>
                    <a:pt x="1799539" y="958291"/>
                  </a:cubicBezTo>
                  <a:cubicBezTo>
                    <a:pt x="1823923" y="983894"/>
                    <a:pt x="1840992" y="993648"/>
                    <a:pt x="1872691" y="1009497"/>
                  </a:cubicBezTo>
                  <a:cubicBezTo>
                    <a:pt x="1904390" y="1025346"/>
                    <a:pt x="1895856" y="1046073"/>
                    <a:pt x="1989734" y="1053388"/>
                  </a:cubicBezTo>
                  <a:cubicBezTo>
                    <a:pt x="2083612" y="1060703"/>
                    <a:pt x="2435961" y="1053388"/>
                    <a:pt x="2435961" y="1053388"/>
                  </a:cubicBezTo>
                  <a:lnTo>
                    <a:pt x="3796589" y="1060704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355976" y="5805264"/>
              <a:ext cx="3888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    8:00       12:00     16:00      20:00        0:00        4:00</a:t>
              </a:r>
              <a:endParaRPr lang="de-DE" sz="1200" b="1" dirty="0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47844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436096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60588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6960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73440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8028384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4139952" y="3645024"/>
              <a:ext cx="216024" cy="22544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0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1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2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3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4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5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6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7</a:t>
              </a:r>
              <a:endParaRPr lang="de-DE" sz="1200" b="1" dirty="0"/>
            </a:p>
          </p:txBody>
        </p:sp>
        <p:sp>
          <p:nvSpPr>
            <p:cNvPr id="23" name="Textfeld 22"/>
            <p:cNvSpPr txBox="1"/>
            <p:nvPr/>
          </p:nvSpPr>
          <p:spPr>
            <a:xfrm rot="16200000">
              <a:off x="3497396" y="4658653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Depth</a:t>
              </a:r>
              <a:r>
                <a:rPr lang="de-DE" sz="1200" b="1" dirty="0" smtClean="0"/>
                <a:t> in m</a:t>
              </a:r>
              <a:endParaRPr lang="de-DE" sz="1200" b="1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99992" y="5013176"/>
              <a:ext cx="43204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</a:t>
              </a:r>
              <a:endParaRPr lang="de-DE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V="1">
              <a:off x="4392000" y="2204864"/>
              <a:ext cx="0" cy="15841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4499992" y="2267580"/>
              <a:ext cx="129614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accent6">
                      <a:lumMod val="75000"/>
                    </a:schemeClr>
                  </a:solidFill>
                </a:rPr>
                <a:t>Insolation</a:t>
              </a:r>
              <a:endParaRPr lang="de-DE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827584" y="97143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phenomenon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tropical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Diurnal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cycle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228184" y="134076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With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night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heat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loss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stratification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cannot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be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preserved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against</a:t>
            </a:r>
            <a:r>
              <a:rPr lang="de-DE" sz="1600" b="1" dirty="0" smtClean="0"/>
              <a:t> wind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convective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mixing</a:t>
            </a:r>
            <a:r>
              <a:rPr lang="de-DE" sz="1600" b="1" dirty="0" smtClean="0"/>
              <a:t>,</a:t>
            </a:r>
          </a:p>
          <a:p>
            <a:r>
              <a:rPr lang="de-DE" sz="1600" b="1" dirty="0" err="1" smtClean="0"/>
              <a:t>Nighttime</a:t>
            </a:r>
            <a:r>
              <a:rPr lang="de-DE" sz="1600" b="1" dirty="0" smtClean="0"/>
              <a:t> ML </a:t>
            </a:r>
            <a:r>
              <a:rPr lang="de-DE" sz="1600" b="1" dirty="0" err="1" smtClean="0"/>
              <a:t>is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restored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pSp>
        <p:nvGrpSpPr>
          <p:cNvPr id="3" name="Gruppieren 28"/>
          <p:cNvGrpSpPr/>
          <p:nvPr/>
        </p:nvGrpSpPr>
        <p:grpSpPr>
          <a:xfrm>
            <a:off x="3059832" y="1556792"/>
            <a:ext cx="4680523" cy="3877399"/>
            <a:chOff x="3862952" y="2204864"/>
            <a:chExt cx="4680523" cy="387739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283968" y="3789040"/>
              <a:ext cx="4024577" cy="2279800"/>
              <a:chOff x="1684451" y="4173536"/>
              <a:chExt cx="4024577" cy="2279800"/>
            </a:xfrm>
          </p:grpSpPr>
          <p:pic>
            <p:nvPicPr>
              <p:cNvPr id="4" name="Grafik 3" descr="prytherchDWL1.png"/>
              <p:cNvPicPr>
                <a:picLocks noChangeAspect="1"/>
              </p:cNvPicPr>
              <p:nvPr/>
            </p:nvPicPr>
            <p:blipFill>
              <a:blip r:embed="rId2" cstate="print"/>
              <a:srcRect l="10988" t="56319"/>
              <a:stretch>
                <a:fillRect/>
              </a:stretch>
            </p:blipFill>
            <p:spPr>
              <a:xfrm>
                <a:off x="1684451" y="4173536"/>
                <a:ext cx="4024577" cy="2279800"/>
              </a:xfrm>
              <a:prstGeom prst="rect">
                <a:avLst/>
              </a:prstGeom>
            </p:spPr>
          </p:pic>
          <p:sp>
            <p:nvSpPr>
              <p:cNvPr id="5" name="Freihandform 4"/>
              <p:cNvSpPr/>
              <p:nvPr/>
            </p:nvSpPr>
            <p:spPr>
              <a:xfrm>
                <a:off x="2347415" y="4440072"/>
                <a:ext cx="1760561" cy="1578591"/>
              </a:xfrm>
              <a:custGeom>
                <a:avLst/>
                <a:gdLst>
                  <a:gd name="connsiteX0" fmla="*/ 0 w 1760561"/>
                  <a:gd name="connsiteY0" fmla="*/ 63689 h 1578591"/>
                  <a:gd name="connsiteX1" fmla="*/ 232012 w 1760561"/>
                  <a:gd name="connsiteY1" fmla="*/ 9098 h 1578591"/>
                  <a:gd name="connsiteX2" fmla="*/ 450376 w 1760561"/>
                  <a:gd name="connsiteY2" fmla="*/ 9098 h 1578591"/>
                  <a:gd name="connsiteX3" fmla="*/ 682388 w 1760561"/>
                  <a:gd name="connsiteY3" fmla="*/ 9098 h 1578591"/>
                  <a:gd name="connsiteX4" fmla="*/ 914400 w 1760561"/>
                  <a:gd name="connsiteY4" fmla="*/ 50041 h 1578591"/>
                  <a:gd name="connsiteX5" fmla="*/ 1078173 w 1760561"/>
                  <a:gd name="connsiteY5" fmla="*/ 159224 h 1578591"/>
                  <a:gd name="connsiteX6" fmla="*/ 1228298 w 1760561"/>
                  <a:gd name="connsiteY6" fmla="*/ 254758 h 1578591"/>
                  <a:gd name="connsiteX7" fmla="*/ 1405719 w 1760561"/>
                  <a:gd name="connsiteY7" fmla="*/ 445827 h 1578591"/>
                  <a:gd name="connsiteX8" fmla="*/ 1487606 w 1760561"/>
                  <a:gd name="connsiteY8" fmla="*/ 705134 h 1578591"/>
                  <a:gd name="connsiteX9" fmla="*/ 1610436 w 1760561"/>
                  <a:gd name="connsiteY9" fmla="*/ 1155510 h 1578591"/>
                  <a:gd name="connsiteX10" fmla="*/ 1760561 w 1760561"/>
                  <a:gd name="connsiteY10" fmla="*/ 1578591 h 157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0561" h="1578591">
                    <a:moveTo>
                      <a:pt x="0" y="63689"/>
                    </a:moveTo>
                    <a:cubicBezTo>
                      <a:pt x="78474" y="40943"/>
                      <a:pt x="156949" y="18197"/>
                      <a:pt x="232012" y="9098"/>
                    </a:cubicBezTo>
                    <a:cubicBezTo>
                      <a:pt x="307075" y="0"/>
                      <a:pt x="450376" y="9098"/>
                      <a:pt x="450376" y="9098"/>
                    </a:cubicBezTo>
                    <a:cubicBezTo>
                      <a:pt x="525439" y="9098"/>
                      <a:pt x="605051" y="2274"/>
                      <a:pt x="682388" y="9098"/>
                    </a:cubicBezTo>
                    <a:cubicBezTo>
                      <a:pt x="759725" y="15922"/>
                      <a:pt x="848436" y="25020"/>
                      <a:pt x="914400" y="50041"/>
                    </a:cubicBezTo>
                    <a:cubicBezTo>
                      <a:pt x="980364" y="75062"/>
                      <a:pt x="1025857" y="125105"/>
                      <a:pt x="1078173" y="159224"/>
                    </a:cubicBezTo>
                    <a:cubicBezTo>
                      <a:pt x="1130489" y="193343"/>
                      <a:pt x="1173707" y="206991"/>
                      <a:pt x="1228298" y="254758"/>
                    </a:cubicBezTo>
                    <a:cubicBezTo>
                      <a:pt x="1282889" y="302525"/>
                      <a:pt x="1362501" y="370764"/>
                      <a:pt x="1405719" y="445827"/>
                    </a:cubicBezTo>
                    <a:cubicBezTo>
                      <a:pt x="1448937" y="520890"/>
                      <a:pt x="1453487" y="586854"/>
                      <a:pt x="1487606" y="705134"/>
                    </a:cubicBezTo>
                    <a:cubicBezTo>
                      <a:pt x="1521725" y="823414"/>
                      <a:pt x="1564944" y="1009934"/>
                      <a:pt x="1610436" y="1155510"/>
                    </a:cubicBezTo>
                    <a:cubicBezTo>
                      <a:pt x="1655928" y="1301086"/>
                      <a:pt x="1708244" y="1439838"/>
                      <a:pt x="1760561" y="1578591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4139952" y="5013176"/>
                <a:ext cx="115212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Line </a:t>
                </a:r>
                <a:r>
                  <a:rPr lang="de-DE" b="1" dirty="0" err="1" smtClean="0"/>
                  <a:t>of</a:t>
                </a:r>
                <a:r>
                  <a:rPr lang="de-DE" b="1" dirty="0" smtClean="0"/>
                  <a:t> max. N</a:t>
                </a:r>
                <a:r>
                  <a:rPr lang="de-DE" b="1" baseline="30000" dirty="0" smtClean="0"/>
                  <a:t>2</a:t>
                </a:r>
                <a:endParaRPr lang="de-DE" b="1" baseline="30000" dirty="0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 rot="16200000">
              <a:off x="7427351" y="4689140"/>
              <a:ext cx="1944216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after </a:t>
              </a:r>
              <a:r>
                <a:rPr lang="de-DE" sz="1200" dirty="0" err="1" smtClean="0"/>
                <a:t>Prytherch</a:t>
              </a:r>
              <a:r>
                <a:rPr lang="de-DE" sz="1200" dirty="0" smtClean="0"/>
                <a:t> et al. 2013</a:t>
              </a:r>
              <a:endParaRPr lang="de-DE" sz="1200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4375811" y="2708920"/>
              <a:ext cx="3796589" cy="1060704"/>
            </a:xfrm>
            <a:custGeom>
              <a:avLst/>
              <a:gdLst>
                <a:gd name="connsiteX0" fmla="*/ 0 w 3796589"/>
                <a:gd name="connsiteY0" fmla="*/ 1046073 h 1060704"/>
                <a:gd name="connsiteX1" fmla="*/ 109728 w 3796589"/>
                <a:gd name="connsiteY1" fmla="*/ 1024128 h 1060704"/>
                <a:gd name="connsiteX2" fmla="*/ 219456 w 3796589"/>
                <a:gd name="connsiteY2" fmla="*/ 914400 h 1060704"/>
                <a:gd name="connsiteX3" fmla="*/ 343814 w 3796589"/>
                <a:gd name="connsiteY3" fmla="*/ 724204 h 1060704"/>
                <a:gd name="connsiteX4" fmla="*/ 453542 w 3796589"/>
                <a:gd name="connsiteY4" fmla="*/ 534009 h 1060704"/>
                <a:gd name="connsiteX5" fmla="*/ 577901 w 3796589"/>
                <a:gd name="connsiteY5" fmla="*/ 321868 h 1060704"/>
                <a:gd name="connsiteX6" fmla="*/ 775411 w 3796589"/>
                <a:gd name="connsiteY6" fmla="*/ 109728 h 1060704"/>
                <a:gd name="connsiteX7" fmla="*/ 899769 w 3796589"/>
                <a:gd name="connsiteY7" fmla="*/ 21945 h 1060704"/>
                <a:gd name="connsiteX8" fmla="*/ 1024128 w 3796589"/>
                <a:gd name="connsiteY8" fmla="*/ 0 h 1060704"/>
                <a:gd name="connsiteX9" fmla="*/ 1163117 w 3796589"/>
                <a:gd name="connsiteY9" fmla="*/ 21945 h 1060704"/>
                <a:gd name="connsiteX10" fmla="*/ 1302105 w 3796589"/>
                <a:gd name="connsiteY10" fmla="*/ 117043 h 1060704"/>
                <a:gd name="connsiteX11" fmla="*/ 1499616 w 3796589"/>
                <a:gd name="connsiteY11" fmla="*/ 395020 h 1060704"/>
                <a:gd name="connsiteX12" fmla="*/ 1580083 w 3796589"/>
                <a:gd name="connsiteY12" fmla="*/ 548640 h 1060704"/>
                <a:gd name="connsiteX13" fmla="*/ 1645920 w 3796589"/>
                <a:gd name="connsiteY13" fmla="*/ 694944 h 1060704"/>
                <a:gd name="connsiteX14" fmla="*/ 1726387 w 3796589"/>
                <a:gd name="connsiteY14" fmla="*/ 855878 h 1060704"/>
                <a:gd name="connsiteX15" fmla="*/ 1799539 w 3796589"/>
                <a:gd name="connsiteY15" fmla="*/ 958291 h 1060704"/>
                <a:gd name="connsiteX16" fmla="*/ 1872691 w 3796589"/>
                <a:gd name="connsiteY16" fmla="*/ 1009497 h 1060704"/>
                <a:gd name="connsiteX17" fmla="*/ 1989734 w 3796589"/>
                <a:gd name="connsiteY17" fmla="*/ 1053388 h 1060704"/>
                <a:gd name="connsiteX18" fmla="*/ 2435961 w 3796589"/>
                <a:gd name="connsiteY18" fmla="*/ 1053388 h 1060704"/>
                <a:gd name="connsiteX19" fmla="*/ 3796589 w 3796589"/>
                <a:gd name="connsiteY19" fmla="*/ 1060704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6589" h="1060704">
                  <a:moveTo>
                    <a:pt x="0" y="1046073"/>
                  </a:moveTo>
                  <a:cubicBezTo>
                    <a:pt x="36576" y="1046073"/>
                    <a:pt x="73152" y="1046073"/>
                    <a:pt x="109728" y="1024128"/>
                  </a:cubicBezTo>
                  <a:cubicBezTo>
                    <a:pt x="146304" y="1002183"/>
                    <a:pt x="180442" y="964387"/>
                    <a:pt x="219456" y="914400"/>
                  </a:cubicBezTo>
                  <a:cubicBezTo>
                    <a:pt x="258470" y="864413"/>
                    <a:pt x="304800" y="787602"/>
                    <a:pt x="343814" y="724204"/>
                  </a:cubicBezTo>
                  <a:cubicBezTo>
                    <a:pt x="382828" y="660806"/>
                    <a:pt x="414528" y="601065"/>
                    <a:pt x="453542" y="534009"/>
                  </a:cubicBezTo>
                  <a:cubicBezTo>
                    <a:pt x="492557" y="466953"/>
                    <a:pt x="524256" y="392582"/>
                    <a:pt x="577901" y="321868"/>
                  </a:cubicBezTo>
                  <a:cubicBezTo>
                    <a:pt x="631546" y="251155"/>
                    <a:pt x="721766" y="159715"/>
                    <a:pt x="775411" y="109728"/>
                  </a:cubicBezTo>
                  <a:cubicBezTo>
                    <a:pt x="829056" y="59741"/>
                    <a:pt x="858316" y="40233"/>
                    <a:pt x="899769" y="21945"/>
                  </a:cubicBezTo>
                  <a:cubicBezTo>
                    <a:pt x="941222" y="3657"/>
                    <a:pt x="980237" y="0"/>
                    <a:pt x="1024128" y="0"/>
                  </a:cubicBezTo>
                  <a:cubicBezTo>
                    <a:pt x="1068019" y="0"/>
                    <a:pt x="1116788" y="2438"/>
                    <a:pt x="1163117" y="21945"/>
                  </a:cubicBezTo>
                  <a:cubicBezTo>
                    <a:pt x="1209447" y="41452"/>
                    <a:pt x="1246022" y="54864"/>
                    <a:pt x="1302105" y="117043"/>
                  </a:cubicBezTo>
                  <a:cubicBezTo>
                    <a:pt x="1358188" y="179222"/>
                    <a:pt x="1453286" y="323087"/>
                    <a:pt x="1499616" y="395020"/>
                  </a:cubicBezTo>
                  <a:cubicBezTo>
                    <a:pt x="1545946" y="466953"/>
                    <a:pt x="1555699" y="498653"/>
                    <a:pt x="1580083" y="548640"/>
                  </a:cubicBezTo>
                  <a:cubicBezTo>
                    <a:pt x="1604467" y="598627"/>
                    <a:pt x="1621536" y="643738"/>
                    <a:pt x="1645920" y="694944"/>
                  </a:cubicBezTo>
                  <a:cubicBezTo>
                    <a:pt x="1670304" y="746150"/>
                    <a:pt x="1700784" y="811987"/>
                    <a:pt x="1726387" y="855878"/>
                  </a:cubicBezTo>
                  <a:cubicBezTo>
                    <a:pt x="1751990" y="899769"/>
                    <a:pt x="1775155" y="932688"/>
                    <a:pt x="1799539" y="958291"/>
                  </a:cubicBezTo>
                  <a:cubicBezTo>
                    <a:pt x="1823923" y="983894"/>
                    <a:pt x="1840992" y="993648"/>
                    <a:pt x="1872691" y="1009497"/>
                  </a:cubicBezTo>
                  <a:cubicBezTo>
                    <a:pt x="1904390" y="1025346"/>
                    <a:pt x="1895856" y="1046073"/>
                    <a:pt x="1989734" y="1053388"/>
                  </a:cubicBezTo>
                  <a:cubicBezTo>
                    <a:pt x="2083612" y="1060703"/>
                    <a:pt x="2435961" y="1053388"/>
                    <a:pt x="2435961" y="1053388"/>
                  </a:cubicBezTo>
                  <a:lnTo>
                    <a:pt x="3796589" y="1060704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355976" y="5805264"/>
              <a:ext cx="3888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    8:00       12:00     16:00      20:00        0:00        4:00</a:t>
              </a:r>
              <a:endParaRPr lang="de-DE" sz="1200" b="1" dirty="0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47844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436096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60588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6960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73440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8028384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4139952" y="3645024"/>
              <a:ext cx="216024" cy="22544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0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1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2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3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4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5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6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7</a:t>
              </a:r>
              <a:endParaRPr lang="de-DE" sz="1200" b="1" dirty="0"/>
            </a:p>
          </p:txBody>
        </p:sp>
        <p:sp>
          <p:nvSpPr>
            <p:cNvPr id="23" name="Textfeld 22"/>
            <p:cNvSpPr txBox="1"/>
            <p:nvPr/>
          </p:nvSpPr>
          <p:spPr>
            <a:xfrm rot="16200000">
              <a:off x="3497396" y="4658653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Depth</a:t>
              </a:r>
              <a:r>
                <a:rPr lang="de-DE" sz="1200" b="1" dirty="0" smtClean="0"/>
                <a:t> in m</a:t>
              </a:r>
              <a:endParaRPr lang="de-DE" sz="1200" b="1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99992" y="5013176"/>
              <a:ext cx="43204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</a:t>
              </a:r>
              <a:endParaRPr lang="de-DE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V="1">
              <a:off x="4392000" y="2204864"/>
              <a:ext cx="0" cy="15841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4499992" y="2267580"/>
              <a:ext cx="129614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accent6">
                      <a:lumMod val="75000"/>
                    </a:schemeClr>
                  </a:solidFill>
                </a:rPr>
                <a:t>Insolation</a:t>
              </a:r>
              <a:endParaRPr lang="de-DE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827584" y="97143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phenomenon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tropical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r>
              <a:rPr lang="de-DE" dirty="0" smtClean="0"/>
              <a:t>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1520" y="1556792"/>
            <a:ext cx="28083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</a:t>
            </a:r>
            <a:r>
              <a:rPr lang="de-DE" sz="1600" b="1" dirty="0" err="1" smtClean="0"/>
              <a:t>At</a:t>
            </a:r>
            <a:r>
              <a:rPr lang="de-DE" sz="1600" b="1" dirty="0" smtClean="0"/>
              <a:t> moderate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low</a:t>
            </a:r>
            <a:r>
              <a:rPr lang="de-DE" sz="1600" b="1" dirty="0" smtClean="0"/>
              <a:t> wind …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… </a:t>
            </a:r>
            <a:r>
              <a:rPr lang="de-DE" sz="1600" b="1" dirty="0" err="1" smtClean="0"/>
              <a:t>daytime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insolation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allows</a:t>
            </a:r>
            <a:r>
              <a:rPr lang="de-DE" sz="1600" b="1" dirty="0" smtClean="0"/>
              <a:t> differential </a:t>
            </a:r>
            <a:r>
              <a:rPr lang="de-DE" sz="1600" b="1" dirty="0" err="1" smtClean="0"/>
              <a:t>heating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…</a:t>
            </a:r>
          </a:p>
          <a:p>
            <a:endParaRPr lang="de-DE" sz="1600" b="1" dirty="0" smtClean="0"/>
          </a:p>
          <a:p>
            <a:endParaRPr lang="de-DE" sz="1600" b="1" dirty="0" smtClean="0"/>
          </a:p>
          <a:p>
            <a:r>
              <a:rPr lang="de-DE" sz="1600" b="1" dirty="0" smtClean="0"/>
              <a:t>…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temporal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r>
              <a:rPr lang="de-DE" sz="1600" b="1" dirty="0" smtClean="0"/>
              <a:t>,</a:t>
            </a:r>
          </a:p>
          <a:p>
            <a:r>
              <a:rPr lang="de-DE" sz="1600" b="1" dirty="0" err="1" smtClean="0"/>
              <a:t>which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suppresses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mixing</a:t>
            </a:r>
            <a:r>
              <a:rPr lang="de-DE" sz="1600" b="1" dirty="0" smtClean="0"/>
              <a:t>.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= &gt; Isolation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top 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,</a:t>
            </a:r>
          </a:p>
          <a:p>
            <a:r>
              <a:rPr lang="de-DE" sz="1600" b="1" dirty="0" smtClean="0"/>
              <a:t>      6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12 </a:t>
            </a:r>
            <a:r>
              <a:rPr lang="de-DE" sz="1600" b="1" dirty="0" err="1" smtClean="0"/>
              <a:t>hours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typically</a:t>
            </a: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Diurnal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cycle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8"/>
          <p:cNvGrpSpPr/>
          <p:nvPr/>
        </p:nvGrpSpPr>
        <p:grpSpPr>
          <a:xfrm>
            <a:off x="3059832" y="1556792"/>
            <a:ext cx="4680523" cy="3877399"/>
            <a:chOff x="3862952" y="2204864"/>
            <a:chExt cx="4680523" cy="387739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283968" y="3789040"/>
              <a:ext cx="4024577" cy="2279800"/>
              <a:chOff x="1684451" y="4173536"/>
              <a:chExt cx="4024577" cy="2279800"/>
            </a:xfrm>
          </p:grpSpPr>
          <p:pic>
            <p:nvPicPr>
              <p:cNvPr id="4" name="Grafik 3" descr="prytherchDWL1.png"/>
              <p:cNvPicPr>
                <a:picLocks noChangeAspect="1"/>
              </p:cNvPicPr>
              <p:nvPr/>
            </p:nvPicPr>
            <p:blipFill>
              <a:blip r:embed="rId2" cstate="print"/>
              <a:srcRect l="10988" t="56319"/>
              <a:stretch>
                <a:fillRect/>
              </a:stretch>
            </p:blipFill>
            <p:spPr>
              <a:xfrm>
                <a:off x="1684451" y="4173536"/>
                <a:ext cx="4024577" cy="2279800"/>
              </a:xfrm>
              <a:prstGeom prst="rect">
                <a:avLst/>
              </a:prstGeom>
            </p:spPr>
          </p:pic>
          <p:sp>
            <p:nvSpPr>
              <p:cNvPr id="5" name="Freihandform 4"/>
              <p:cNvSpPr/>
              <p:nvPr/>
            </p:nvSpPr>
            <p:spPr>
              <a:xfrm>
                <a:off x="2347415" y="4440072"/>
                <a:ext cx="1760561" cy="1578591"/>
              </a:xfrm>
              <a:custGeom>
                <a:avLst/>
                <a:gdLst>
                  <a:gd name="connsiteX0" fmla="*/ 0 w 1760561"/>
                  <a:gd name="connsiteY0" fmla="*/ 63689 h 1578591"/>
                  <a:gd name="connsiteX1" fmla="*/ 232012 w 1760561"/>
                  <a:gd name="connsiteY1" fmla="*/ 9098 h 1578591"/>
                  <a:gd name="connsiteX2" fmla="*/ 450376 w 1760561"/>
                  <a:gd name="connsiteY2" fmla="*/ 9098 h 1578591"/>
                  <a:gd name="connsiteX3" fmla="*/ 682388 w 1760561"/>
                  <a:gd name="connsiteY3" fmla="*/ 9098 h 1578591"/>
                  <a:gd name="connsiteX4" fmla="*/ 914400 w 1760561"/>
                  <a:gd name="connsiteY4" fmla="*/ 50041 h 1578591"/>
                  <a:gd name="connsiteX5" fmla="*/ 1078173 w 1760561"/>
                  <a:gd name="connsiteY5" fmla="*/ 159224 h 1578591"/>
                  <a:gd name="connsiteX6" fmla="*/ 1228298 w 1760561"/>
                  <a:gd name="connsiteY6" fmla="*/ 254758 h 1578591"/>
                  <a:gd name="connsiteX7" fmla="*/ 1405719 w 1760561"/>
                  <a:gd name="connsiteY7" fmla="*/ 445827 h 1578591"/>
                  <a:gd name="connsiteX8" fmla="*/ 1487606 w 1760561"/>
                  <a:gd name="connsiteY8" fmla="*/ 705134 h 1578591"/>
                  <a:gd name="connsiteX9" fmla="*/ 1610436 w 1760561"/>
                  <a:gd name="connsiteY9" fmla="*/ 1155510 h 1578591"/>
                  <a:gd name="connsiteX10" fmla="*/ 1760561 w 1760561"/>
                  <a:gd name="connsiteY10" fmla="*/ 1578591 h 157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0561" h="1578591">
                    <a:moveTo>
                      <a:pt x="0" y="63689"/>
                    </a:moveTo>
                    <a:cubicBezTo>
                      <a:pt x="78474" y="40943"/>
                      <a:pt x="156949" y="18197"/>
                      <a:pt x="232012" y="9098"/>
                    </a:cubicBezTo>
                    <a:cubicBezTo>
                      <a:pt x="307075" y="0"/>
                      <a:pt x="450376" y="9098"/>
                      <a:pt x="450376" y="9098"/>
                    </a:cubicBezTo>
                    <a:cubicBezTo>
                      <a:pt x="525439" y="9098"/>
                      <a:pt x="605051" y="2274"/>
                      <a:pt x="682388" y="9098"/>
                    </a:cubicBezTo>
                    <a:cubicBezTo>
                      <a:pt x="759725" y="15922"/>
                      <a:pt x="848436" y="25020"/>
                      <a:pt x="914400" y="50041"/>
                    </a:cubicBezTo>
                    <a:cubicBezTo>
                      <a:pt x="980364" y="75062"/>
                      <a:pt x="1025857" y="125105"/>
                      <a:pt x="1078173" y="159224"/>
                    </a:cubicBezTo>
                    <a:cubicBezTo>
                      <a:pt x="1130489" y="193343"/>
                      <a:pt x="1173707" y="206991"/>
                      <a:pt x="1228298" y="254758"/>
                    </a:cubicBezTo>
                    <a:cubicBezTo>
                      <a:pt x="1282889" y="302525"/>
                      <a:pt x="1362501" y="370764"/>
                      <a:pt x="1405719" y="445827"/>
                    </a:cubicBezTo>
                    <a:cubicBezTo>
                      <a:pt x="1448937" y="520890"/>
                      <a:pt x="1453487" y="586854"/>
                      <a:pt x="1487606" y="705134"/>
                    </a:cubicBezTo>
                    <a:cubicBezTo>
                      <a:pt x="1521725" y="823414"/>
                      <a:pt x="1564944" y="1009934"/>
                      <a:pt x="1610436" y="1155510"/>
                    </a:cubicBezTo>
                    <a:cubicBezTo>
                      <a:pt x="1655928" y="1301086"/>
                      <a:pt x="1708244" y="1439838"/>
                      <a:pt x="1760561" y="1578591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4139952" y="5013176"/>
                <a:ext cx="115212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/>
                  <a:t>Line </a:t>
                </a:r>
                <a:r>
                  <a:rPr lang="de-DE" b="1" dirty="0" err="1" smtClean="0"/>
                  <a:t>of</a:t>
                </a:r>
                <a:r>
                  <a:rPr lang="de-DE" b="1" dirty="0" smtClean="0"/>
                  <a:t> max. N</a:t>
                </a:r>
                <a:r>
                  <a:rPr lang="de-DE" b="1" baseline="30000" dirty="0" smtClean="0"/>
                  <a:t>2</a:t>
                </a:r>
                <a:endParaRPr lang="de-DE" b="1" baseline="30000" dirty="0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 rot="16200000">
              <a:off x="7427351" y="4689140"/>
              <a:ext cx="1944216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after </a:t>
              </a:r>
              <a:r>
                <a:rPr lang="de-DE" sz="1200" dirty="0" err="1" smtClean="0"/>
                <a:t>Prytherch</a:t>
              </a:r>
              <a:r>
                <a:rPr lang="de-DE" sz="1200" dirty="0" smtClean="0"/>
                <a:t> et al. 2013</a:t>
              </a:r>
              <a:endParaRPr lang="de-DE" sz="1200" dirty="0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4375811" y="2708920"/>
              <a:ext cx="3796589" cy="1060704"/>
            </a:xfrm>
            <a:custGeom>
              <a:avLst/>
              <a:gdLst>
                <a:gd name="connsiteX0" fmla="*/ 0 w 3796589"/>
                <a:gd name="connsiteY0" fmla="*/ 1046073 h 1060704"/>
                <a:gd name="connsiteX1" fmla="*/ 109728 w 3796589"/>
                <a:gd name="connsiteY1" fmla="*/ 1024128 h 1060704"/>
                <a:gd name="connsiteX2" fmla="*/ 219456 w 3796589"/>
                <a:gd name="connsiteY2" fmla="*/ 914400 h 1060704"/>
                <a:gd name="connsiteX3" fmla="*/ 343814 w 3796589"/>
                <a:gd name="connsiteY3" fmla="*/ 724204 h 1060704"/>
                <a:gd name="connsiteX4" fmla="*/ 453542 w 3796589"/>
                <a:gd name="connsiteY4" fmla="*/ 534009 h 1060704"/>
                <a:gd name="connsiteX5" fmla="*/ 577901 w 3796589"/>
                <a:gd name="connsiteY5" fmla="*/ 321868 h 1060704"/>
                <a:gd name="connsiteX6" fmla="*/ 775411 w 3796589"/>
                <a:gd name="connsiteY6" fmla="*/ 109728 h 1060704"/>
                <a:gd name="connsiteX7" fmla="*/ 899769 w 3796589"/>
                <a:gd name="connsiteY7" fmla="*/ 21945 h 1060704"/>
                <a:gd name="connsiteX8" fmla="*/ 1024128 w 3796589"/>
                <a:gd name="connsiteY8" fmla="*/ 0 h 1060704"/>
                <a:gd name="connsiteX9" fmla="*/ 1163117 w 3796589"/>
                <a:gd name="connsiteY9" fmla="*/ 21945 h 1060704"/>
                <a:gd name="connsiteX10" fmla="*/ 1302105 w 3796589"/>
                <a:gd name="connsiteY10" fmla="*/ 117043 h 1060704"/>
                <a:gd name="connsiteX11" fmla="*/ 1499616 w 3796589"/>
                <a:gd name="connsiteY11" fmla="*/ 395020 h 1060704"/>
                <a:gd name="connsiteX12" fmla="*/ 1580083 w 3796589"/>
                <a:gd name="connsiteY12" fmla="*/ 548640 h 1060704"/>
                <a:gd name="connsiteX13" fmla="*/ 1645920 w 3796589"/>
                <a:gd name="connsiteY13" fmla="*/ 694944 h 1060704"/>
                <a:gd name="connsiteX14" fmla="*/ 1726387 w 3796589"/>
                <a:gd name="connsiteY14" fmla="*/ 855878 h 1060704"/>
                <a:gd name="connsiteX15" fmla="*/ 1799539 w 3796589"/>
                <a:gd name="connsiteY15" fmla="*/ 958291 h 1060704"/>
                <a:gd name="connsiteX16" fmla="*/ 1872691 w 3796589"/>
                <a:gd name="connsiteY16" fmla="*/ 1009497 h 1060704"/>
                <a:gd name="connsiteX17" fmla="*/ 1989734 w 3796589"/>
                <a:gd name="connsiteY17" fmla="*/ 1053388 h 1060704"/>
                <a:gd name="connsiteX18" fmla="*/ 2435961 w 3796589"/>
                <a:gd name="connsiteY18" fmla="*/ 1053388 h 1060704"/>
                <a:gd name="connsiteX19" fmla="*/ 3796589 w 3796589"/>
                <a:gd name="connsiteY19" fmla="*/ 1060704 h 10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6589" h="1060704">
                  <a:moveTo>
                    <a:pt x="0" y="1046073"/>
                  </a:moveTo>
                  <a:cubicBezTo>
                    <a:pt x="36576" y="1046073"/>
                    <a:pt x="73152" y="1046073"/>
                    <a:pt x="109728" y="1024128"/>
                  </a:cubicBezTo>
                  <a:cubicBezTo>
                    <a:pt x="146304" y="1002183"/>
                    <a:pt x="180442" y="964387"/>
                    <a:pt x="219456" y="914400"/>
                  </a:cubicBezTo>
                  <a:cubicBezTo>
                    <a:pt x="258470" y="864413"/>
                    <a:pt x="304800" y="787602"/>
                    <a:pt x="343814" y="724204"/>
                  </a:cubicBezTo>
                  <a:cubicBezTo>
                    <a:pt x="382828" y="660806"/>
                    <a:pt x="414528" y="601065"/>
                    <a:pt x="453542" y="534009"/>
                  </a:cubicBezTo>
                  <a:cubicBezTo>
                    <a:pt x="492557" y="466953"/>
                    <a:pt x="524256" y="392582"/>
                    <a:pt x="577901" y="321868"/>
                  </a:cubicBezTo>
                  <a:cubicBezTo>
                    <a:pt x="631546" y="251155"/>
                    <a:pt x="721766" y="159715"/>
                    <a:pt x="775411" y="109728"/>
                  </a:cubicBezTo>
                  <a:cubicBezTo>
                    <a:pt x="829056" y="59741"/>
                    <a:pt x="858316" y="40233"/>
                    <a:pt x="899769" y="21945"/>
                  </a:cubicBezTo>
                  <a:cubicBezTo>
                    <a:pt x="941222" y="3657"/>
                    <a:pt x="980237" y="0"/>
                    <a:pt x="1024128" y="0"/>
                  </a:cubicBezTo>
                  <a:cubicBezTo>
                    <a:pt x="1068019" y="0"/>
                    <a:pt x="1116788" y="2438"/>
                    <a:pt x="1163117" y="21945"/>
                  </a:cubicBezTo>
                  <a:cubicBezTo>
                    <a:pt x="1209447" y="41452"/>
                    <a:pt x="1246022" y="54864"/>
                    <a:pt x="1302105" y="117043"/>
                  </a:cubicBezTo>
                  <a:cubicBezTo>
                    <a:pt x="1358188" y="179222"/>
                    <a:pt x="1453286" y="323087"/>
                    <a:pt x="1499616" y="395020"/>
                  </a:cubicBezTo>
                  <a:cubicBezTo>
                    <a:pt x="1545946" y="466953"/>
                    <a:pt x="1555699" y="498653"/>
                    <a:pt x="1580083" y="548640"/>
                  </a:cubicBezTo>
                  <a:cubicBezTo>
                    <a:pt x="1604467" y="598627"/>
                    <a:pt x="1621536" y="643738"/>
                    <a:pt x="1645920" y="694944"/>
                  </a:cubicBezTo>
                  <a:cubicBezTo>
                    <a:pt x="1670304" y="746150"/>
                    <a:pt x="1700784" y="811987"/>
                    <a:pt x="1726387" y="855878"/>
                  </a:cubicBezTo>
                  <a:cubicBezTo>
                    <a:pt x="1751990" y="899769"/>
                    <a:pt x="1775155" y="932688"/>
                    <a:pt x="1799539" y="958291"/>
                  </a:cubicBezTo>
                  <a:cubicBezTo>
                    <a:pt x="1823923" y="983894"/>
                    <a:pt x="1840992" y="993648"/>
                    <a:pt x="1872691" y="1009497"/>
                  </a:cubicBezTo>
                  <a:cubicBezTo>
                    <a:pt x="1904390" y="1025346"/>
                    <a:pt x="1895856" y="1046073"/>
                    <a:pt x="1989734" y="1053388"/>
                  </a:cubicBezTo>
                  <a:cubicBezTo>
                    <a:pt x="2083612" y="1060703"/>
                    <a:pt x="2435961" y="1053388"/>
                    <a:pt x="2435961" y="1053388"/>
                  </a:cubicBezTo>
                  <a:lnTo>
                    <a:pt x="3796589" y="1060704"/>
                  </a:ln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355976" y="5805264"/>
              <a:ext cx="38884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    8:00       12:00     16:00      20:00        0:00        4:00</a:t>
              </a:r>
              <a:endParaRPr lang="de-DE" sz="1200" b="1" dirty="0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47844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436096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60588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66960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7344000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8028384" y="5733256"/>
              <a:ext cx="0" cy="10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4139952" y="3645024"/>
              <a:ext cx="216024" cy="22544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 smtClean="0"/>
                <a:t>0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1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2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3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4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5</a:t>
              </a:r>
            </a:p>
            <a:p>
              <a:endParaRPr lang="de-DE" sz="600" b="1" dirty="0" smtClean="0"/>
            </a:p>
            <a:p>
              <a:r>
                <a:rPr lang="de-DE" sz="1200" b="1" dirty="0" smtClean="0"/>
                <a:t>6</a:t>
              </a:r>
            </a:p>
            <a:p>
              <a:endParaRPr lang="de-DE" sz="500" b="1" dirty="0" smtClean="0"/>
            </a:p>
            <a:p>
              <a:r>
                <a:rPr lang="de-DE" sz="1200" b="1" dirty="0" smtClean="0"/>
                <a:t>7</a:t>
              </a:r>
              <a:endParaRPr lang="de-DE" sz="1200" b="1" dirty="0"/>
            </a:p>
          </p:txBody>
        </p:sp>
        <p:sp>
          <p:nvSpPr>
            <p:cNvPr id="23" name="Textfeld 22"/>
            <p:cNvSpPr txBox="1"/>
            <p:nvPr/>
          </p:nvSpPr>
          <p:spPr>
            <a:xfrm rot="16200000">
              <a:off x="3497396" y="4658653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/>
                <a:t>Depth</a:t>
              </a:r>
              <a:r>
                <a:rPr lang="de-DE" sz="1200" b="1" dirty="0" smtClean="0"/>
                <a:t> in m</a:t>
              </a:r>
              <a:endParaRPr lang="de-DE" sz="1200" b="1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99992" y="5013176"/>
              <a:ext cx="43204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</a:t>
              </a:r>
              <a:endParaRPr lang="de-DE" sz="28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V="1">
              <a:off x="4392000" y="2204864"/>
              <a:ext cx="0" cy="15841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4499992" y="2267580"/>
              <a:ext cx="129614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chemeClr val="accent6">
                      <a:lumMod val="75000"/>
                    </a:schemeClr>
                  </a:solidFill>
                </a:rPr>
                <a:t>Insolation</a:t>
              </a:r>
              <a:endParaRPr lang="de-DE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pieren 37"/>
          <p:cNvGrpSpPr/>
          <p:nvPr/>
        </p:nvGrpSpPr>
        <p:grpSpPr>
          <a:xfrm>
            <a:off x="611560" y="5602014"/>
            <a:ext cx="8064896" cy="923330"/>
            <a:chOff x="323528" y="5445224"/>
            <a:chExt cx="8064896" cy="923330"/>
          </a:xfrm>
        </p:grpSpPr>
        <p:sp>
          <p:nvSpPr>
            <p:cNvPr id="30" name="Rechteck 29"/>
            <p:cNvSpPr/>
            <p:nvPr/>
          </p:nvSpPr>
          <p:spPr>
            <a:xfrm>
              <a:off x="323528" y="5445224"/>
              <a:ext cx="8064896" cy="9233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de-DE" b="1" dirty="0" err="1" smtClean="0"/>
                <a:t>Trapping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of</a:t>
              </a:r>
              <a:r>
                <a:rPr lang="de-DE" b="1" dirty="0" smtClean="0"/>
                <a:t>    </a:t>
              </a:r>
              <a:r>
                <a:rPr lang="de-DE" b="1" dirty="0" err="1" smtClean="0"/>
                <a:t>heat</a:t>
              </a:r>
              <a:r>
                <a:rPr lang="de-DE" b="1" dirty="0" smtClean="0"/>
                <a:t>                             </a:t>
              </a:r>
              <a:r>
                <a:rPr lang="de-DE" b="1" dirty="0" err="1" smtClean="0"/>
                <a:t>enhanced</a:t>
              </a:r>
              <a:r>
                <a:rPr lang="de-DE" b="1" dirty="0" smtClean="0"/>
                <a:t> SST </a:t>
              </a:r>
              <a:r>
                <a:rPr lang="de-DE" b="1" dirty="0" err="1" smtClean="0"/>
                <a:t>diurnal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cycle</a:t>
              </a:r>
              <a:endParaRPr lang="de-DE" b="1" dirty="0" smtClean="0"/>
            </a:p>
            <a:p>
              <a:r>
                <a:rPr lang="de-DE" b="1" dirty="0" smtClean="0"/>
                <a:t>                        </a:t>
              </a:r>
              <a:r>
                <a:rPr lang="de-DE" b="1" dirty="0" err="1" smtClean="0"/>
                <a:t>momentum</a:t>
              </a:r>
              <a:r>
                <a:rPr lang="de-DE" b="1" dirty="0" smtClean="0"/>
                <a:t>                </a:t>
              </a:r>
              <a:r>
                <a:rPr lang="de-DE" b="1" dirty="0" err="1" smtClean="0"/>
                <a:t>surface-intensified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currents</a:t>
              </a:r>
              <a:endParaRPr lang="de-DE" b="1" dirty="0" smtClean="0"/>
            </a:p>
            <a:p>
              <a:r>
                <a:rPr lang="de-DE" b="1" dirty="0" smtClean="0"/>
                <a:t>                        </a:t>
              </a:r>
              <a:r>
                <a:rPr lang="de-DE" b="1" dirty="0" err="1" smtClean="0"/>
                <a:t>solutes</a:t>
              </a:r>
              <a:r>
                <a:rPr lang="de-DE" b="1" dirty="0" smtClean="0"/>
                <a:t>                       </a:t>
              </a:r>
              <a:r>
                <a:rPr lang="de-DE" b="1" dirty="0" err="1" smtClean="0"/>
                <a:t>vertical</a:t>
              </a:r>
              <a:r>
                <a:rPr lang="de-DE" b="1" dirty="0" smtClean="0"/>
                <a:t> gas </a:t>
              </a:r>
              <a:r>
                <a:rPr lang="de-DE" b="1" dirty="0" err="1" smtClean="0"/>
                <a:t>gradients</a:t>
              </a:r>
              <a:endParaRPr lang="de-DE" b="1" dirty="0" smtClean="0"/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>
              <a:off x="3419872" y="5661248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3419872" y="5904000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3419872" y="616530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hteck 38"/>
          <p:cNvSpPr/>
          <p:nvPr/>
        </p:nvSpPr>
        <p:spPr>
          <a:xfrm>
            <a:off x="827584" y="97143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phenomenon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tropical</a:t>
            </a:r>
            <a:r>
              <a:rPr lang="de-DE" dirty="0" smtClean="0"/>
              <a:t> </a:t>
            </a:r>
            <a:r>
              <a:rPr lang="de-DE" dirty="0" err="1" smtClean="0"/>
              <a:t>oceans</a:t>
            </a:r>
            <a:r>
              <a:rPr lang="de-DE" dirty="0" smtClean="0"/>
              <a:t>.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51520" y="1556792"/>
            <a:ext cx="28083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</a:t>
            </a:r>
            <a:r>
              <a:rPr lang="de-DE" sz="1600" b="1" dirty="0" err="1" smtClean="0"/>
              <a:t>At</a:t>
            </a:r>
            <a:r>
              <a:rPr lang="de-DE" sz="1600" b="1" dirty="0" smtClean="0"/>
              <a:t> moderate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low</a:t>
            </a:r>
            <a:r>
              <a:rPr lang="de-DE" sz="1600" b="1" dirty="0" smtClean="0"/>
              <a:t> wind …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… </a:t>
            </a:r>
            <a:r>
              <a:rPr lang="de-DE" sz="1600" b="1" dirty="0" err="1" smtClean="0"/>
              <a:t>daytime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insolation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allows</a:t>
            </a:r>
            <a:r>
              <a:rPr lang="de-DE" sz="1600" b="1" dirty="0" smtClean="0"/>
              <a:t> differential </a:t>
            </a:r>
            <a:r>
              <a:rPr lang="de-DE" sz="1600" b="1" dirty="0" err="1" smtClean="0"/>
              <a:t>heating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…</a:t>
            </a:r>
          </a:p>
          <a:p>
            <a:endParaRPr lang="de-DE" sz="1600" b="1" dirty="0" smtClean="0"/>
          </a:p>
          <a:p>
            <a:endParaRPr lang="de-DE" sz="1600" b="1" dirty="0" smtClean="0"/>
          </a:p>
          <a:p>
            <a:r>
              <a:rPr lang="de-DE" sz="1600" b="1" dirty="0" smtClean="0"/>
              <a:t>…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temporal </a:t>
            </a:r>
            <a:r>
              <a:rPr lang="de-DE" sz="1600" b="1" dirty="0" err="1" smtClean="0"/>
              <a:t>near-surface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stratification</a:t>
            </a:r>
            <a:r>
              <a:rPr lang="de-DE" sz="1600" b="1" dirty="0" smtClean="0"/>
              <a:t>,</a:t>
            </a:r>
          </a:p>
          <a:p>
            <a:r>
              <a:rPr lang="de-DE" sz="1600" b="1" dirty="0" err="1" smtClean="0"/>
              <a:t>which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suppresses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mixing</a:t>
            </a:r>
            <a:r>
              <a:rPr lang="de-DE" sz="1600" b="1" dirty="0" smtClean="0"/>
              <a:t>.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= &gt; Isolation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top 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,</a:t>
            </a:r>
          </a:p>
          <a:p>
            <a:r>
              <a:rPr lang="de-DE" sz="1600" b="1" dirty="0" smtClean="0"/>
              <a:t>      6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12 </a:t>
            </a:r>
            <a:r>
              <a:rPr lang="de-DE" sz="1600" b="1" dirty="0" err="1" smtClean="0"/>
              <a:t>hours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typically</a:t>
            </a:r>
            <a:endParaRPr lang="de-DE" sz="1600" b="1" dirty="0" smtClean="0"/>
          </a:p>
        </p:txBody>
      </p:sp>
      <p:sp>
        <p:nvSpPr>
          <p:cNvPr id="32" name="Textfeld 31"/>
          <p:cNvSpPr txBox="1"/>
          <p:nvPr/>
        </p:nvSpPr>
        <p:spPr>
          <a:xfrm>
            <a:off x="6228184" y="134076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With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night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heat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loss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stratification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cannot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be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preserved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against</a:t>
            </a:r>
            <a:r>
              <a:rPr lang="de-DE" sz="1600" b="1" dirty="0" smtClean="0"/>
              <a:t> wind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convective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mixing</a:t>
            </a:r>
            <a:r>
              <a:rPr lang="de-DE" sz="1600" b="1" dirty="0" smtClean="0"/>
              <a:t>,</a:t>
            </a:r>
          </a:p>
          <a:p>
            <a:r>
              <a:rPr lang="de-DE" sz="1600" b="1" dirty="0" err="1" smtClean="0"/>
              <a:t>Nighttime</a:t>
            </a:r>
            <a:r>
              <a:rPr lang="de-DE" sz="1600" b="1" dirty="0" smtClean="0"/>
              <a:t> ML </a:t>
            </a:r>
            <a:r>
              <a:rPr lang="de-DE" sz="1600" b="1" dirty="0" err="1" smtClean="0"/>
              <a:t>is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restored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Diurnal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cycle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268760"/>
            <a:ext cx="6480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Main </a:t>
            </a:r>
            <a:r>
              <a:rPr lang="de-DE" dirty="0" err="1" smtClean="0"/>
              <a:t>focus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enhanced</a:t>
            </a:r>
            <a:r>
              <a:rPr lang="de-DE" dirty="0" smtClean="0"/>
              <a:t> SST </a:t>
            </a:r>
            <a:r>
              <a:rPr lang="de-DE" dirty="0" err="1" smtClean="0"/>
              <a:t>diurnal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. </a:t>
            </a:r>
          </a:p>
          <a:p>
            <a:r>
              <a:rPr lang="de-DE" dirty="0" smtClean="0"/>
              <a:t>Goals: </a:t>
            </a:r>
            <a:r>
              <a:rPr lang="de-DE" dirty="0" err="1" smtClean="0"/>
              <a:t>remove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SST global </a:t>
            </a:r>
            <a:r>
              <a:rPr lang="de-DE" dirty="0" err="1" smtClean="0"/>
              <a:t>averages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           </a:t>
            </a:r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estimates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Soloviev</a:t>
            </a:r>
            <a:r>
              <a:rPr lang="de-DE" dirty="0" smtClean="0"/>
              <a:t> et al. 2012 </a:t>
            </a:r>
            <a:r>
              <a:rPr lang="de-DE" dirty="0" err="1" smtClean="0"/>
              <a:t>investigated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O</a:t>
            </a:r>
            <a:r>
              <a:rPr lang="de-DE" baseline="-25000" dirty="0" smtClean="0"/>
              <a:t>2</a:t>
            </a:r>
            <a:r>
              <a:rPr lang="de-DE" dirty="0" smtClean="0"/>
              <a:t> gas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estimates</a:t>
            </a:r>
            <a:r>
              <a:rPr lang="de-DE" dirty="0" smtClean="0"/>
              <a:t>: </a:t>
            </a:r>
            <a:r>
              <a:rPr lang="de-DE" dirty="0" err="1" smtClean="0"/>
              <a:t>negligible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(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4% </a:t>
            </a:r>
            <a:r>
              <a:rPr lang="de-DE" dirty="0" err="1" smtClean="0"/>
              <a:t>overestimation</a:t>
            </a:r>
            <a:endParaRPr lang="de-DE" dirty="0" smtClean="0"/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routines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formulation</a:t>
            </a:r>
            <a:r>
              <a:rPr lang="de-DE" dirty="0" smtClean="0"/>
              <a:t>).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835696" y="2435029"/>
            <a:ext cx="5400600" cy="2506139"/>
            <a:chOff x="1115616" y="2339588"/>
            <a:chExt cx="5400600" cy="2506139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8358" t="13123" b="10499"/>
            <a:stretch>
              <a:fillRect/>
            </a:stretch>
          </p:blipFill>
          <p:spPr bwMode="auto">
            <a:xfrm>
              <a:off x="1266938" y="2714994"/>
              <a:ext cx="4817230" cy="2130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1115616" y="2339588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Annual </a:t>
              </a:r>
              <a:r>
                <a:rPr lang="de-DE" b="1" dirty="0" err="1" smtClean="0"/>
                <a:t>average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of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day</a:t>
              </a:r>
              <a:r>
                <a:rPr lang="de-DE" b="1" dirty="0" smtClean="0"/>
                <a:t> – </a:t>
              </a:r>
              <a:r>
                <a:rPr lang="de-DE" b="1" dirty="0" err="1" smtClean="0"/>
                <a:t>night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satellite</a:t>
              </a:r>
              <a:r>
                <a:rPr lang="de-DE" b="1" dirty="0" smtClean="0"/>
                <a:t> SST</a:t>
              </a:r>
              <a:endParaRPr lang="de-DE" b="1" dirty="0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5400092" y="3681028"/>
              <a:ext cx="1944216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Gentemann</a:t>
              </a:r>
              <a:r>
                <a:rPr lang="de-DE" sz="1200" dirty="0" smtClean="0"/>
                <a:t> et al. 2003</a:t>
              </a:r>
              <a:endParaRPr lang="de-DE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5576" y="1804754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Two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study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sites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105273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: </a:t>
            </a:r>
            <a:r>
              <a:rPr lang="de-DE" dirty="0" err="1" smtClean="0"/>
              <a:t>near-surface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survive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night</a:t>
            </a:r>
            <a:endParaRPr lang="de-DE" dirty="0"/>
          </a:p>
        </p:txBody>
      </p:sp>
      <p:pic>
        <p:nvPicPr>
          <p:cNvPr id="6" name="Grafik 5" descr="GGfig01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47725"/>
            <a:ext cx="2831598" cy="3561595"/>
          </a:xfrm>
          <a:prstGeom prst="rect">
            <a:avLst/>
          </a:prstGeom>
        </p:spPr>
      </p:pic>
      <p:pic>
        <p:nvPicPr>
          <p:cNvPr id="7" name="Grafik 6" descr="multiday_tropatl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42724"/>
            <a:ext cx="3593599" cy="315057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08104" y="630932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13 </a:t>
            </a:r>
            <a:r>
              <a:rPr lang="de-DE" sz="1600" dirty="0" err="1" smtClean="0"/>
              <a:t>glider</a:t>
            </a:r>
            <a:r>
              <a:rPr lang="de-DE" sz="1600" dirty="0" smtClean="0"/>
              <a:t> </a:t>
            </a:r>
            <a:r>
              <a:rPr lang="de-DE" sz="1600" dirty="0" err="1" smtClean="0"/>
              <a:t>missions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1403648" y="63093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 </a:t>
            </a:r>
            <a:r>
              <a:rPr lang="de-DE" sz="1600" dirty="0" err="1" smtClean="0"/>
              <a:t>ship</a:t>
            </a:r>
            <a:r>
              <a:rPr lang="de-DE" sz="1600" dirty="0" smtClean="0"/>
              <a:t> </a:t>
            </a:r>
            <a:r>
              <a:rPr lang="de-DE" sz="1600" dirty="0" err="1" smtClean="0"/>
              <a:t>cruise</a:t>
            </a:r>
            <a:r>
              <a:rPr lang="de-DE" sz="1600" dirty="0" smtClean="0"/>
              <a:t> &amp; 7 </a:t>
            </a:r>
            <a:r>
              <a:rPr lang="de-DE" sz="1600" dirty="0" err="1" smtClean="0"/>
              <a:t>gliders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2048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Peruvian</a:t>
            </a:r>
            <a:r>
              <a:rPr lang="de-DE" dirty="0" smtClean="0"/>
              <a:t> </a:t>
            </a:r>
            <a:r>
              <a:rPr lang="de-DE" dirty="0" err="1" smtClean="0"/>
              <a:t>upwelling</a:t>
            </a:r>
            <a:r>
              <a:rPr lang="de-DE" dirty="0" smtClean="0"/>
              <a:t> </a:t>
            </a:r>
            <a:r>
              <a:rPr lang="de-DE" dirty="0" err="1" smtClean="0"/>
              <a:t>regime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Near-surface</a:t>
            </a:r>
            <a:r>
              <a:rPr lang="de-DE" dirty="0" smtClean="0"/>
              <a:t> </a:t>
            </a:r>
            <a:r>
              <a:rPr lang="de-DE" dirty="0" err="1" smtClean="0"/>
              <a:t>hydrography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644008" y="22048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Tropical </a:t>
            </a:r>
            <a:r>
              <a:rPr lang="de-DE" dirty="0" err="1" smtClean="0"/>
              <a:t>Atlantic</a:t>
            </a:r>
            <a:r>
              <a:rPr lang="de-DE" dirty="0" smtClean="0"/>
              <a:t>, </a:t>
            </a:r>
            <a:r>
              <a:rPr lang="de-DE" dirty="0" err="1" smtClean="0"/>
              <a:t>influenced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ITCZ:</a:t>
            </a:r>
          </a:p>
          <a:p>
            <a:r>
              <a:rPr lang="de-DE" dirty="0" err="1" smtClean="0"/>
              <a:t>Near-surface</a:t>
            </a:r>
            <a:r>
              <a:rPr lang="de-DE" dirty="0" smtClean="0"/>
              <a:t> </a:t>
            </a:r>
            <a:r>
              <a:rPr lang="de-DE" dirty="0" err="1" smtClean="0"/>
              <a:t>hydrography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9"/>
          <p:cNvSpPr txBox="1">
            <a:spLocks noChangeArrowheads="1"/>
          </p:cNvSpPr>
          <p:nvPr/>
        </p:nvSpPr>
        <p:spPr bwMode="auto">
          <a:xfrm>
            <a:off x="755576" y="519113"/>
            <a:ext cx="77048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Multi-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near-surface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stratification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Peru </a:t>
            </a:r>
            <a:r>
              <a:rPr lang="de-DE" sz="2000" b="1" dirty="0" err="1" smtClean="0"/>
              <a:t>upwelling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regime</a:t>
            </a:r>
            <a:endParaRPr lang="de-DE" sz="2000" b="1" dirty="0"/>
          </a:p>
        </p:txBody>
      </p:sp>
      <p:pic>
        <p:nvPicPr>
          <p:cNvPr id="4" name="Grafik 3" descr="GGfig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5501042" cy="3939243"/>
          </a:xfrm>
          <a:prstGeom prst="rect">
            <a:avLst/>
          </a:prstGeom>
        </p:spPr>
      </p:pic>
      <p:pic>
        <p:nvPicPr>
          <p:cNvPr id="5" name="Grafik 4" descr="GliderSurf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564904"/>
            <a:ext cx="1557536" cy="111252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7584" y="170080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Glider</a:t>
            </a:r>
            <a:r>
              <a:rPr lang="de-DE" dirty="0" smtClean="0"/>
              <a:t> </a:t>
            </a:r>
            <a:r>
              <a:rPr lang="de-DE" dirty="0" err="1" smtClean="0"/>
              <a:t>timeseries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hydrography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Periods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diurnal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multi-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stratification</a:t>
            </a:r>
            <a:r>
              <a:rPr lang="de-DE" dirty="0" smtClean="0"/>
              <a:t>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Bildschirmpräsentation (4:3)</PresentationFormat>
  <Paragraphs>324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tfischer</dc:creator>
  <cp:lastModifiedBy>Schmidt, Barbara</cp:lastModifiedBy>
  <cp:revision>414</cp:revision>
  <dcterms:created xsi:type="dcterms:W3CDTF">2014-02-18T12:50:40Z</dcterms:created>
  <dcterms:modified xsi:type="dcterms:W3CDTF">2019-10-07T13:05:53Z</dcterms:modified>
</cp:coreProperties>
</file>