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256" r:id="rId2"/>
    <p:sldId id="281" r:id="rId3"/>
    <p:sldId id="416" r:id="rId4"/>
    <p:sldId id="343" r:id="rId5"/>
    <p:sldId id="344" r:id="rId6"/>
    <p:sldId id="431" r:id="rId7"/>
    <p:sldId id="432" r:id="rId8"/>
    <p:sldId id="433" r:id="rId9"/>
    <p:sldId id="434" r:id="rId10"/>
    <p:sldId id="365" r:id="rId11"/>
    <p:sldId id="345" r:id="rId12"/>
    <p:sldId id="347" r:id="rId13"/>
    <p:sldId id="348" r:id="rId14"/>
    <p:sldId id="383" r:id="rId15"/>
    <p:sldId id="368" r:id="rId16"/>
    <p:sldId id="388" r:id="rId17"/>
    <p:sldId id="387" r:id="rId18"/>
    <p:sldId id="389" r:id="rId19"/>
    <p:sldId id="390" r:id="rId20"/>
    <p:sldId id="429" r:id="rId21"/>
    <p:sldId id="386" r:id="rId22"/>
    <p:sldId id="385" r:id="rId23"/>
    <p:sldId id="369" r:id="rId24"/>
    <p:sldId id="396" r:id="rId25"/>
    <p:sldId id="397" r:id="rId26"/>
    <p:sldId id="370" r:id="rId27"/>
    <p:sldId id="391" r:id="rId28"/>
    <p:sldId id="398" r:id="rId29"/>
    <p:sldId id="399" r:id="rId30"/>
    <p:sldId id="400" r:id="rId31"/>
    <p:sldId id="401" r:id="rId32"/>
    <p:sldId id="402" r:id="rId33"/>
    <p:sldId id="403" r:id="rId34"/>
    <p:sldId id="404" r:id="rId35"/>
    <p:sldId id="440" r:id="rId36"/>
    <p:sldId id="371" r:id="rId37"/>
    <p:sldId id="405" r:id="rId38"/>
    <p:sldId id="406" r:id="rId39"/>
    <p:sldId id="407" r:id="rId40"/>
    <p:sldId id="441" r:id="rId41"/>
    <p:sldId id="409" r:id="rId42"/>
    <p:sldId id="410" r:id="rId43"/>
    <p:sldId id="443" r:id="rId44"/>
    <p:sldId id="372" r:id="rId45"/>
    <p:sldId id="408" r:id="rId46"/>
    <p:sldId id="373" r:id="rId47"/>
    <p:sldId id="392" r:id="rId48"/>
    <p:sldId id="412" r:id="rId49"/>
    <p:sldId id="415" r:id="rId50"/>
    <p:sldId id="413" r:id="rId51"/>
    <p:sldId id="414" r:id="rId52"/>
    <p:sldId id="444" r:id="rId53"/>
    <p:sldId id="417" r:id="rId54"/>
    <p:sldId id="419" r:id="rId55"/>
    <p:sldId id="418" r:id="rId56"/>
    <p:sldId id="356" r:id="rId57"/>
    <p:sldId id="411" r:id="rId58"/>
    <p:sldId id="376" r:id="rId59"/>
    <p:sldId id="420" r:id="rId60"/>
    <p:sldId id="377" r:id="rId61"/>
    <p:sldId id="421" r:id="rId62"/>
    <p:sldId id="378" r:id="rId63"/>
    <p:sldId id="394" r:id="rId64"/>
    <p:sldId id="422" r:id="rId65"/>
    <p:sldId id="379" r:id="rId66"/>
    <p:sldId id="395" r:id="rId67"/>
    <p:sldId id="423" r:id="rId68"/>
    <p:sldId id="424" r:id="rId69"/>
    <p:sldId id="380" r:id="rId70"/>
    <p:sldId id="425" r:id="rId71"/>
    <p:sldId id="381" r:id="rId72"/>
    <p:sldId id="428" r:id="rId73"/>
    <p:sldId id="426" r:id="rId74"/>
    <p:sldId id="427" r:id="rId75"/>
    <p:sldId id="382" r:id="rId76"/>
    <p:sldId id="393" r:id="rId77"/>
    <p:sldId id="436" r:id="rId78"/>
    <p:sldId id="437" r:id="rId79"/>
    <p:sldId id="438" r:id="rId80"/>
    <p:sldId id="439" r:id="rId8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iela Rabe" initials="DR" lastIdx="5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DAF4A"/>
    <a:srgbClr val="984EA3"/>
    <a:srgbClr val="FF7F00"/>
    <a:srgbClr val="377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9" autoAdjust="0"/>
    <p:restoredTop sz="95928" autoAdjust="0"/>
  </p:normalViewPr>
  <p:slideViewPr>
    <p:cSldViewPr snapToGrid="0">
      <p:cViewPr varScale="1">
        <p:scale>
          <a:sx n="94" d="100"/>
          <a:sy n="94" d="100"/>
        </p:scale>
        <p:origin x="55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  <p:sld r:id="rId36" collapse="1"/>
      <p:sld r:id="rId37" collapse="1"/>
      <p:sld r:id="rId38" collapse="1"/>
      <p:sld r:id="rId39" collapse="1"/>
      <p:sld r:id="rId40" collapse="1"/>
      <p:sld r:id="rId41" collapse="1"/>
      <p:sld r:id="rId42" collapse="1"/>
      <p:sld r:id="rId43" collapse="1"/>
      <p:sld r:id="rId44" collapse="1"/>
      <p:sld r:id="rId45" collapse="1"/>
      <p:sld r:id="rId46" collapse="1"/>
      <p:sld r:id="rId47" collapse="1"/>
      <p:sld r:id="rId48" collapse="1"/>
      <p:sld r:id="rId49" collapse="1"/>
      <p:sld r:id="rId50" collapse="1"/>
      <p:sld r:id="rId51" collapse="1"/>
      <p:sld r:id="rId52" collapse="1"/>
      <p:sld r:id="rId53" collapse="1"/>
      <p:sld r:id="rId54" collapse="1"/>
      <p:sld r:id="rId55" collapse="1"/>
      <p:sld r:id="rId56" collapse="1"/>
      <p:sld r:id="rId57" collapse="1"/>
      <p:sld r:id="rId58" collapse="1"/>
      <p:sld r:id="rId59" collapse="1"/>
      <p:sld r:id="rId60" collapse="1"/>
      <p:sld r:id="rId61" collapse="1"/>
      <p:sld r:id="rId62" collapse="1"/>
      <p:sld r:id="rId63" collapse="1"/>
      <p:sld r:id="rId64" collapse="1"/>
      <p:sld r:id="rId65" collapse="1"/>
      <p:sld r:id="rId66" collapse="1"/>
      <p:sld r:id="rId67" collapse="1"/>
      <p:sld r:id="rId68" collapse="1"/>
      <p:sld r:id="rId69" collapse="1"/>
      <p:sld r:id="rId70" collapse="1"/>
      <p:sld r:id="rId71" collapse="1"/>
      <p:sld r:id="rId72" collapse="1"/>
      <p:sld r:id="rId73" collapse="1"/>
      <p:sld r:id="rId74" collapse="1"/>
      <p:sld r:id="rId75" collapse="1"/>
      <p:sld r:id="rId76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6" Type="http://schemas.openxmlformats.org/officeDocument/2006/relationships/slide" Target="slides/slide26.xml"/><Relationship Id="rId21" Type="http://schemas.openxmlformats.org/officeDocument/2006/relationships/slide" Target="slides/slide21.xml"/><Relationship Id="rId42" Type="http://schemas.openxmlformats.org/officeDocument/2006/relationships/slide" Target="slides/slide45.xml"/><Relationship Id="rId47" Type="http://schemas.openxmlformats.org/officeDocument/2006/relationships/slide" Target="slides/slide50.xml"/><Relationship Id="rId63" Type="http://schemas.openxmlformats.org/officeDocument/2006/relationships/slide" Target="slides/slide67.xml"/><Relationship Id="rId68" Type="http://schemas.openxmlformats.org/officeDocument/2006/relationships/slide" Target="slides/slide72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9" Type="http://schemas.openxmlformats.org/officeDocument/2006/relationships/slide" Target="slides/slide29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32" Type="http://schemas.openxmlformats.org/officeDocument/2006/relationships/slide" Target="slides/slide32.xml"/><Relationship Id="rId37" Type="http://schemas.openxmlformats.org/officeDocument/2006/relationships/slide" Target="slides/slide38.xml"/><Relationship Id="rId40" Type="http://schemas.openxmlformats.org/officeDocument/2006/relationships/slide" Target="slides/slide42.xml"/><Relationship Id="rId45" Type="http://schemas.openxmlformats.org/officeDocument/2006/relationships/slide" Target="slides/slide48.xml"/><Relationship Id="rId53" Type="http://schemas.openxmlformats.org/officeDocument/2006/relationships/slide" Target="slides/slide57.xml"/><Relationship Id="rId58" Type="http://schemas.openxmlformats.org/officeDocument/2006/relationships/slide" Target="slides/slide62.xml"/><Relationship Id="rId66" Type="http://schemas.openxmlformats.org/officeDocument/2006/relationships/slide" Target="slides/slide70.xml"/><Relationship Id="rId74" Type="http://schemas.openxmlformats.org/officeDocument/2006/relationships/slide" Target="slides/slide78.xml"/><Relationship Id="rId5" Type="http://schemas.openxmlformats.org/officeDocument/2006/relationships/slide" Target="slides/slide5.xml"/><Relationship Id="rId61" Type="http://schemas.openxmlformats.org/officeDocument/2006/relationships/slide" Target="slides/slide65.xml"/><Relationship Id="rId19" Type="http://schemas.openxmlformats.org/officeDocument/2006/relationships/slide" Target="slides/slide1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Relationship Id="rId30" Type="http://schemas.openxmlformats.org/officeDocument/2006/relationships/slide" Target="slides/slide30.xml"/><Relationship Id="rId35" Type="http://schemas.openxmlformats.org/officeDocument/2006/relationships/slide" Target="slides/slide36.xml"/><Relationship Id="rId43" Type="http://schemas.openxmlformats.org/officeDocument/2006/relationships/slide" Target="slides/slide46.xml"/><Relationship Id="rId48" Type="http://schemas.openxmlformats.org/officeDocument/2006/relationships/slide" Target="slides/slide51.xml"/><Relationship Id="rId56" Type="http://schemas.openxmlformats.org/officeDocument/2006/relationships/slide" Target="slides/slide60.xml"/><Relationship Id="rId64" Type="http://schemas.openxmlformats.org/officeDocument/2006/relationships/slide" Target="slides/slide68.xml"/><Relationship Id="rId69" Type="http://schemas.openxmlformats.org/officeDocument/2006/relationships/slide" Target="slides/slide73.xml"/><Relationship Id="rId8" Type="http://schemas.openxmlformats.org/officeDocument/2006/relationships/slide" Target="slides/slide8.xml"/><Relationship Id="rId51" Type="http://schemas.openxmlformats.org/officeDocument/2006/relationships/slide" Target="slides/slide55.xml"/><Relationship Id="rId72" Type="http://schemas.openxmlformats.org/officeDocument/2006/relationships/slide" Target="slides/slide76.xml"/><Relationship Id="rId3" Type="http://schemas.openxmlformats.org/officeDocument/2006/relationships/slide" Target="slides/slide3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33" Type="http://schemas.openxmlformats.org/officeDocument/2006/relationships/slide" Target="slides/slide33.xml"/><Relationship Id="rId38" Type="http://schemas.openxmlformats.org/officeDocument/2006/relationships/slide" Target="slides/slide39.xml"/><Relationship Id="rId46" Type="http://schemas.openxmlformats.org/officeDocument/2006/relationships/slide" Target="slides/slide49.xml"/><Relationship Id="rId59" Type="http://schemas.openxmlformats.org/officeDocument/2006/relationships/slide" Target="slides/slide63.xml"/><Relationship Id="rId67" Type="http://schemas.openxmlformats.org/officeDocument/2006/relationships/slide" Target="slides/slide71.xml"/><Relationship Id="rId20" Type="http://schemas.openxmlformats.org/officeDocument/2006/relationships/slide" Target="slides/slide20.xml"/><Relationship Id="rId41" Type="http://schemas.openxmlformats.org/officeDocument/2006/relationships/slide" Target="slides/slide44.xml"/><Relationship Id="rId54" Type="http://schemas.openxmlformats.org/officeDocument/2006/relationships/slide" Target="slides/slide58.xml"/><Relationship Id="rId62" Type="http://schemas.openxmlformats.org/officeDocument/2006/relationships/slide" Target="slides/slide66.xml"/><Relationship Id="rId70" Type="http://schemas.openxmlformats.org/officeDocument/2006/relationships/slide" Target="slides/slide74.xml"/><Relationship Id="rId75" Type="http://schemas.openxmlformats.org/officeDocument/2006/relationships/slide" Target="slides/slide79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36" Type="http://schemas.openxmlformats.org/officeDocument/2006/relationships/slide" Target="slides/slide37.xml"/><Relationship Id="rId49" Type="http://schemas.openxmlformats.org/officeDocument/2006/relationships/slide" Target="slides/slide53.xml"/><Relationship Id="rId57" Type="http://schemas.openxmlformats.org/officeDocument/2006/relationships/slide" Target="slides/slide61.xml"/><Relationship Id="rId10" Type="http://schemas.openxmlformats.org/officeDocument/2006/relationships/slide" Target="slides/slide10.xml"/><Relationship Id="rId31" Type="http://schemas.openxmlformats.org/officeDocument/2006/relationships/slide" Target="slides/slide31.xml"/><Relationship Id="rId44" Type="http://schemas.openxmlformats.org/officeDocument/2006/relationships/slide" Target="slides/slide47.xml"/><Relationship Id="rId52" Type="http://schemas.openxmlformats.org/officeDocument/2006/relationships/slide" Target="slides/slide56.xml"/><Relationship Id="rId60" Type="http://schemas.openxmlformats.org/officeDocument/2006/relationships/slide" Target="slides/slide64.xml"/><Relationship Id="rId65" Type="http://schemas.openxmlformats.org/officeDocument/2006/relationships/slide" Target="slides/slide69.xml"/><Relationship Id="rId73" Type="http://schemas.openxmlformats.org/officeDocument/2006/relationships/slide" Target="slides/slide77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9" Type="http://schemas.openxmlformats.org/officeDocument/2006/relationships/slide" Target="slides/slide41.xml"/><Relationship Id="rId34" Type="http://schemas.openxmlformats.org/officeDocument/2006/relationships/slide" Target="slides/slide34.xml"/><Relationship Id="rId50" Type="http://schemas.openxmlformats.org/officeDocument/2006/relationships/slide" Target="slides/slide54.xml"/><Relationship Id="rId55" Type="http://schemas.openxmlformats.org/officeDocument/2006/relationships/slide" Target="slides/slide59.xml"/><Relationship Id="rId76" Type="http://schemas.openxmlformats.org/officeDocument/2006/relationships/slide" Target="slides/slide80.xml"/><Relationship Id="rId7" Type="http://schemas.openxmlformats.org/officeDocument/2006/relationships/slide" Target="slides/slide7.xml"/><Relationship Id="rId71" Type="http://schemas.openxmlformats.org/officeDocument/2006/relationships/slide" Target="slides/slide7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04D5C-4363-4DF0-A035-01F69BCB8DEE}" type="datetimeFigureOut">
              <a:rPr lang="de-DE" smtClean="0"/>
              <a:t>27.09.2018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F8AEF-0876-4A38-9281-78CE005A68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9029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3114D-BD42-43CD-81CB-17955F52B114}" type="datetime1">
              <a:rPr lang="de-DE" smtClean="0"/>
              <a:t>27.09.2018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2841819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C80A4-8341-4508-9008-581135C7C1A3}" type="datetime1">
              <a:rPr lang="de-DE" smtClean="0"/>
              <a:t>27.09.2018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441626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F5B9E-5F5C-4FC9-A0B3-AE160CF4C37F}" type="datetime1">
              <a:rPr lang="de-DE" smtClean="0"/>
              <a:t>27.09.2018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939969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4B44-5891-4289-95EC-04B97B7205E6}" type="datetime1">
              <a:rPr lang="de-DE" smtClean="0"/>
              <a:t>27.09.2018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6075292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0CE5D-4E22-4D01-A075-DEA7F4D8F279}" type="datetime1">
              <a:rPr lang="de-DE" smtClean="0"/>
              <a:t>27.09.2018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1604699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FB078-9C6B-4888-9372-C9734A4F8B69}" type="datetime1">
              <a:rPr lang="de-DE" smtClean="0"/>
              <a:t>27.09.2018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6536721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C4E7C-6A4E-4F2D-932E-63CE12A6188C}" type="datetime1">
              <a:rPr lang="de-DE" smtClean="0"/>
              <a:t>27.09.2018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5075050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9B84-3B27-4383-97C9-A115F18D6A15}" type="datetime1">
              <a:rPr lang="de-DE" smtClean="0"/>
              <a:t>27.09.2018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6459263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02BE1-8B0D-4C7F-AD98-7C5B5751257E}" type="datetime1">
              <a:rPr lang="de-DE" smtClean="0"/>
              <a:t>27.09.2018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6316931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0DFC4-4495-4529-B16F-1DB1F3FC5485}" type="datetime1">
              <a:rPr lang="de-DE" smtClean="0"/>
              <a:t>27.09.2018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2304746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A25F-CC12-4630-9920-039A6E817EED}" type="datetime1">
              <a:rPr lang="de-DE" smtClean="0"/>
              <a:t>27.09.2018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0505997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5F784-095B-4CAA-9FCA-97DCA9FF6CF5}" type="datetime1">
              <a:rPr lang="de-DE" smtClean="0"/>
              <a:t>27.09.2018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D3ED7-69FE-4EC0-A01E-89E25533F2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98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56.xml"/><Relationship Id="rId18" Type="http://schemas.openxmlformats.org/officeDocument/2006/relationships/slide" Target="slide69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12" Type="http://schemas.openxmlformats.org/officeDocument/2006/relationships/slide" Target="slide46.xml"/><Relationship Id="rId17" Type="http://schemas.openxmlformats.org/officeDocument/2006/relationships/slide" Target="slide65.xml"/><Relationship Id="rId2" Type="http://schemas.openxmlformats.org/officeDocument/2006/relationships/slide" Target="slide3.xml"/><Relationship Id="rId16" Type="http://schemas.openxmlformats.org/officeDocument/2006/relationships/slide" Target="slide62.xml"/><Relationship Id="rId20" Type="http://schemas.openxmlformats.org/officeDocument/2006/relationships/slide" Target="slide7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44.xml"/><Relationship Id="rId5" Type="http://schemas.openxmlformats.org/officeDocument/2006/relationships/slide" Target="slide12.xml"/><Relationship Id="rId15" Type="http://schemas.openxmlformats.org/officeDocument/2006/relationships/slide" Target="slide60.xml"/><Relationship Id="rId10" Type="http://schemas.openxmlformats.org/officeDocument/2006/relationships/slide" Target="slide36.xml"/><Relationship Id="rId19" Type="http://schemas.openxmlformats.org/officeDocument/2006/relationships/slide" Target="slide71.xml"/><Relationship Id="rId4" Type="http://schemas.openxmlformats.org/officeDocument/2006/relationships/slide" Target="slide10.xml"/><Relationship Id="rId9" Type="http://schemas.openxmlformats.org/officeDocument/2006/relationships/slide" Target="slide26.xml"/><Relationship Id="rId14" Type="http://schemas.openxmlformats.org/officeDocument/2006/relationships/slide" Target="slide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3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29.jpg"/><Relationship Id="rId4" Type="http://schemas.openxmlformats.org/officeDocument/2006/relationships/image" Target="../media/image3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slide" Target="slide7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3" Type="http://schemas.openxmlformats.org/officeDocument/2006/relationships/image" Target="../media/image56.jpg"/><Relationship Id="rId7" Type="http://schemas.openxmlformats.org/officeDocument/2006/relationships/image" Target="../media/image58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g"/><Relationship Id="rId5" Type="http://schemas.openxmlformats.org/officeDocument/2006/relationships/image" Target="../media/image57.jpg"/><Relationship Id="rId4" Type="http://schemas.openxmlformats.org/officeDocument/2006/relationships/image" Target="../media/image47.jp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g"/><Relationship Id="rId5" Type="http://schemas.openxmlformats.org/officeDocument/2006/relationships/slide" Target="slide9.xml"/><Relationship Id="rId4" Type="http://schemas.openxmlformats.org/officeDocument/2006/relationships/image" Target="../media/image83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jp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chemeClr val="tx2"/>
            </a:gs>
            <a:gs pos="100000">
              <a:schemeClr val="accent1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tx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1500" y="1899920"/>
            <a:ext cx="11163300" cy="3163571"/>
          </a:xfr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r>
              <a:rPr lang="en-US" sz="4000" dirty="0" err="1">
                <a:solidFill>
                  <a:schemeClr val="tx2"/>
                </a:solidFill>
              </a:rPr>
              <a:t>Slivisu</a:t>
            </a:r>
            <a:r>
              <a:rPr lang="en-US" sz="4000" dirty="0">
                <a:solidFill>
                  <a:schemeClr val="tx2"/>
                </a:solidFill>
              </a:rPr>
              <a:t> User Manual</a:t>
            </a:r>
            <a:endParaRPr lang="de-DE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1F748FE-6FF2-4587-8A4B-AE40D2E1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032755"/>
      </p:ext>
    </p:extLst>
  </p:cSld>
  <p:clrMapOvr>
    <a:masterClrMapping/>
  </p:clrMapOvr>
  <p:transition spd="slow" advTm="2976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</p:spPr>
        <p:txBody>
          <a:bodyPr/>
          <a:lstStyle/>
          <a:p>
            <a:pPr algn="ctr"/>
            <a:r>
              <a:rPr lang="de-DE" dirty="0" err="1">
                <a:solidFill>
                  <a:schemeClr val="tx2"/>
                </a:solidFill>
              </a:rPr>
              <a:t>Connecting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err="1">
                <a:solidFill>
                  <a:schemeClr val="tx2"/>
                </a:solidFill>
              </a:rPr>
              <a:t>to</a:t>
            </a:r>
            <a:r>
              <a:rPr lang="de-DE" dirty="0">
                <a:solidFill>
                  <a:schemeClr val="tx2"/>
                </a:solidFill>
              </a:rPr>
              <a:t> Database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D3277B9-AA4A-4524-89F7-373E1543E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508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14FB675-FAA3-49CF-8A4D-81E66FBC3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43" y="529575"/>
            <a:ext cx="3657600" cy="3347049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EDB968CA-EC0B-403C-98A5-C8D18BC5C2E9}"/>
              </a:ext>
            </a:extLst>
          </p:cNvPr>
          <p:cNvSpPr/>
          <p:nvPr/>
        </p:nvSpPr>
        <p:spPr>
          <a:xfrm>
            <a:off x="562707" y="813916"/>
            <a:ext cx="6115183" cy="547604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Observation Data DB: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Choose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parameters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start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When using a different database, the login of course has to be modified, but in the respective theme a table like </a:t>
            </a:r>
            <a:r>
              <a:rPr lang="en-US" sz="1400" dirty="0" err="1">
                <a:solidFill>
                  <a:schemeClr val="accent1"/>
                </a:solidFill>
                <a:latin typeface="Consolas" panose="020B0609020204030204" pitchFamily="49" charset="0"/>
              </a:rPr>
              <a:t>slivisu_attribs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has to exist, which relates the attribute names of the respective table containing the data to the column which is interpreted in SLIVISU.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Click on </a:t>
            </a:r>
            <a:r>
              <a:rPr lang="de-DE" i="1" dirty="0">
                <a:solidFill>
                  <a:schemeClr val="accent1"/>
                </a:solidFill>
              </a:rPr>
              <a:t>Test Connection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green</a:t>
            </a:r>
            <a:r>
              <a:rPr lang="de-DE" dirty="0">
                <a:solidFill>
                  <a:schemeClr val="accent1"/>
                </a:solidFill>
              </a:rPr>
              <a:t> = </a:t>
            </a:r>
            <a:r>
              <a:rPr lang="de-DE" dirty="0" err="1">
                <a:solidFill>
                  <a:schemeClr val="accent1"/>
                </a:solidFill>
              </a:rPr>
              <a:t>connection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established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yellow</a:t>
            </a:r>
            <a:r>
              <a:rPr lang="de-DE" dirty="0">
                <a:solidFill>
                  <a:schemeClr val="accent1"/>
                </a:solidFill>
              </a:rPr>
              <a:t> = </a:t>
            </a:r>
            <a:r>
              <a:rPr lang="de-DE" dirty="0" err="1">
                <a:solidFill>
                  <a:schemeClr val="accent1"/>
                </a:solidFill>
              </a:rPr>
              <a:t>connecting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red</a:t>
            </a:r>
            <a:r>
              <a:rPr lang="de-DE" dirty="0">
                <a:solidFill>
                  <a:schemeClr val="accent1"/>
                </a:solidFill>
              </a:rPr>
              <a:t> = </a:t>
            </a:r>
            <a:r>
              <a:rPr lang="de-DE" dirty="0" err="1">
                <a:solidFill>
                  <a:schemeClr val="accent1"/>
                </a:solidFill>
              </a:rPr>
              <a:t>connection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failed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>
                <a:solidFill>
                  <a:schemeClr val="accent1"/>
                </a:solidFill>
              </a:rPr>
              <a:t>Save &amp; Connect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start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F4AA232-AA29-48CD-B482-A91CBEAEF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8855640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 Exploration </a:t>
            </a:r>
            <a:r>
              <a:rPr lang="de-DE" dirty="0" err="1">
                <a:solidFill>
                  <a:schemeClr val="tx2"/>
                </a:solidFill>
              </a:rPr>
              <a:t>of</a:t>
            </a:r>
            <a:r>
              <a:rPr lang="de-DE" dirty="0">
                <a:solidFill>
                  <a:schemeClr val="tx2"/>
                </a:solidFill>
              </a:rPr>
              <a:t> Observation </a:t>
            </a:r>
            <a:r>
              <a:rPr lang="de-DE" dirty="0" err="1">
                <a:solidFill>
                  <a:schemeClr val="tx2"/>
                </a:solidFill>
              </a:rPr>
              <a:t>data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F15CEB-BFF1-4813-BEDA-8F6D4CD39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729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BD1ADAC-D9A6-496B-8129-E906369CBE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94" t="63297"/>
          <a:stretch/>
        </p:blipFill>
        <p:spPr>
          <a:xfrm>
            <a:off x="9164096" y="4340888"/>
            <a:ext cx="2222771" cy="25171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1.1 SLI </a:t>
            </a:r>
            <a:r>
              <a:rPr lang="de-DE" dirty="0" err="1">
                <a:solidFill>
                  <a:schemeClr val="tx2"/>
                </a:solidFill>
              </a:rPr>
              <a:t>Hierarchy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77A7732-4CE4-42DC-B699-E601A66E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6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30733A3-553A-49D9-97C3-E5F9C7BE9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59" y="2144294"/>
            <a:ext cx="2846717" cy="4459857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06C93627-429E-4456-8253-F37AF9B259C4}"/>
              </a:ext>
            </a:extLst>
          </p:cNvPr>
          <p:cNvSpPr/>
          <p:nvPr/>
        </p:nvSpPr>
        <p:spPr>
          <a:xfrm>
            <a:off x="542159" y="110532"/>
            <a:ext cx="10119142" cy="206671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accent1"/>
                </a:solidFill>
              </a:rPr>
              <a:t>SLI </a:t>
            </a:r>
            <a:r>
              <a:rPr lang="de-DE" b="1" dirty="0" err="1">
                <a:solidFill>
                  <a:schemeClr val="accent1"/>
                </a:solidFill>
              </a:rPr>
              <a:t>Hierarchy</a:t>
            </a:r>
            <a:r>
              <a:rPr lang="de-DE" dirty="0">
                <a:solidFill>
                  <a:schemeClr val="accent1"/>
                </a:solidFill>
              </a:rPr>
              <a:t>:</a:t>
            </a:r>
          </a:p>
          <a:p>
            <a:r>
              <a:rPr lang="de-DE" dirty="0">
                <a:solidFill>
                  <a:schemeClr val="accent1"/>
                </a:solidFill>
              </a:rPr>
              <a:t>The </a:t>
            </a:r>
            <a:r>
              <a:rPr lang="de-DE" dirty="0" err="1">
                <a:solidFill>
                  <a:schemeClr val="accent1"/>
                </a:solidFill>
              </a:rPr>
              <a:t>hierarchy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describes</a:t>
            </a:r>
            <a:r>
              <a:rPr lang="de-DE" dirty="0">
                <a:solidFill>
                  <a:schemeClr val="accent1"/>
                </a:solidFill>
              </a:rPr>
              <a:t> a regional </a:t>
            </a:r>
            <a:r>
              <a:rPr lang="de-DE" dirty="0" err="1">
                <a:solidFill>
                  <a:schemeClr val="accent1"/>
                </a:solidFill>
              </a:rPr>
              <a:t>definement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inside</a:t>
            </a:r>
            <a:r>
              <a:rPr lang="de-DE" dirty="0">
                <a:solidFill>
                  <a:schemeClr val="accent1"/>
                </a:solidFill>
              </a:rPr>
              <a:t> a </a:t>
            </a:r>
            <a:r>
              <a:rPr lang="de-DE" dirty="0" err="1">
                <a:solidFill>
                  <a:schemeClr val="accent1"/>
                </a:solidFill>
              </a:rPr>
              <a:t>table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Database (</a:t>
            </a:r>
            <a:r>
              <a:rPr lang="de-DE" dirty="0" err="1">
                <a:solidFill>
                  <a:schemeClr val="accent1"/>
                </a:solidFill>
              </a:rPr>
              <a:t>complete</a:t>
            </a:r>
            <a:r>
              <a:rPr lang="de-DE" dirty="0">
                <a:solidFill>
                  <a:schemeClr val="accent1"/>
                </a:solidFill>
              </a:rPr>
              <a:t> SLI Database)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SQL-Table (in </a:t>
            </a:r>
            <a:r>
              <a:rPr lang="de-DE" dirty="0" err="1">
                <a:solidFill>
                  <a:schemeClr val="accent1"/>
                </a:solidFill>
              </a:rPr>
              <a:t>this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case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ant</a:t>
            </a:r>
            <a:r>
              <a:rPr lang="de-DE" dirty="0">
                <a:solidFill>
                  <a:schemeClr val="accent1"/>
                </a:solidFill>
              </a:rPr>
              <a:t>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Table (</a:t>
            </a:r>
            <a:r>
              <a:rPr lang="de-DE" i="1" dirty="0" err="1">
                <a:solidFill>
                  <a:schemeClr val="accent1"/>
                </a:solidFill>
              </a:rPr>
              <a:t>tab_name</a:t>
            </a:r>
            <a:r>
              <a:rPr lang="de-DE" dirty="0">
                <a:solidFill>
                  <a:schemeClr val="accent1"/>
                </a:solidFill>
              </a:rPr>
              <a:t>, in </a:t>
            </a:r>
            <a:r>
              <a:rPr lang="de-DE" dirty="0" err="1">
                <a:solidFill>
                  <a:schemeClr val="accent1"/>
                </a:solidFill>
              </a:rPr>
              <a:t>this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case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Antarctic</a:t>
            </a:r>
            <a:r>
              <a:rPr lang="de-DE" dirty="0">
                <a:solidFill>
                  <a:schemeClr val="accent1"/>
                </a:solidFill>
              </a:rPr>
              <a:t> Pen)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Subregion (</a:t>
            </a:r>
            <a:r>
              <a:rPr lang="de-DE" i="1" dirty="0" err="1">
                <a:solidFill>
                  <a:schemeClr val="accent1"/>
                </a:solidFill>
              </a:rPr>
              <a:t>curve</a:t>
            </a:r>
            <a:r>
              <a:rPr lang="de-DE" dirty="0">
                <a:solidFill>
                  <a:schemeClr val="accent1"/>
                </a:solidFill>
              </a:rPr>
              <a:t>, in </a:t>
            </a:r>
            <a:r>
              <a:rPr lang="de-DE" dirty="0" err="1">
                <a:solidFill>
                  <a:schemeClr val="accent1"/>
                </a:solidFill>
              </a:rPr>
              <a:t>this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case</a:t>
            </a:r>
            <a:r>
              <a:rPr lang="de-DE" dirty="0">
                <a:solidFill>
                  <a:schemeClr val="accent1"/>
                </a:solidFill>
              </a:rPr>
              <a:t>: South Shetland Islands)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Single SLI (ant_-00538)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EB3F7144-4C95-4D00-B8F2-A49991669AC3}"/>
              </a:ext>
            </a:extLst>
          </p:cNvPr>
          <p:cNvSpPr/>
          <p:nvPr/>
        </p:nvSpPr>
        <p:spPr>
          <a:xfrm>
            <a:off x="3735710" y="2477766"/>
            <a:ext cx="7021332" cy="4191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[0/4/581] =  0 SLIs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, 4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, 581 total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3FF04A3-A2D0-46BC-8390-18FB388913DE}"/>
              </a:ext>
            </a:extLst>
          </p:cNvPr>
          <p:cNvSpPr/>
          <p:nvPr/>
        </p:nvSpPr>
        <p:spPr>
          <a:xfrm>
            <a:off x="3735710" y="3834828"/>
            <a:ext cx="7021332" cy="107878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Select a </a:t>
            </a:r>
            <a:r>
              <a:rPr lang="de-DE" dirty="0" err="1">
                <a:solidFill>
                  <a:schemeClr val="accent1"/>
                </a:solidFill>
              </a:rPr>
              <a:t>subset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hierarchy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levels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single</a:t>
            </a:r>
            <a:r>
              <a:rPr lang="de-DE" dirty="0">
                <a:solidFill>
                  <a:schemeClr val="accent1"/>
                </a:solidFill>
              </a:rPr>
              <a:t> SLIs: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Selecting</a:t>
            </a:r>
            <a:r>
              <a:rPr lang="de-DE" dirty="0">
                <a:solidFill>
                  <a:schemeClr val="accent1"/>
                </a:solidFill>
              </a:rPr>
              <a:t> a </a:t>
            </a:r>
            <a:r>
              <a:rPr lang="de-DE" dirty="0" err="1">
                <a:solidFill>
                  <a:schemeClr val="accent1"/>
                </a:solidFill>
              </a:rPr>
              <a:t>checkbox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automatically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every</a:t>
            </a:r>
            <a:r>
              <a:rPr lang="de-DE" dirty="0">
                <a:solidFill>
                  <a:schemeClr val="accent1"/>
                </a:solidFill>
              </a:rPr>
              <a:t> SLI on </a:t>
            </a:r>
            <a:r>
              <a:rPr lang="de-DE" dirty="0" err="1">
                <a:solidFill>
                  <a:schemeClr val="accent1"/>
                </a:solidFill>
              </a:rPr>
              <a:t>sublevels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unfold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sublevels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circle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next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checkbox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A3BE083D-6CD1-4223-BB13-131FBD5EBE94}"/>
              </a:ext>
            </a:extLst>
          </p:cNvPr>
          <p:cNvCxnSpPr/>
          <p:nvPr/>
        </p:nvCxnSpPr>
        <p:spPr>
          <a:xfrm flipH="1" flipV="1">
            <a:off x="1202076" y="3082247"/>
            <a:ext cx="2712378" cy="15308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D1ECB20-758F-42C5-94AD-2399B2BA4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2642979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1.2 Sample </a:t>
            </a:r>
            <a:r>
              <a:rPr lang="de-DE" dirty="0" err="1">
                <a:solidFill>
                  <a:schemeClr val="tx2"/>
                </a:solidFill>
              </a:rPr>
              <a:t>Categories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95B35AC-CA82-4AB3-A10A-B75E19517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15</a:t>
            </a:fld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005" y="385748"/>
            <a:ext cx="4304420" cy="418872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29884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01046FE7-B30F-4BEE-9111-5FFE59C8F42C}"/>
              </a:ext>
            </a:extLst>
          </p:cNvPr>
          <p:cNvSpPr/>
          <p:nvPr/>
        </p:nvSpPr>
        <p:spPr>
          <a:xfrm>
            <a:off x="965771" y="3123342"/>
            <a:ext cx="10900880" cy="2517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accent1"/>
                </a:solidFill>
              </a:rPr>
              <a:t>The </a:t>
            </a:r>
            <a:r>
              <a:rPr lang="de-DE" sz="2000" dirty="0" err="1">
                <a:solidFill>
                  <a:schemeClr val="accent1"/>
                </a:solidFill>
              </a:rPr>
              <a:t>four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default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categories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Consolas" panose="020B0609020204030204" pitchFamily="49" charset="0"/>
              </a:rPr>
              <a:t>upper</a:t>
            </a:r>
            <a:r>
              <a:rPr lang="de-DE" sz="2000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  <a:latin typeface="Consolas" panose="020B0609020204030204" pitchFamily="49" charset="0"/>
              </a:rPr>
              <a:t>lower</a:t>
            </a:r>
            <a:r>
              <a:rPr lang="de-DE" sz="2000" dirty="0">
                <a:solidFill>
                  <a:schemeClr val="accent1"/>
                </a:solidFill>
              </a:rPr>
              <a:t>, </a:t>
            </a:r>
            <a:r>
              <a:rPr lang="de-DE" dirty="0">
                <a:solidFill>
                  <a:schemeClr val="accent1"/>
                </a:solidFill>
                <a:latin typeface="Consolas" panose="020B0609020204030204" pitchFamily="49" charset="0"/>
              </a:rPr>
              <a:t>band</a:t>
            </a:r>
            <a:r>
              <a:rPr lang="de-DE" sz="2000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  <a:latin typeface="Consolas" panose="020B0609020204030204" pitchFamily="49" charset="0"/>
              </a:rPr>
              <a:t>none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are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automatically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selected</a:t>
            </a:r>
            <a:r>
              <a:rPr lang="de-DE" sz="2000" dirty="0">
                <a:solidFill>
                  <a:schemeClr val="accent1"/>
                </a:solidFill>
              </a:rPr>
              <a:t> on </a:t>
            </a:r>
            <a:r>
              <a:rPr lang="de-DE" sz="2000" dirty="0" err="1">
                <a:solidFill>
                  <a:schemeClr val="accent1"/>
                </a:solidFill>
              </a:rPr>
              <a:t>start</a:t>
            </a:r>
            <a:endParaRPr lang="de-DE" sz="20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  <a:latin typeface="Consolas" panose="020B0609020204030204" pitchFamily="49" charset="0"/>
              </a:rPr>
              <a:t>upper</a:t>
            </a:r>
            <a:r>
              <a:rPr lang="de-DE" sz="2000" dirty="0">
                <a:solidFill>
                  <a:schemeClr val="accent1"/>
                </a:solidFill>
              </a:rPr>
              <a:t>: SLIs </a:t>
            </a:r>
            <a:r>
              <a:rPr lang="de-DE" sz="2000" dirty="0" err="1">
                <a:solidFill>
                  <a:schemeClr val="accent1"/>
                </a:solidFill>
              </a:rPr>
              <a:t>with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given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rsl_max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and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empty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rsl_min</a:t>
            </a:r>
            <a:endParaRPr lang="de-DE" sz="20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  <a:latin typeface="Consolas" panose="020B0609020204030204" pitchFamily="49" charset="0"/>
              </a:rPr>
              <a:t>lower</a:t>
            </a:r>
            <a:r>
              <a:rPr lang="de-DE" sz="2000" dirty="0">
                <a:solidFill>
                  <a:schemeClr val="accent1"/>
                </a:solidFill>
              </a:rPr>
              <a:t>: SLIs </a:t>
            </a:r>
            <a:r>
              <a:rPr lang="de-DE" sz="2000" dirty="0" err="1">
                <a:solidFill>
                  <a:schemeClr val="accent1"/>
                </a:solidFill>
              </a:rPr>
              <a:t>with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empty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rsl_max</a:t>
            </a:r>
            <a:r>
              <a:rPr lang="de-DE" sz="2000" dirty="0">
                <a:solidFill>
                  <a:schemeClr val="accent1"/>
                </a:solidFill>
              </a:rPr>
              <a:t> and </a:t>
            </a:r>
            <a:r>
              <a:rPr lang="de-DE" sz="2000" dirty="0" err="1">
                <a:solidFill>
                  <a:schemeClr val="accent1"/>
                </a:solidFill>
              </a:rPr>
              <a:t>given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rsl_min</a:t>
            </a:r>
            <a:endParaRPr lang="de-DE" sz="20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Consolas" panose="020B0609020204030204" pitchFamily="49" charset="0"/>
              </a:rPr>
              <a:t>band</a:t>
            </a:r>
            <a:r>
              <a:rPr lang="de-DE" sz="2000" dirty="0">
                <a:solidFill>
                  <a:schemeClr val="accent1"/>
                </a:solidFill>
              </a:rPr>
              <a:t>: SLIs </a:t>
            </a:r>
            <a:r>
              <a:rPr lang="de-DE" sz="2000" dirty="0" err="1">
                <a:solidFill>
                  <a:schemeClr val="accent1"/>
                </a:solidFill>
              </a:rPr>
              <a:t>with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given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rsl_max</a:t>
            </a:r>
            <a:r>
              <a:rPr lang="de-DE" sz="2000" dirty="0">
                <a:solidFill>
                  <a:schemeClr val="accent1"/>
                </a:solidFill>
              </a:rPr>
              <a:t> and </a:t>
            </a:r>
            <a:r>
              <a:rPr lang="de-DE" sz="2000" dirty="0" err="1">
                <a:solidFill>
                  <a:schemeClr val="accent1"/>
                </a:solidFill>
              </a:rPr>
              <a:t>given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rsl_min</a:t>
            </a:r>
            <a:endParaRPr lang="de-DE" sz="20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  <a:latin typeface="Consolas" panose="020B0609020204030204" pitchFamily="49" charset="0"/>
              </a:rPr>
              <a:t>none</a:t>
            </a:r>
            <a:r>
              <a:rPr lang="de-DE" sz="2000" dirty="0">
                <a:solidFill>
                  <a:schemeClr val="accent1"/>
                </a:solidFill>
              </a:rPr>
              <a:t>: SLIs </a:t>
            </a:r>
            <a:r>
              <a:rPr lang="de-DE" sz="2000" dirty="0" err="1">
                <a:solidFill>
                  <a:schemeClr val="accent1"/>
                </a:solidFill>
              </a:rPr>
              <a:t>with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empty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rsl_max</a:t>
            </a:r>
            <a:r>
              <a:rPr lang="de-DE" sz="2000" dirty="0">
                <a:solidFill>
                  <a:schemeClr val="accent1"/>
                </a:solidFill>
              </a:rPr>
              <a:t> and </a:t>
            </a:r>
            <a:r>
              <a:rPr lang="de-DE" sz="2000" dirty="0" err="1">
                <a:solidFill>
                  <a:schemeClr val="accent1"/>
                </a:solidFill>
              </a:rPr>
              <a:t>empty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rsl_min</a:t>
            </a:r>
            <a:endParaRPr lang="de-DE" sz="20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err="1">
                <a:solidFill>
                  <a:schemeClr val="accent1"/>
                </a:solidFill>
              </a:rPr>
              <a:t>to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edit</a:t>
            </a:r>
            <a:r>
              <a:rPr lang="de-DE" sz="2000" dirty="0">
                <a:solidFill>
                  <a:schemeClr val="accent1"/>
                </a:solidFill>
              </a:rPr>
              <a:t> a </a:t>
            </a:r>
            <a:r>
              <a:rPr lang="de-DE" sz="2000" dirty="0" err="1">
                <a:solidFill>
                  <a:schemeClr val="accent1"/>
                </a:solidFill>
              </a:rPr>
              <a:t>category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or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define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new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categories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click</a:t>
            </a:r>
            <a:r>
              <a:rPr lang="de-DE" sz="2000" dirty="0">
                <a:solidFill>
                  <a:schemeClr val="accent1"/>
                </a:solidFill>
              </a:rPr>
              <a:t> on </a:t>
            </a:r>
            <a:r>
              <a:rPr lang="de-DE" sz="2000" i="1" dirty="0">
                <a:solidFill>
                  <a:schemeClr val="accent1"/>
                </a:solidFill>
              </a:rPr>
              <a:t>Edit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918FB96-2617-481C-B706-A4A9B2D69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16</a:t>
            </a:fld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71" y="1034866"/>
            <a:ext cx="5244379" cy="542839"/>
          </a:xfrm>
          <a:prstGeom prst="rect">
            <a:avLst/>
          </a:prstGeom>
        </p:spPr>
      </p:pic>
      <p:sp>
        <p:nvSpPr>
          <p:cNvPr id="20" name="Bogen 19">
            <a:extLst>
              <a:ext uri="{FF2B5EF4-FFF2-40B4-BE49-F238E27FC236}">
                <a16:creationId xmlns:a16="http://schemas.microsoft.com/office/drawing/2014/main" id="{41C9F189-2946-4B64-A57C-2EEFD793D87E}"/>
              </a:ext>
            </a:extLst>
          </p:cNvPr>
          <p:cNvSpPr/>
          <p:nvPr/>
        </p:nvSpPr>
        <p:spPr>
          <a:xfrm flipH="1">
            <a:off x="221061" y="1306286"/>
            <a:ext cx="1718269" cy="3979147"/>
          </a:xfrm>
          <a:prstGeom prst="arc">
            <a:avLst>
              <a:gd name="adj1" fmla="val 16200000"/>
              <a:gd name="adj2" fmla="val 5635046"/>
            </a:avLst>
          </a:prstGeom>
          <a:ln w="22225">
            <a:headEnd type="triangle" w="lg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363949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CE60AFF-05BE-4626-9B0D-F8FD739AB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4" y="191428"/>
            <a:ext cx="6771736" cy="466689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9CB29D4-EE1C-49D0-B364-FF4DD11CC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405" y="713327"/>
            <a:ext cx="3312543" cy="2501660"/>
          </a:xfrm>
          <a:prstGeom prst="rect">
            <a:avLst/>
          </a:prstGeom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70B831B8-99DE-4DDF-91EF-6CBBDF176B8D}"/>
              </a:ext>
            </a:extLst>
          </p:cNvPr>
          <p:cNvSpPr/>
          <p:nvPr/>
        </p:nvSpPr>
        <p:spPr>
          <a:xfrm>
            <a:off x="406883" y="3429000"/>
            <a:ext cx="1637674" cy="4191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name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0B17F66-420C-44DE-8406-8D653E872755}"/>
              </a:ext>
            </a:extLst>
          </p:cNvPr>
          <p:cNvCxnSpPr>
            <a:cxnSpLocks/>
          </p:cNvCxnSpPr>
          <p:nvPr/>
        </p:nvCxnSpPr>
        <p:spPr>
          <a:xfrm flipV="1">
            <a:off x="734919" y="3082247"/>
            <a:ext cx="0" cy="34675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19097DA9-0E8F-4880-A77E-BDCE408D75F1}"/>
              </a:ext>
            </a:extLst>
          </p:cNvPr>
          <p:cNvSpPr/>
          <p:nvPr/>
        </p:nvSpPr>
        <p:spPr>
          <a:xfrm>
            <a:off x="2973710" y="2069804"/>
            <a:ext cx="1637674" cy="41910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SQL </a:t>
            </a:r>
            <a:r>
              <a:rPr lang="de-DE" dirty="0" err="1">
                <a:solidFill>
                  <a:schemeClr val="accent1"/>
                </a:solidFill>
              </a:rPr>
              <a:t>query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89E160C6-E1B4-41A4-9681-7B724A822E4A}"/>
              </a:ext>
            </a:extLst>
          </p:cNvPr>
          <p:cNvCxnSpPr>
            <a:cxnSpLocks/>
          </p:cNvCxnSpPr>
          <p:nvPr/>
        </p:nvCxnSpPr>
        <p:spPr>
          <a:xfrm>
            <a:off x="3507572" y="2506750"/>
            <a:ext cx="179270" cy="41111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22F5EDBC-A74B-48BE-B27A-49F98825DDE4}"/>
              </a:ext>
            </a:extLst>
          </p:cNvPr>
          <p:cNvCxnSpPr>
            <a:cxnSpLocks/>
          </p:cNvCxnSpPr>
          <p:nvPr/>
        </p:nvCxnSpPr>
        <p:spPr>
          <a:xfrm flipV="1">
            <a:off x="5269238" y="1469204"/>
            <a:ext cx="2946739" cy="126856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883C1EA-9DF8-452C-9F11-D3E7337F8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17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510" y="3429000"/>
            <a:ext cx="5209512" cy="3263285"/>
          </a:xfrm>
          <a:prstGeom prst="rect">
            <a:avLst/>
          </a:prstGeom>
        </p:spPr>
      </p:pic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562C511F-A9C1-4C71-A054-DC7D40E15FAB}"/>
              </a:ext>
            </a:extLst>
          </p:cNvPr>
          <p:cNvCxnSpPr/>
          <p:nvPr/>
        </p:nvCxnSpPr>
        <p:spPr>
          <a:xfrm>
            <a:off x="1407560" y="2917861"/>
            <a:ext cx="1099334" cy="128426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3E7838D2-28C5-4BF0-8D6D-104D9B187F1A}"/>
              </a:ext>
            </a:extLst>
          </p:cNvPr>
          <p:cNvSpPr/>
          <p:nvPr/>
        </p:nvSpPr>
        <p:spPr>
          <a:xfrm>
            <a:off x="6913590" y="4052121"/>
            <a:ext cx="5064369" cy="172225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Select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name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and an SQL </a:t>
            </a:r>
            <a:r>
              <a:rPr lang="de-DE" dirty="0" err="1">
                <a:solidFill>
                  <a:schemeClr val="accent1"/>
                </a:solidFill>
              </a:rPr>
              <a:t>query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define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List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attributes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possible </a:t>
            </a:r>
            <a:r>
              <a:rPr lang="de-DE" dirty="0" err="1">
                <a:solidFill>
                  <a:schemeClr val="accent1"/>
                </a:solidFill>
              </a:rPr>
              <a:t>columns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their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types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Click </a:t>
            </a:r>
            <a:r>
              <a:rPr lang="de-DE" i="1" dirty="0">
                <a:solidFill>
                  <a:schemeClr val="accent1"/>
                </a:solidFill>
              </a:rPr>
              <a:t>Save </a:t>
            </a:r>
            <a:r>
              <a:rPr lang="de-DE" i="1" dirty="0" err="1">
                <a:solidFill>
                  <a:schemeClr val="accent1"/>
                </a:solidFill>
              </a:rPr>
              <a:t>as</a:t>
            </a:r>
            <a:r>
              <a:rPr lang="de-DE" i="1" dirty="0">
                <a:solidFill>
                  <a:schemeClr val="accent1"/>
                </a:solidFill>
              </a:rPr>
              <a:t>... </a:t>
            </a:r>
            <a:r>
              <a:rPr lang="de-DE" dirty="0" err="1">
                <a:solidFill>
                  <a:schemeClr val="accent1"/>
                </a:solidFill>
              </a:rPr>
              <a:t>when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done</a:t>
            </a:r>
            <a:endParaRPr lang="de-D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17590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CE60AFF-05BE-4626-9B0D-F8FD739AB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4" y="191428"/>
            <a:ext cx="6771736" cy="466689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6E257A6-A957-4105-8AD5-2019B9FB2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566" y="1220056"/>
            <a:ext cx="4330460" cy="3114136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4B9EA67C-67D3-4FD9-9841-73A07501D3B3}"/>
              </a:ext>
            </a:extLst>
          </p:cNvPr>
          <p:cNvSpPr/>
          <p:nvPr/>
        </p:nvSpPr>
        <p:spPr>
          <a:xfrm>
            <a:off x="1491686" y="5429411"/>
            <a:ext cx="6068880" cy="41706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Save </a:t>
            </a:r>
            <a:r>
              <a:rPr lang="de-DE" dirty="0" err="1">
                <a:solidFill>
                  <a:schemeClr val="accent1"/>
                </a:solidFill>
              </a:rPr>
              <a:t>your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file</a:t>
            </a:r>
            <a:r>
              <a:rPr lang="de-DE" dirty="0">
                <a:solidFill>
                  <a:schemeClr val="accent1"/>
                </a:solidFill>
              </a:rPr>
              <a:t> in SLIVISU/</a:t>
            </a:r>
            <a:r>
              <a:rPr lang="de-DE" dirty="0" err="1">
                <a:solidFill>
                  <a:schemeClr val="accent1"/>
                </a:solidFill>
              </a:rPr>
              <a:t>filter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CBBAF47-F659-4BD0-BB9C-62308D996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908811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4B9EA67C-67D3-4FD9-9841-73A07501D3B3}"/>
              </a:ext>
            </a:extLst>
          </p:cNvPr>
          <p:cNvSpPr/>
          <p:nvPr/>
        </p:nvSpPr>
        <p:spPr>
          <a:xfrm>
            <a:off x="4526126" y="5561704"/>
            <a:ext cx="6068880" cy="41706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Load </a:t>
            </a:r>
            <a:r>
              <a:rPr lang="de-DE" dirty="0" err="1">
                <a:solidFill>
                  <a:schemeClr val="accent1"/>
                </a:solidFill>
              </a:rPr>
              <a:t>your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file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select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your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7532269-43B8-4D70-802F-E1AA0C70C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566" y="345517"/>
            <a:ext cx="4270075" cy="309688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8B284D8-37AD-4804-8477-9D5F1AB98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1" y="345517"/>
            <a:ext cx="6780362" cy="4658264"/>
          </a:xfrm>
          <a:prstGeom prst="rect">
            <a:avLst/>
          </a:prstGeom>
        </p:spPr>
      </p:pic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7F826909-921F-4B67-A41B-09117922E5BA}"/>
              </a:ext>
            </a:extLst>
          </p:cNvPr>
          <p:cNvCxnSpPr>
            <a:cxnSpLocks/>
          </p:cNvCxnSpPr>
          <p:nvPr/>
        </p:nvCxnSpPr>
        <p:spPr>
          <a:xfrm>
            <a:off x="1828800" y="783771"/>
            <a:ext cx="5807947" cy="8842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4120CC23-5236-4527-AA3B-B2D94D64C85C}"/>
              </a:ext>
            </a:extLst>
          </p:cNvPr>
          <p:cNvCxnSpPr>
            <a:cxnSpLocks/>
          </p:cNvCxnSpPr>
          <p:nvPr/>
        </p:nvCxnSpPr>
        <p:spPr>
          <a:xfrm flipH="1" flipV="1">
            <a:off x="3175280" y="2612572"/>
            <a:ext cx="6772588" cy="56270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238623F-C74F-4517-A23F-96BCF12C5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797553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2418" y="90434"/>
            <a:ext cx="10951866" cy="474081"/>
          </a:xfrm>
        </p:spPr>
        <p:txBody>
          <a:bodyPr>
            <a:normAutofit/>
          </a:bodyPr>
          <a:lstStyle/>
          <a:p>
            <a:pPr algn="ctr"/>
            <a:r>
              <a:rPr lang="de-DE" sz="3200" dirty="0">
                <a:solidFill>
                  <a:schemeClr val="tx2"/>
                </a:solidFill>
              </a:rPr>
              <a:t>Table </a:t>
            </a:r>
            <a:r>
              <a:rPr lang="de-DE" sz="3200" dirty="0" err="1">
                <a:solidFill>
                  <a:schemeClr val="tx2"/>
                </a:solidFill>
              </a:rPr>
              <a:t>of</a:t>
            </a:r>
            <a:r>
              <a:rPr lang="de-DE" sz="3200" dirty="0">
                <a:solidFill>
                  <a:schemeClr val="tx2"/>
                </a:solidFill>
              </a:rPr>
              <a:t> Contents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05693F5E-2CDA-47C0-B242-43182E226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7780"/>
              </p:ext>
            </p:extLst>
          </p:nvPr>
        </p:nvGraphicFramePr>
        <p:xfrm>
          <a:off x="1238864" y="564515"/>
          <a:ext cx="9261987" cy="61569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8170522">
                  <a:extLst>
                    <a:ext uri="{9D8B030D-6E8A-4147-A177-3AD203B41FA5}">
                      <a16:colId xmlns:a16="http://schemas.microsoft.com/office/drawing/2014/main" val="2994657683"/>
                    </a:ext>
                  </a:extLst>
                </a:gridCol>
                <a:gridCol w="1091465">
                  <a:extLst>
                    <a:ext uri="{9D8B030D-6E8A-4147-A177-3AD203B41FA5}">
                      <a16:colId xmlns:a16="http://schemas.microsoft.com/office/drawing/2014/main" val="398685626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Page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59482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de-DE" sz="1400" dirty="0">
                          <a:hlinkClick r:id="rId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Description</a:t>
                      </a: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187417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de-DE" sz="1400" dirty="0"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Supported Data Format</a:t>
                      </a: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63092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de-DE" sz="1400" u="sng" dirty="0" err="1"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Connecting</a:t>
                      </a:r>
                      <a:r>
                        <a:rPr lang="de-DE" sz="1400" u="sng" dirty="0"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de-DE" sz="1400" u="sng" dirty="0" err="1"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to</a:t>
                      </a:r>
                      <a:r>
                        <a:rPr lang="de-DE" sz="1400" u="sng" dirty="0"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Database</a:t>
                      </a:r>
                      <a:endParaRPr lang="de-DE" sz="1400" i="0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04774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de-DE" sz="1400" u="sng" dirty="0"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 Exploration </a:t>
                      </a:r>
                      <a:r>
                        <a:rPr lang="de-DE" sz="1400" u="sng" dirty="0" err="1"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of</a:t>
                      </a:r>
                      <a:r>
                        <a:rPr lang="de-DE" sz="1400" u="sng" dirty="0"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Observation Data</a:t>
                      </a:r>
                      <a:endParaRPr lang="de-DE" sz="1400" i="0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9515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 algn="l"/>
                      <a:r>
                        <a:rPr lang="de-DE" sz="1400" dirty="0"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1.1 SLI-</a:t>
                      </a:r>
                      <a:r>
                        <a:rPr lang="de-DE" sz="1400" dirty="0" err="1"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Hierarchy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23924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1.2 RSL </a:t>
                      </a:r>
                      <a:r>
                        <a:rPr lang="de-DE" sz="1400" dirty="0" err="1"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Categories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99031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1.3 SLI Table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76873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1.4 </a:t>
                      </a:r>
                      <a:r>
                        <a:rPr lang="de-DE" sz="1400" dirty="0" err="1"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Sea</a:t>
                      </a:r>
                      <a:r>
                        <a:rPr lang="de-DE" sz="1400" dirty="0"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Level </a:t>
                      </a:r>
                      <a:r>
                        <a:rPr lang="de-DE" sz="1400" dirty="0" err="1"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Curve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3563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1.5 SLI Time </a:t>
                      </a:r>
                      <a:r>
                        <a:rPr lang="de-DE" sz="1400" dirty="0" err="1"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Histogram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52142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1.6 Time </a:t>
                      </a:r>
                      <a:r>
                        <a:rPr lang="de-DE" sz="1400" dirty="0" err="1"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Scale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290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1.7 </a:t>
                      </a:r>
                      <a:r>
                        <a:rPr lang="de-DE" sz="1400" dirty="0" err="1"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Map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73927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de-DE" sz="1400" dirty="0"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2. Exploration </a:t>
                      </a:r>
                      <a:r>
                        <a:rPr lang="de-DE" sz="1400" dirty="0" err="1"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of</a:t>
                      </a:r>
                      <a:r>
                        <a:rPr lang="de-DE" sz="1400" dirty="0"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Model Data</a:t>
                      </a: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247685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2.1 Scatterplot Matrix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70394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2.2 3D Scatterplot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9112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2.3 Scatterplot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53505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2.4 Model </a:t>
                      </a:r>
                      <a:r>
                        <a:rPr lang="de-DE" sz="1400" dirty="0" err="1"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Histogram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56924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2.5 Model Table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62861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de-DE" sz="1400" dirty="0"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2.6 Fit </a:t>
                      </a:r>
                      <a:r>
                        <a:rPr lang="de-DE" sz="1400" dirty="0" err="1"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Scale</a:t>
                      </a:r>
                      <a:endParaRPr lang="de-DE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2328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0"/>
                      <a:r>
                        <a:rPr lang="de-DE" sz="1400" dirty="0"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3. </a:t>
                      </a:r>
                      <a:r>
                        <a:rPr lang="de-DE" sz="1400" dirty="0" err="1"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Brushing</a:t>
                      </a:r>
                      <a:r>
                        <a:rPr lang="de-DE" sz="1400" dirty="0"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and Linking</a:t>
                      </a: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628343"/>
                  </a:ext>
                </a:extLst>
              </a:tr>
            </a:tbl>
          </a:graphicData>
        </a:graphic>
      </p:graphicFrame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D66059-4342-4272-9CAF-F8D5382B4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058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9B70AA53-5E51-4FF1-A1F7-361826E0F2B6}"/>
              </a:ext>
            </a:extLst>
          </p:cNvPr>
          <p:cNvSpPr/>
          <p:nvPr/>
        </p:nvSpPr>
        <p:spPr>
          <a:xfrm>
            <a:off x="1348816" y="574067"/>
            <a:ext cx="8700348" cy="535567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CSV Files</a:t>
            </a:r>
          </a:p>
          <a:p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should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located</a:t>
            </a:r>
            <a:r>
              <a:rPr lang="de-DE" dirty="0">
                <a:solidFill>
                  <a:schemeClr val="accent1"/>
                </a:solidFill>
              </a:rPr>
              <a:t> in SLIVISU/</a:t>
            </a:r>
            <a:r>
              <a:rPr lang="de-DE" dirty="0" err="1">
                <a:solidFill>
                  <a:schemeClr val="accent1"/>
                </a:solidFill>
              </a:rPr>
              <a:t>filter</a:t>
            </a:r>
            <a:r>
              <a:rPr lang="de-DE" dirty="0">
                <a:solidFill>
                  <a:schemeClr val="accent1"/>
                </a:solidFill>
              </a:rPr>
              <a:t>/mycsv.csv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querys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stored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seperately</a:t>
            </a:r>
            <a:r>
              <a:rPr lang="de-DE" dirty="0">
                <a:solidFill>
                  <a:schemeClr val="accent1"/>
                </a:solidFill>
              </a:rPr>
              <a:t> in SLIVISU/</a:t>
            </a:r>
            <a:r>
              <a:rPr lang="de-DE" dirty="0" err="1">
                <a:solidFill>
                  <a:schemeClr val="accent1"/>
                </a:solidFill>
              </a:rPr>
              <a:t>filter</a:t>
            </a:r>
            <a:r>
              <a:rPr lang="de-DE" dirty="0">
                <a:solidFill>
                  <a:schemeClr val="accent1"/>
                </a:solidFill>
              </a:rPr>
              <a:t>/</a:t>
            </a:r>
            <a:r>
              <a:rPr lang="de-DE" dirty="0" err="1">
                <a:solidFill>
                  <a:schemeClr val="accent1"/>
                </a:solidFill>
              </a:rPr>
              <a:t>sql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they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edited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any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text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editor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too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Example</a:t>
            </a:r>
            <a:r>
              <a:rPr lang="de-DE" dirty="0">
                <a:solidFill>
                  <a:schemeClr val="accent1"/>
                </a:solidFill>
              </a:rPr>
              <a:t> default.csv: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910420A-D4F4-4804-9BCF-640B2048F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334" y="2937294"/>
            <a:ext cx="5244860" cy="983411"/>
          </a:xfrm>
          <a:prstGeom prst="rect">
            <a:avLst/>
          </a:prstGeom>
        </p:spPr>
      </p:pic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1BB4757-CCA8-4BA0-8B76-754DF00EFDEC}"/>
              </a:ext>
            </a:extLst>
          </p:cNvPr>
          <p:cNvGrpSpPr/>
          <p:nvPr/>
        </p:nvGrpSpPr>
        <p:grpSpPr>
          <a:xfrm>
            <a:off x="1776192" y="3814620"/>
            <a:ext cx="1472198" cy="768080"/>
            <a:chOff x="1776192" y="3814620"/>
            <a:chExt cx="1472198" cy="768080"/>
          </a:xfrm>
        </p:grpSpPr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F6225E8C-2B38-4C23-9700-3D65045724E6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V="1">
              <a:off x="2512291" y="3814620"/>
              <a:ext cx="0" cy="429526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B5BAB247-90F5-4494-BB2C-4EB50ECFC692}"/>
                </a:ext>
              </a:extLst>
            </p:cNvPr>
            <p:cNvSpPr txBox="1"/>
            <p:nvPr/>
          </p:nvSpPr>
          <p:spPr>
            <a:xfrm>
              <a:off x="1776192" y="4244146"/>
              <a:ext cx="1472198" cy="33855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600" dirty="0" err="1">
                  <a:solidFill>
                    <a:schemeClr val="accent1"/>
                  </a:solidFill>
                </a:rPr>
                <a:t>Category</a:t>
              </a:r>
              <a:r>
                <a:rPr lang="de-DE" sz="1600" dirty="0">
                  <a:solidFill>
                    <a:schemeClr val="accent1"/>
                  </a:solidFill>
                </a:rPr>
                <a:t> Name</a:t>
              </a: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AAB2CE90-C0D5-4611-B3AC-DD98E5C82A83}"/>
              </a:ext>
            </a:extLst>
          </p:cNvPr>
          <p:cNvGrpSpPr/>
          <p:nvPr/>
        </p:nvGrpSpPr>
        <p:grpSpPr>
          <a:xfrm>
            <a:off x="2567707" y="3814620"/>
            <a:ext cx="1420902" cy="1256907"/>
            <a:chOff x="1776192" y="3769134"/>
            <a:chExt cx="1420902" cy="1256907"/>
          </a:xfrm>
        </p:grpSpPr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3E358043-091D-4058-934B-2C3B194CE4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2291" y="3769134"/>
              <a:ext cx="0" cy="918353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DB3879A3-D5A3-4DB5-BE78-2669E7B10D5E}"/>
                </a:ext>
              </a:extLst>
            </p:cNvPr>
            <p:cNvSpPr txBox="1"/>
            <p:nvPr/>
          </p:nvSpPr>
          <p:spPr>
            <a:xfrm>
              <a:off x="1776192" y="4687487"/>
              <a:ext cx="1420902" cy="33855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600" dirty="0" err="1">
                  <a:solidFill>
                    <a:schemeClr val="accent1"/>
                  </a:solidFill>
                </a:rPr>
                <a:t>Category</a:t>
              </a:r>
              <a:r>
                <a:rPr lang="de-DE" sz="1600" dirty="0">
                  <a:solidFill>
                    <a:schemeClr val="accent1"/>
                  </a:solidFill>
                </a:rPr>
                <a:t> Color</a:t>
              </a: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101EA98D-8F6B-4342-AD8E-4944DD9A4236}"/>
              </a:ext>
            </a:extLst>
          </p:cNvPr>
          <p:cNvGrpSpPr/>
          <p:nvPr/>
        </p:nvGrpSpPr>
        <p:grpSpPr>
          <a:xfrm>
            <a:off x="3436949" y="3805773"/>
            <a:ext cx="1003416" cy="772346"/>
            <a:chOff x="2007098" y="3801116"/>
            <a:chExt cx="1003416" cy="772346"/>
          </a:xfrm>
        </p:grpSpPr>
        <p:cxnSp>
          <p:nvCxnSpPr>
            <p:cNvPr id="23" name="Gerade Verbindung mit Pfeil 22">
              <a:extLst>
                <a:ext uri="{FF2B5EF4-FFF2-40B4-BE49-F238E27FC236}">
                  <a16:creationId xmlns:a16="http://schemas.microsoft.com/office/drawing/2014/main" id="{B4621379-2B7B-4EB1-A865-CCB62121C4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2291" y="3801116"/>
              <a:ext cx="0" cy="42719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B8D89AC8-315F-4E4B-92C4-D51C08FAC7BE}"/>
                </a:ext>
              </a:extLst>
            </p:cNvPr>
            <p:cNvSpPr txBox="1"/>
            <p:nvPr/>
          </p:nvSpPr>
          <p:spPr>
            <a:xfrm>
              <a:off x="2007098" y="4234908"/>
              <a:ext cx="1003416" cy="33855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600" dirty="0" err="1">
                  <a:solidFill>
                    <a:schemeClr val="accent1"/>
                  </a:solidFill>
                </a:rPr>
                <a:t>active</a:t>
              </a:r>
              <a:r>
                <a:rPr lang="de-DE" sz="1600" dirty="0">
                  <a:solidFill>
                    <a:schemeClr val="accent1"/>
                  </a:solidFill>
                </a:rPr>
                <a:t> y/n</a:t>
              </a:r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A10AE04F-524C-44F4-9250-1EB21B14CB33}"/>
              </a:ext>
            </a:extLst>
          </p:cNvPr>
          <p:cNvGrpSpPr/>
          <p:nvPr/>
        </p:nvGrpSpPr>
        <p:grpSpPr>
          <a:xfrm>
            <a:off x="4095321" y="3805773"/>
            <a:ext cx="1336776" cy="1256907"/>
            <a:chOff x="1776192" y="3769134"/>
            <a:chExt cx="1336776" cy="1256907"/>
          </a:xfrm>
        </p:grpSpPr>
        <p:cxnSp>
          <p:nvCxnSpPr>
            <p:cNvPr id="27" name="Gerade Verbindung mit Pfeil 26">
              <a:extLst>
                <a:ext uri="{FF2B5EF4-FFF2-40B4-BE49-F238E27FC236}">
                  <a16:creationId xmlns:a16="http://schemas.microsoft.com/office/drawing/2014/main" id="{040DBAC2-BA02-40DC-B323-3170AA3B2F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2291" y="3769134"/>
              <a:ext cx="0" cy="918353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D8D893A5-9B48-4CD5-9A15-94D1DC47F6F2}"/>
                </a:ext>
              </a:extLst>
            </p:cNvPr>
            <p:cNvSpPr txBox="1"/>
            <p:nvPr/>
          </p:nvSpPr>
          <p:spPr>
            <a:xfrm>
              <a:off x="1776192" y="4687487"/>
              <a:ext cx="1336776" cy="33855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solidFill>
                    <a:schemeClr val="accent1"/>
                  </a:solidFill>
                </a:rPr>
                <a:t>Path </a:t>
              </a:r>
              <a:r>
                <a:rPr lang="de-DE" sz="1600" dirty="0" err="1">
                  <a:solidFill>
                    <a:schemeClr val="accent1"/>
                  </a:solidFill>
                </a:rPr>
                <a:t>to</a:t>
              </a:r>
              <a:r>
                <a:rPr lang="de-DE" sz="1600" dirty="0">
                  <a:solidFill>
                    <a:schemeClr val="accent1"/>
                  </a:solidFill>
                </a:rPr>
                <a:t> Image</a:t>
              </a: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1DECE0CA-F567-4A8C-8D80-4B47800A5229}"/>
              </a:ext>
            </a:extLst>
          </p:cNvPr>
          <p:cNvGrpSpPr/>
          <p:nvPr/>
        </p:nvGrpSpPr>
        <p:grpSpPr>
          <a:xfrm>
            <a:off x="5203380" y="3805773"/>
            <a:ext cx="1677767" cy="772346"/>
            <a:chOff x="1769978" y="3796536"/>
            <a:chExt cx="1677767" cy="772346"/>
          </a:xfrm>
        </p:grpSpPr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961F1A5F-44A6-4DD6-A2E2-78A6CFA2A9D3}"/>
                </a:ext>
              </a:extLst>
            </p:cNvPr>
            <p:cNvCxnSpPr>
              <a:cxnSpLocks/>
              <a:stCxn id="34" idx="0"/>
            </p:cNvCxnSpPr>
            <p:nvPr/>
          </p:nvCxnSpPr>
          <p:spPr>
            <a:xfrm flipV="1">
              <a:off x="2608862" y="3796536"/>
              <a:ext cx="0" cy="43379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811520C7-1ADE-4B17-A93C-2D6EC04EE5D7}"/>
                </a:ext>
              </a:extLst>
            </p:cNvPr>
            <p:cNvSpPr txBox="1"/>
            <p:nvPr/>
          </p:nvSpPr>
          <p:spPr>
            <a:xfrm>
              <a:off x="1769978" y="4230328"/>
              <a:ext cx="1677767" cy="33855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solidFill>
                    <a:schemeClr val="accent1"/>
                  </a:solidFill>
                </a:rPr>
                <a:t>Path </a:t>
              </a:r>
              <a:r>
                <a:rPr lang="de-DE" sz="1600" dirty="0" err="1">
                  <a:solidFill>
                    <a:schemeClr val="accent1"/>
                  </a:solidFill>
                </a:rPr>
                <a:t>to</a:t>
              </a:r>
              <a:r>
                <a:rPr lang="de-DE" sz="1600" dirty="0">
                  <a:solidFill>
                    <a:schemeClr val="accent1"/>
                  </a:solidFill>
                </a:rPr>
                <a:t> Query File</a:t>
              </a:r>
            </a:p>
          </p:txBody>
        </p:sp>
      </p:grpSp>
      <p:sp>
        <p:nvSpPr>
          <p:cNvPr id="37" name="Foliennummernplatzhalter 36">
            <a:extLst>
              <a:ext uri="{FF2B5EF4-FFF2-40B4-BE49-F238E27FC236}">
                <a16:creationId xmlns:a16="http://schemas.microsoft.com/office/drawing/2014/main" id="{656B32A1-6849-41DC-8160-6AEA81641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20</a:t>
            </a:fld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8ECB0FE-48A4-4A02-B478-0401289EB8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630" y="4793800"/>
            <a:ext cx="5727940" cy="1587260"/>
          </a:xfrm>
          <a:prstGeom prst="rect">
            <a:avLst/>
          </a:prstGeom>
        </p:spPr>
      </p:pic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BC1A7589-41EA-49D5-A030-37BB72D942B1}"/>
              </a:ext>
            </a:extLst>
          </p:cNvPr>
          <p:cNvGrpSpPr/>
          <p:nvPr/>
        </p:nvGrpSpPr>
        <p:grpSpPr>
          <a:xfrm>
            <a:off x="7444015" y="4232968"/>
            <a:ext cx="1311299" cy="1114887"/>
            <a:chOff x="3858213" y="4071331"/>
            <a:chExt cx="1311299" cy="1114887"/>
          </a:xfrm>
        </p:grpSpPr>
        <p:cxnSp>
          <p:nvCxnSpPr>
            <p:cNvPr id="29" name="Gerade Verbindung mit Pfeil 28">
              <a:extLst>
                <a:ext uri="{FF2B5EF4-FFF2-40B4-BE49-F238E27FC236}">
                  <a16:creationId xmlns:a16="http://schemas.microsoft.com/office/drawing/2014/main" id="{7722C03D-D1A3-4F60-96BB-B2E469C7C36B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 flipH="1">
              <a:off x="3858213" y="4409885"/>
              <a:ext cx="793658" cy="776333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03745D60-98C3-4D30-A64B-3B27A11CC296}"/>
                </a:ext>
              </a:extLst>
            </p:cNvPr>
            <p:cNvSpPr txBox="1"/>
            <p:nvPr/>
          </p:nvSpPr>
          <p:spPr>
            <a:xfrm>
              <a:off x="4134229" y="4071331"/>
              <a:ext cx="1035283" cy="33855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solidFill>
                    <a:schemeClr val="accent1"/>
                  </a:solidFill>
                </a:rPr>
                <a:t>Query File</a:t>
              </a:r>
            </a:p>
          </p:txBody>
        </p:sp>
      </p:grpSp>
      <p:sp>
        <p:nvSpPr>
          <p:cNvPr id="31" name="Textfeld 30">
            <a:extLst>
              <a:ext uri="{FF2B5EF4-FFF2-40B4-BE49-F238E27FC236}">
                <a16:creationId xmlns:a16="http://schemas.microsoft.com/office/drawing/2014/main" id="{7E8D9932-7D4D-4112-8F40-42AF6FA9594F}"/>
              </a:ext>
            </a:extLst>
          </p:cNvPr>
          <p:cNvSpPr txBox="1"/>
          <p:nvPr/>
        </p:nvSpPr>
        <p:spPr>
          <a:xfrm>
            <a:off x="6149911" y="5945378"/>
            <a:ext cx="3047566" cy="338554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de-DE" sz="1600" dirty="0" err="1">
                <a:solidFill>
                  <a:schemeClr val="accent1"/>
                </a:solidFill>
              </a:rPr>
              <a:t>select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accent1"/>
                </a:solidFill>
              </a:rPr>
              <a:t>from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tx2"/>
                </a:solidFill>
              </a:rPr>
              <a:t>sli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accent1"/>
                </a:solidFill>
              </a:rPr>
              <a:t>where</a:t>
            </a:r>
            <a:r>
              <a:rPr lang="de-DE" sz="1600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tx2"/>
                </a:solidFill>
              </a:rPr>
              <a:t>cat</a:t>
            </a:r>
            <a:r>
              <a:rPr lang="de-DE" sz="1600" dirty="0">
                <a:solidFill>
                  <a:schemeClr val="tx2"/>
                </a:solidFill>
              </a:rPr>
              <a:t> = '</a:t>
            </a:r>
            <a:r>
              <a:rPr lang="de-DE" sz="1600" dirty="0" err="1">
                <a:solidFill>
                  <a:schemeClr val="tx2"/>
                </a:solidFill>
              </a:rPr>
              <a:t>upper</a:t>
            </a:r>
            <a:r>
              <a:rPr lang="de-DE" sz="1600" dirty="0">
                <a:solidFill>
                  <a:schemeClr val="tx2"/>
                </a:solidFill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176823901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AF0C82F2-55D5-49BD-977A-DAB4F15A7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518" y="3308315"/>
            <a:ext cx="6728604" cy="163039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AE239C05-1B1B-44F1-A833-AC9DD2063019}"/>
              </a:ext>
            </a:extLst>
          </p:cNvPr>
          <p:cNvSpPr/>
          <p:nvPr/>
        </p:nvSpPr>
        <p:spPr>
          <a:xfrm>
            <a:off x="1332288" y="1994539"/>
            <a:ext cx="10675491" cy="104006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SLI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depends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it's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. The </a:t>
            </a:r>
            <a:r>
              <a:rPr lang="de-DE" dirty="0" err="1">
                <a:solidFill>
                  <a:schemeClr val="accent1"/>
                </a:solidFill>
              </a:rPr>
              <a:t>priority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left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right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you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might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need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deselect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default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categories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reorder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your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other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views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do so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i="1" dirty="0">
                <a:solidFill>
                  <a:schemeClr val="accent1"/>
                </a:solidFill>
              </a:rPr>
              <a:t>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D9DF4270-58BA-4D62-9E23-C8E090E518FB}"/>
              </a:ext>
            </a:extLst>
          </p:cNvPr>
          <p:cNvSpPr/>
          <p:nvPr/>
        </p:nvSpPr>
        <p:spPr>
          <a:xfrm>
            <a:off x="1332288" y="5322218"/>
            <a:ext cx="10675491" cy="79722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Click and hold a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move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it's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new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place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Click </a:t>
            </a:r>
            <a:r>
              <a:rPr lang="de-DE" i="1" dirty="0">
                <a:solidFill>
                  <a:schemeClr val="accent1"/>
                </a:solidFill>
              </a:rPr>
              <a:t>ok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when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done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4121510-D654-4E6B-AB5B-91500A83B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21</a:t>
            </a:fld>
            <a:endParaRPr lang="de-DE"/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13E82E94-257E-4479-AD9C-B1133CDB18F0}"/>
              </a:ext>
            </a:extLst>
          </p:cNvPr>
          <p:cNvCxnSpPr/>
          <p:nvPr/>
        </p:nvCxnSpPr>
        <p:spPr>
          <a:xfrm flipV="1">
            <a:off x="2346037" y="1255749"/>
            <a:ext cx="0" cy="73879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Bogen 5">
            <a:extLst>
              <a:ext uri="{FF2B5EF4-FFF2-40B4-BE49-F238E27FC236}">
                <a16:creationId xmlns:a16="http://schemas.microsoft.com/office/drawing/2014/main" id="{5BA6D481-C405-4078-8743-F5E054AF539E}"/>
              </a:ext>
            </a:extLst>
          </p:cNvPr>
          <p:cNvSpPr/>
          <p:nvPr/>
        </p:nvSpPr>
        <p:spPr>
          <a:xfrm>
            <a:off x="2105518" y="3138345"/>
            <a:ext cx="3270045" cy="1040065"/>
          </a:xfrm>
          <a:prstGeom prst="arc">
            <a:avLst>
              <a:gd name="adj1" fmla="val 10741069"/>
              <a:gd name="adj2" fmla="val 36337"/>
            </a:avLst>
          </a:prstGeom>
          <a:ln w="19050"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88" y="616533"/>
            <a:ext cx="64674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42664"/>
      </p:ext>
    </p:extLst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00ACD5A-4F6E-4968-94BB-C922A0305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22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" r="593"/>
          <a:stretch/>
        </p:blipFill>
        <p:spPr>
          <a:xfrm>
            <a:off x="1088967" y="471949"/>
            <a:ext cx="9692640" cy="6174658"/>
          </a:xfrm>
          <a:prstGeom prst="rect">
            <a:avLst/>
          </a:prstGeom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75AF52FD-DE95-40BF-8B43-979750A49DB9}"/>
              </a:ext>
            </a:extLst>
          </p:cNvPr>
          <p:cNvSpPr/>
          <p:nvPr/>
        </p:nvSpPr>
        <p:spPr>
          <a:xfrm>
            <a:off x="4039438" y="2879002"/>
            <a:ext cx="7506118" cy="92345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 err="1">
                <a:solidFill>
                  <a:schemeClr val="accent1"/>
                </a:solidFill>
              </a:rPr>
              <a:t>Your</a:t>
            </a:r>
            <a:r>
              <a:rPr lang="de-DE" sz="2000" dirty="0">
                <a:solidFill>
                  <a:schemeClr val="accent1"/>
                </a:solidFill>
              </a:rPr>
              <a:t> RSL </a:t>
            </a:r>
            <a:r>
              <a:rPr lang="de-DE" sz="2000" dirty="0" err="1">
                <a:solidFill>
                  <a:schemeClr val="accent1"/>
                </a:solidFill>
              </a:rPr>
              <a:t>Category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is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now</a:t>
            </a:r>
            <a:r>
              <a:rPr lang="de-DE" sz="2000" dirty="0">
                <a:solidFill>
                  <a:schemeClr val="accent1"/>
                </a:solidFill>
              </a:rPr>
              <a:t> visible in </a:t>
            </a:r>
            <a:r>
              <a:rPr lang="de-DE" sz="2000" dirty="0" err="1">
                <a:solidFill>
                  <a:schemeClr val="accent1"/>
                </a:solidFill>
              </a:rPr>
              <a:t>other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views</a:t>
            </a:r>
            <a:endParaRPr lang="de-DE" sz="20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accent1"/>
                </a:solidFill>
              </a:rPr>
              <a:t>SLIs </a:t>
            </a:r>
            <a:r>
              <a:rPr lang="de-DE" sz="2000" dirty="0" err="1">
                <a:solidFill>
                  <a:schemeClr val="accent1"/>
                </a:solidFill>
              </a:rPr>
              <a:t>without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any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category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belong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 dirty="0" err="1">
                <a:solidFill>
                  <a:schemeClr val="accent1"/>
                </a:solidFill>
              </a:rPr>
              <a:t>to</a:t>
            </a:r>
            <a:r>
              <a:rPr lang="de-DE" sz="2000" dirty="0">
                <a:solidFill>
                  <a:schemeClr val="accent1"/>
                </a:solidFill>
              </a:rPr>
              <a:t> </a:t>
            </a:r>
            <a:r>
              <a:rPr lang="de-DE" sz="2000">
                <a:solidFill>
                  <a:schemeClr val="accent1"/>
                </a:solidFill>
              </a:rPr>
              <a:t>category </a:t>
            </a:r>
            <a:r>
              <a:rPr lang="de-DE" sz="2000" dirty="0">
                <a:solidFill>
                  <a:schemeClr val="accent1"/>
                </a:solidFill>
              </a:rPr>
              <a:t>"</a:t>
            </a:r>
            <a:r>
              <a:rPr lang="de-DE" dirty="0" err="1">
                <a:solidFill>
                  <a:schemeClr val="accent1"/>
                </a:solidFill>
                <a:latin typeface="Consolas" panose="020B0609020204030204" pitchFamily="49" charset="0"/>
              </a:rPr>
              <a:t>none</a:t>
            </a:r>
            <a:r>
              <a:rPr lang="de-DE" sz="2000" dirty="0">
                <a:solidFill>
                  <a:schemeClr val="accent1"/>
                </a:solidFill>
              </a:rPr>
              <a:t>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783575"/>
      </p:ext>
    </p:extLst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1.3 SLI Table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322288C-B9BC-42F8-8535-DF6F93311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4" t="63820" r="20614"/>
          <a:stretch/>
        </p:blipFill>
        <p:spPr>
          <a:xfrm>
            <a:off x="3780891" y="4376790"/>
            <a:ext cx="5332288" cy="248120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C8FD310-2609-45B3-A6AD-469C94406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52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33D470D-A246-4B2E-814F-EADC8F7E5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24" y="131766"/>
            <a:ext cx="11136702" cy="3579962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FFFBB3E-3276-43B6-A166-FAE27A60B4E9}"/>
              </a:ext>
            </a:extLst>
          </p:cNvPr>
          <p:cNvSpPr/>
          <p:nvPr/>
        </p:nvSpPr>
        <p:spPr>
          <a:xfrm>
            <a:off x="607529" y="4551905"/>
            <a:ext cx="10675491" cy="83903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chemeClr val="accent1"/>
                </a:solidFill>
              </a:rPr>
              <a:t>SLI Table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contains</a:t>
            </a:r>
            <a:r>
              <a:rPr lang="de-DE" dirty="0">
                <a:solidFill>
                  <a:schemeClr val="accent1"/>
                </a:solidFill>
              </a:rPr>
              <a:t> all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information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database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SLIs plus </a:t>
            </a:r>
            <a:r>
              <a:rPr lang="de-DE" dirty="0" err="1">
                <a:solidFill>
                  <a:schemeClr val="accent1"/>
                </a:solidFill>
              </a:rPr>
              <a:t>their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categories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yellow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columns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SLIs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D2B74D2-0092-4675-9429-86FB75131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397407"/>
      </p:ext>
    </p:extLst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FFFBB3E-3276-43B6-A166-FAE27A60B4E9}"/>
              </a:ext>
            </a:extLst>
          </p:cNvPr>
          <p:cNvSpPr/>
          <p:nvPr/>
        </p:nvSpPr>
        <p:spPr>
          <a:xfrm>
            <a:off x="607529" y="3386676"/>
            <a:ext cx="10675491" cy="285837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sort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table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clicking</a:t>
            </a:r>
            <a:r>
              <a:rPr lang="de-DE" dirty="0">
                <a:solidFill>
                  <a:schemeClr val="accent1"/>
                </a:solidFill>
              </a:rPr>
              <a:t> on a </a:t>
            </a:r>
            <a:r>
              <a:rPr lang="de-DE" dirty="0" err="1">
                <a:solidFill>
                  <a:schemeClr val="accent1"/>
                </a:solidFill>
              </a:rPr>
              <a:t>column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header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deselect</a:t>
            </a:r>
            <a:r>
              <a:rPr lang="de-DE" dirty="0">
                <a:solidFill>
                  <a:schemeClr val="accent1"/>
                </a:solidFill>
              </a:rPr>
              <a:t> SLIs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>
                <a:solidFill>
                  <a:schemeClr val="accent1"/>
                </a:solidFill>
              </a:rPr>
              <a:t>SLI-Table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their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row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dirty="0" err="1">
                <a:solidFill>
                  <a:schemeClr val="accent1"/>
                </a:solidFill>
              </a:rPr>
              <a:t>ctrl</a:t>
            </a:r>
            <a:r>
              <a:rPr lang="de-DE" dirty="0">
                <a:solidFill>
                  <a:schemeClr val="accent1"/>
                </a:solidFill>
              </a:rPr>
              <a:t> +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adding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selection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write</a:t>
            </a:r>
            <a:r>
              <a:rPr lang="de-DE" dirty="0">
                <a:solidFill>
                  <a:schemeClr val="accent1"/>
                </a:solidFill>
              </a:rPr>
              <a:t> a SQL-Query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field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i="1" dirty="0">
                <a:solidFill>
                  <a:schemeClr val="accent1"/>
                </a:solidFill>
              </a:rPr>
              <a:t>Start Query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this</a:t>
            </a:r>
            <a:r>
              <a:rPr lang="de-DE" dirty="0">
                <a:solidFill>
                  <a:schemeClr val="accent1"/>
                </a:solidFill>
              </a:rPr>
              <a:t> will </a:t>
            </a:r>
            <a:r>
              <a:rPr lang="de-DE" dirty="0" err="1">
                <a:solidFill>
                  <a:schemeClr val="accent1"/>
                </a:solidFill>
              </a:rPr>
              <a:t>automatically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</a:t>
            </a:r>
            <a:r>
              <a:rPr lang="de-DE" dirty="0">
                <a:solidFill>
                  <a:schemeClr val="accent1"/>
                </a:solidFill>
              </a:rPr>
              <a:t> all </a:t>
            </a:r>
            <a:r>
              <a:rPr lang="de-DE" dirty="0" err="1">
                <a:solidFill>
                  <a:schemeClr val="accent1"/>
                </a:solidFill>
              </a:rPr>
              <a:t>fitting</a:t>
            </a:r>
            <a:r>
              <a:rPr lang="de-DE" dirty="0">
                <a:solidFill>
                  <a:schemeClr val="accent1"/>
                </a:solidFill>
              </a:rPr>
              <a:t> SLIs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open </a:t>
            </a:r>
            <a:r>
              <a:rPr lang="de-DE" dirty="0" err="1">
                <a:solidFill>
                  <a:schemeClr val="accent1"/>
                </a:solidFill>
              </a:rPr>
              <a:t>table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>
                <a:solidFill>
                  <a:schemeClr val="accent1"/>
                </a:solidFill>
              </a:rPr>
              <a:t>Invert </a:t>
            </a:r>
            <a:r>
              <a:rPr lang="de-DE" i="1" dirty="0" err="1">
                <a:solidFill>
                  <a:schemeClr val="accent1"/>
                </a:solidFill>
              </a:rPr>
              <a:t>Selection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inverts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selection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Right Click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pop-up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r>
              <a:rPr lang="de-DE" dirty="0">
                <a:solidFill>
                  <a:schemeClr val="accent1"/>
                </a:solidFill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>
                <a:solidFill>
                  <a:schemeClr val="accent1"/>
                </a:solidFill>
              </a:rPr>
              <a:t>Show </a:t>
            </a:r>
            <a:r>
              <a:rPr lang="de-DE" i="1" dirty="0" err="1">
                <a:solidFill>
                  <a:schemeClr val="accent1"/>
                </a:solidFill>
              </a:rPr>
              <a:t>only</a:t>
            </a:r>
            <a:r>
              <a:rPr lang="de-DE" i="1" dirty="0">
                <a:solidFill>
                  <a:schemeClr val="accent1"/>
                </a:solidFill>
              </a:rPr>
              <a:t> Selected </a:t>
            </a:r>
            <a:r>
              <a:rPr lang="de-DE" dirty="0" err="1">
                <a:solidFill>
                  <a:schemeClr val="accent1"/>
                </a:solidFill>
              </a:rPr>
              <a:t>hides</a:t>
            </a:r>
            <a:r>
              <a:rPr lang="de-DE" dirty="0">
                <a:solidFill>
                  <a:schemeClr val="accent1"/>
                </a:solidFill>
              </a:rPr>
              <a:t> non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SLIs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>
                <a:solidFill>
                  <a:schemeClr val="accent1"/>
                </a:solidFill>
              </a:rPr>
              <a:t>SLI-Table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>
                <a:solidFill>
                  <a:schemeClr val="accent1"/>
                </a:solidFill>
              </a:rPr>
              <a:t>Invert </a:t>
            </a:r>
            <a:r>
              <a:rPr lang="de-DE" i="1" dirty="0" err="1">
                <a:solidFill>
                  <a:schemeClr val="accent1"/>
                </a:solidFill>
              </a:rPr>
              <a:t>Selection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inverts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selection</a:t>
            </a:r>
            <a:endParaRPr lang="de-DE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 err="1">
                <a:solidFill>
                  <a:schemeClr val="accent1"/>
                </a:solidFill>
              </a:rPr>
              <a:t>Reduce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to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Selection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does</a:t>
            </a:r>
            <a:r>
              <a:rPr lang="de-DE" dirty="0">
                <a:solidFill>
                  <a:schemeClr val="accent1"/>
                </a:solidFill>
              </a:rPr>
              <a:t> not </a:t>
            </a:r>
            <a:r>
              <a:rPr lang="de-DE" dirty="0" err="1">
                <a:solidFill>
                  <a:schemeClr val="accent1"/>
                </a:solidFill>
              </a:rPr>
              <a:t>work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more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than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one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table</a:t>
            </a:r>
            <a:r>
              <a:rPr lang="de-DE" dirty="0">
                <a:solidFill>
                  <a:schemeClr val="accent1"/>
                </a:solidFill>
              </a:rPr>
              <a:t>! Other </a:t>
            </a:r>
            <a:r>
              <a:rPr lang="de-DE" dirty="0" err="1">
                <a:solidFill>
                  <a:schemeClr val="accent1"/>
                </a:solidFill>
              </a:rPr>
              <a:t>tables</a:t>
            </a:r>
            <a:r>
              <a:rPr lang="de-DE" dirty="0">
                <a:solidFill>
                  <a:schemeClr val="accent1"/>
                </a:solidFill>
              </a:rPr>
              <a:t> will </a:t>
            </a:r>
            <a:r>
              <a:rPr lang="de-DE" dirty="0" err="1">
                <a:solidFill>
                  <a:schemeClr val="accent1"/>
                </a:solidFill>
              </a:rPr>
              <a:t>be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closed</a:t>
            </a:r>
            <a:r>
              <a:rPr lang="de-DE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F66E04B-453C-4385-966A-7C3030DFB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25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6CDB62E-9916-4C81-9C55-084FC54EA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491"/>
            <a:ext cx="12192000" cy="285837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85D61E3-F1CB-4B25-96B9-404553216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158" y="1399705"/>
            <a:ext cx="1319842" cy="57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716028"/>
      </p:ext>
    </p:extLst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1.4 </a:t>
            </a:r>
            <a:r>
              <a:rPr lang="de-DE" dirty="0" err="1">
                <a:solidFill>
                  <a:schemeClr val="tx2"/>
                </a:solidFill>
              </a:rPr>
              <a:t>Sea</a:t>
            </a:r>
            <a:r>
              <a:rPr lang="de-DE" dirty="0">
                <a:solidFill>
                  <a:schemeClr val="tx2"/>
                </a:solidFill>
              </a:rPr>
              <a:t> Level </a:t>
            </a:r>
            <a:r>
              <a:rPr lang="de-DE" dirty="0" err="1">
                <a:solidFill>
                  <a:schemeClr val="tx2"/>
                </a:solidFill>
              </a:rPr>
              <a:t>Curve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F923F30-207B-4E56-82C4-37C40BE43D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3" r="68736" b="57416"/>
          <a:stretch/>
        </p:blipFill>
        <p:spPr>
          <a:xfrm>
            <a:off x="339047" y="780836"/>
            <a:ext cx="3462391" cy="213702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47E1588-C4C3-45A1-8288-08F4B36EE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307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3376B0D5-AE94-4A64-9D62-03EE0ECFCA95}"/>
              </a:ext>
            </a:extLst>
          </p:cNvPr>
          <p:cNvSpPr/>
          <p:nvPr/>
        </p:nvSpPr>
        <p:spPr>
          <a:xfrm>
            <a:off x="758254" y="4863402"/>
            <a:ext cx="10675491" cy="135652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>
                <a:solidFill>
                  <a:schemeClr val="accent1"/>
                </a:solidFill>
              </a:rPr>
              <a:t>Sea</a:t>
            </a:r>
            <a:r>
              <a:rPr lang="de-DE" b="1" dirty="0">
                <a:solidFill>
                  <a:schemeClr val="accent1"/>
                </a:solidFill>
              </a:rPr>
              <a:t> Level </a:t>
            </a:r>
            <a:r>
              <a:rPr lang="de-DE" b="1" dirty="0" err="1">
                <a:solidFill>
                  <a:schemeClr val="accent1"/>
                </a:solidFill>
              </a:rPr>
              <a:t>Curve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individual </a:t>
            </a:r>
            <a:r>
              <a:rPr lang="de-DE" dirty="0" err="1">
                <a:solidFill>
                  <a:schemeClr val="accent1"/>
                </a:solidFill>
              </a:rPr>
              <a:t>samples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X: </a:t>
            </a:r>
            <a:r>
              <a:rPr lang="de-DE" dirty="0" err="1">
                <a:solidFill>
                  <a:schemeClr val="accent1"/>
                </a:solidFill>
              </a:rPr>
              <a:t>uncertainty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time </a:t>
            </a:r>
            <a:r>
              <a:rPr lang="de-DE" dirty="0" err="1">
                <a:solidFill>
                  <a:schemeClr val="accent1"/>
                </a:solidFill>
              </a:rPr>
              <a:t>point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Y: </a:t>
            </a:r>
            <a:r>
              <a:rPr lang="de-DE" dirty="0" err="1">
                <a:solidFill>
                  <a:schemeClr val="accent1"/>
                </a:solidFill>
              </a:rPr>
              <a:t>uncertainty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value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dirty="0" err="1">
                <a:solidFill>
                  <a:schemeClr val="accent1"/>
                </a:solidFill>
              </a:rPr>
              <a:t>height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Color: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r>
              <a:rPr lang="de-DE" dirty="0">
                <a:solidFill>
                  <a:schemeClr val="accent1"/>
                </a:solidFill>
              </a:rPr>
              <a:t> type /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A32A377-CD61-4577-B89A-D7A24841B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68" y="218883"/>
            <a:ext cx="6461185" cy="4149306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2776A32-94F4-484E-8760-49D6B4C50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441917"/>
      </p:ext>
    </p:extLst>
  </p:cSld>
  <p:clrMapOvr>
    <a:masterClrMapping/>
  </p:clrMapOvr>
  <p:transition spd="slow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F570D19-F0F9-4576-90D3-76A691562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01" y="177220"/>
            <a:ext cx="6426679" cy="408892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07E1E2C-2387-4AB8-9361-7BE5CFF5EC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267" y="528913"/>
            <a:ext cx="6443932" cy="4140679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1B628AB-E635-44FA-9537-6593D5632E25}"/>
              </a:ext>
            </a:extLst>
          </p:cNvPr>
          <p:cNvSpPr/>
          <p:nvPr/>
        </p:nvSpPr>
        <p:spPr>
          <a:xfrm>
            <a:off x="758254" y="5194998"/>
            <a:ext cx="10675491" cy="135328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Select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clicking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drawing</a:t>
            </a:r>
            <a:r>
              <a:rPr lang="de-DE" dirty="0">
                <a:solidFill>
                  <a:schemeClr val="accent1"/>
                </a:solidFill>
              </a:rPr>
              <a:t> a </a:t>
            </a:r>
            <a:r>
              <a:rPr lang="de-DE" dirty="0" err="1">
                <a:solidFill>
                  <a:schemeClr val="accent1"/>
                </a:solidFill>
              </a:rPr>
              <a:t>rectangle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shapes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samples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yellow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right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slider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edit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where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sz="1400" dirty="0" err="1">
                <a:solidFill>
                  <a:schemeClr val="accent1"/>
                </a:solidFill>
                <a:latin typeface="Consolas" panose="020B0609020204030204" pitchFamily="49" charset="0"/>
              </a:rPr>
              <a:t>max</a:t>
            </a:r>
            <a:r>
              <a:rPr lang="de-DE" sz="1400" dirty="0">
                <a:solidFill>
                  <a:schemeClr val="accent1"/>
                </a:solidFill>
                <a:latin typeface="Consolas" panose="020B0609020204030204" pitchFamily="49" charset="0"/>
              </a:rPr>
              <a:t> </a:t>
            </a:r>
            <a:r>
              <a:rPr lang="de-DE" sz="1400" dirty="0" err="1">
                <a:solidFill>
                  <a:schemeClr val="accent1"/>
                </a:solidFill>
                <a:latin typeface="Consolas" panose="020B0609020204030204" pitchFamily="49" charset="0"/>
              </a:rPr>
              <a:t>height</a:t>
            </a:r>
            <a:r>
              <a:rPr lang="de-DE" sz="1400" dirty="0">
                <a:solidFill>
                  <a:schemeClr val="accent1"/>
                </a:solidFill>
                <a:latin typeface="Consolas" panose="020B0609020204030204" pitchFamily="49" charset="0"/>
              </a:rPr>
              <a:t> </a:t>
            </a:r>
            <a:r>
              <a:rPr lang="de-DE" dirty="0">
                <a:solidFill>
                  <a:schemeClr val="accent1"/>
                </a:solidFill>
              </a:rPr>
              <a:t>and </a:t>
            </a:r>
            <a:r>
              <a:rPr lang="de-DE" sz="1400" dirty="0">
                <a:solidFill>
                  <a:schemeClr val="accent1"/>
                </a:solidFill>
                <a:latin typeface="Consolas" panose="020B0609020204030204" pitchFamily="49" charset="0"/>
              </a:rPr>
              <a:t>min </a:t>
            </a:r>
            <a:r>
              <a:rPr lang="de-DE" sz="1400" dirty="0" err="1">
                <a:solidFill>
                  <a:schemeClr val="accent1"/>
                </a:solidFill>
                <a:latin typeface="Consolas" panose="020B0609020204030204" pitchFamily="49" charset="0"/>
              </a:rPr>
              <a:t>height</a:t>
            </a:r>
            <a:r>
              <a:rPr lang="de-DE" sz="1400" dirty="0">
                <a:solidFill>
                  <a:schemeClr val="accent1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adjusted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adjust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scale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right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view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within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height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range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moving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sliders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9B9E19F5-AF65-4661-A843-2E8387B29304}"/>
              </a:ext>
            </a:extLst>
          </p:cNvPr>
          <p:cNvCxnSpPr>
            <a:cxnSpLocks/>
          </p:cNvCxnSpPr>
          <p:nvPr/>
        </p:nvCxnSpPr>
        <p:spPr>
          <a:xfrm flipV="1">
            <a:off x="10520516" y="4669593"/>
            <a:ext cx="1035088" cy="151356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2195988-562F-4993-A56D-8243D56CF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28</a:t>
            </a:fld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C573306A-6DFA-4765-9461-73CBE886F2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961" y="939521"/>
            <a:ext cx="2458528" cy="1207698"/>
          </a:xfrm>
          <a:prstGeom prst="rect">
            <a:avLst/>
          </a:prstGeom>
        </p:spPr>
      </p:pic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71870E6F-D804-4AFA-91AF-19F2D6B72BFB}"/>
              </a:ext>
            </a:extLst>
          </p:cNvPr>
          <p:cNvCxnSpPr>
            <a:cxnSpLocks/>
          </p:cNvCxnSpPr>
          <p:nvPr/>
        </p:nvCxnSpPr>
        <p:spPr>
          <a:xfrm flipV="1">
            <a:off x="9684052" y="1304695"/>
            <a:ext cx="61862" cy="4526249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873277"/>
      </p:ext>
    </p:extLst>
  </p:cSld>
  <p:clrMapOvr>
    <a:masterClrMapping/>
  </p:clrMapOvr>
  <p:transition spd="slow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20BE047F-9752-4B22-BBAA-771E03A72F4D}"/>
              </a:ext>
            </a:extLst>
          </p:cNvPr>
          <p:cNvSpPr/>
          <p:nvPr/>
        </p:nvSpPr>
        <p:spPr>
          <a:xfrm>
            <a:off x="1177971" y="5169879"/>
            <a:ext cx="9836057" cy="55768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Right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pop-up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endParaRPr lang="de-DE" dirty="0">
              <a:solidFill>
                <a:schemeClr val="accent1"/>
              </a:solidFill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C9B89DC-3C03-43FC-BF99-30EA0F596A77}"/>
              </a:ext>
            </a:extLst>
          </p:cNvPr>
          <p:cNvGrpSpPr/>
          <p:nvPr/>
        </p:nvGrpSpPr>
        <p:grpSpPr>
          <a:xfrm>
            <a:off x="1565362" y="376813"/>
            <a:ext cx="6435306" cy="4114800"/>
            <a:chOff x="1565362" y="376813"/>
            <a:chExt cx="6435306" cy="411480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47F850A7-840D-483A-9AEF-42F0D60292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5362" y="376813"/>
              <a:ext cx="6435306" cy="4114800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BECEC4A1-959D-4ADA-AE81-8E38862E7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8470" y="1556720"/>
              <a:ext cx="1675309" cy="1177244"/>
            </a:xfrm>
            <a:prstGeom prst="rect">
              <a:avLst/>
            </a:prstGeom>
          </p:spPr>
        </p:pic>
      </p:grp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1C042D6-55E7-4F29-9E52-7F17E2E29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350443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F0A45FF1-6896-4EE5-B359-80D2C4E61FC0}"/>
              </a:ext>
            </a:extLst>
          </p:cNvPr>
          <p:cNvSpPr/>
          <p:nvPr/>
        </p:nvSpPr>
        <p:spPr>
          <a:xfrm>
            <a:off x="499068" y="1018651"/>
            <a:ext cx="11193864" cy="482069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 err="1">
                <a:solidFill>
                  <a:schemeClr val="accent1"/>
                </a:solidFill>
              </a:rPr>
              <a:t>Slivisu</a:t>
            </a:r>
            <a:r>
              <a:rPr lang="de-DE" b="1" dirty="0">
                <a:solidFill>
                  <a:schemeClr val="accent1"/>
                </a:solidFill>
              </a:rPr>
              <a:t> - A </a:t>
            </a:r>
            <a:r>
              <a:rPr lang="de-DE" b="1" dirty="0" err="1">
                <a:solidFill>
                  <a:schemeClr val="accent1"/>
                </a:solidFill>
              </a:rPr>
              <a:t>visual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analytics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tool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to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validate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simulation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models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against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collected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data</a:t>
            </a:r>
            <a:endParaRPr lang="de-DE" b="1" dirty="0">
              <a:solidFill>
                <a:schemeClr val="accent1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To support the scientists in gaining insight into the data and the consistency between data and model, </a:t>
            </a:r>
            <a:r>
              <a:rPr lang="en-US" dirty="0" err="1">
                <a:solidFill>
                  <a:schemeClr val="accent1"/>
                </a:solidFill>
              </a:rPr>
              <a:t>Slivisu</a:t>
            </a:r>
            <a:r>
              <a:rPr lang="en-US" dirty="0">
                <a:solidFill>
                  <a:schemeClr val="accent1"/>
                </a:solidFill>
              </a:rPr>
              <a:t> was developed to fulfil the following tasks: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r>
              <a:rPr lang="de-DE" dirty="0">
                <a:solidFill>
                  <a:schemeClr val="accent1"/>
                </a:solidFill>
              </a:rPr>
              <a:t>Making apparent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distribution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collected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data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space</a:t>
            </a:r>
            <a:r>
              <a:rPr lang="de-DE" dirty="0">
                <a:solidFill>
                  <a:schemeClr val="accent1"/>
                </a:solidFill>
              </a:rPr>
              <a:t> and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various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quality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measures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collected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data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difference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calculated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modelled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data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space</a:t>
            </a:r>
            <a:r>
              <a:rPr lang="de-DE" dirty="0">
                <a:solidFill>
                  <a:schemeClr val="accent1"/>
                </a:solidFill>
              </a:rPr>
              <a:t> and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r>
              <a:rPr lang="de-DE" dirty="0">
                <a:solidFill>
                  <a:schemeClr val="accent1"/>
                </a:solidFill>
              </a:rPr>
              <a:t>A </a:t>
            </a:r>
            <a:r>
              <a:rPr lang="de-DE" dirty="0" err="1">
                <a:solidFill>
                  <a:schemeClr val="accent1"/>
                </a:solidFill>
              </a:rPr>
              <a:t>combination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methods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analysis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visualization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applied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concept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support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tasks</a:t>
            </a:r>
            <a:r>
              <a:rPr lang="de-DE" dirty="0">
                <a:solidFill>
                  <a:schemeClr val="accent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The Sea Level Indicator (SLI) data are clustered according to the collection process or data availability; the cluster is presented by an adaptive convex bounding box.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All information about the SLIs in a cluster is summarized in a multivariate summation diagram which depicts the number of SLIs of a certain quality in various time intervals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Information about single SLIs can be presented interactively on demand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43B613C-B61A-487B-87C7-1F42A2220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3141457"/>
      </p:ext>
    </p:extLst>
  </p:cSld>
  <p:clrMapOvr>
    <a:masterClrMapping/>
  </p:clrMapOvr>
  <p:transition spd="slow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73A6AB1-6BCF-4E89-B147-CEE875AE53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9" t="29914" r="50000" b="42979"/>
          <a:stretch/>
        </p:blipFill>
        <p:spPr>
          <a:xfrm>
            <a:off x="2729075" y="2029767"/>
            <a:ext cx="1604387" cy="111536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8B2F8D7-F424-4647-BF6C-FC98C4A25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066" y="401527"/>
            <a:ext cx="4666891" cy="3700732"/>
          </a:xfrm>
          <a:prstGeom prst="rect">
            <a:avLst/>
          </a:prstGeom>
        </p:spPr>
      </p:pic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C3C2D48C-EF7E-4DE2-8F51-9CD9367BA823}"/>
              </a:ext>
            </a:extLst>
          </p:cNvPr>
          <p:cNvSpPr/>
          <p:nvPr/>
        </p:nvSpPr>
        <p:spPr>
          <a:xfrm>
            <a:off x="1177971" y="5169879"/>
            <a:ext cx="9836057" cy="55768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When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Only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selection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checked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are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shown</a:t>
            </a:r>
            <a:endParaRPr lang="de-DE" dirty="0">
              <a:solidFill>
                <a:schemeClr val="accent1"/>
              </a:solidFill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CCFF6A3-DE7D-4061-BEFE-0430A4129673}"/>
              </a:ext>
            </a:extLst>
          </p:cNvPr>
          <p:cNvGrpSpPr/>
          <p:nvPr/>
        </p:nvGrpSpPr>
        <p:grpSpPr>
          <a:xfrm>
            <a:off x="387004" y="324755"/>
            <a:ext cx="4684143" cy="3674853"/>
            <a:chOff x="387004" y="324755"/>
            <a:chExt cx="4684143" cy="367485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E34AB63-DCDA-4E6B-B72C-582375A6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004" y="324755"/>
              <a:ext cx="4684143" cy="3674853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467221BA-62AB-4E20-AB05-48C039102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3613" y="2029767"/>
              <a:ext cx="1675309" cy="1177244"/>
            </a:xfrm>
            <a:prstGeom prst="rect">
              <a:avLst/>
            </a:prstGeom>
          </p:spPr>
        </p:pic>
      </p:grp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D9FE6EE2-84E2-4A4A-B119-B634E60FCCF8}"/>
              </a:ext>
            </a:extLst>
          </p:cNvPr>
          <p:cNvCxnSpPr>
            <a:cxnSpLocks/>
          </p:cNvCxnSpPr>
          <p:nvPr/>
        </p:nvCxnSpPr>
        <p:spPr>
          <a:xfrm>
            <a:off x="3717890" y="2140299"/>
            <a:ext cx="396909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C7CDD8-C1B4-4001-9305-6EB005E13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12222"/>
      </p:ext>
    </p:extLst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73A6AB1-6BCF-4E89-B147-CEE875AE53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9" t="29914" r="50000" b="42979"/>
          <a:stretch/>
        </p:blipFill>
        <p:spPr>
          <a:xfrm>
            <a:off x="2729075" y="2029767"/>
            <a:ext cx="1604387" cy="1115368"/>
          </a:xfrm>
          <a:prstGeom prst="rect">
            <a:avLst/>
          </a:prstGeom>
        </p:spPr>
      </p:pic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C3C2D48C-EF7E-4DE2-8F51-9CD9367BA823}"/>
              </a:ext>
            </a:extLst>
          </p:cNvPr>
          <p:cNvSpPr/>
          <p:nvPr/>
        </p:nvSpPr>
        <p:spPr>
          <a:xfrm>
            <a:off x="1177971" y="5169878"/>
            <a:ext cx="9836057" cy="9402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When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>
                <a:solidFill>
                  <a:schemeClr val="accent1"/>
                </a:solidFill>
              </a:rPr>
              <a:t>SLI-</a:t>
            </a:r>
            <a:r>
              <a:rPr lang="de-DE" i="1" dirty="0" err="1">
                <a:solidFill>
                  <a:schemeClr val="accent1"/>
                </a:solidFill>
              </a:rPr>
              <a:t>category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differentiation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unchecked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are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shown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their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other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appear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dark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grey</a:t>
            </a:r>
            <a:r>
              <a:rPr lang="de-DE" dirty="0">
                <a:solidFill>
                  <a:schemeClr val="accent1"/>
                </a:solidFill>
              </a:rPr>
              <a:t>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92ECE40-FCD1-4417-B632-FB3F0021F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439" y="413025"/>
            <a:ext cx="4684143" cy="3700732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2F3D3B78-ABC7-40DB-B2AF-AAF702E06962}"/>
              </a:ext>
            </a:extLst>
          </p:cNvPr>
          <p:cNvGrpSpPr/>
          <p:nvPr/>
        </p:nvGrpSpPr>
        <p:grpSpPr>
          <a:xfrm>
            <a:off x="387004" y="324755"/>
            <a:ext cx="4684143" cy="3674853"/>
            <a:chOff x="387004" y="324755"/>
            <a:chExt cx="4684143" cy="367485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E34AB63-DCDA-4E6B-B72C-582375A6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004" y="324755"/>
              <a:ext cx="4684143" cy="3674853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3457CA61-1BC6-4DAA-98B5-A34747F70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2110" y="2002618"/>
              <a:ext cx="1675309" cy="1177244"/>
            </a:xfrm>
            <a:prstGeom prst="rect">
              <a:avLst/>
            </a:prstGeom>
          </p:spPr>
        </p:pic>
      </p:grp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D9FE6EE2-84E2-4A4A-B119-B634E60FCCF8}"/>
              </a:ext>
            </a:extLst>
          </p:cNvPr>
          <p:cNvCxnSpPr>
            <a:cxnSpLocks/>
          </p:cNvCxnSpPr>
          <p:nvPr/>
        </p:nvCxnSpPr>
        <p:spPr>
          <a:xfrm>
            <a:off x="4250453" y="2321166"/>
            <a:ext cx="238145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EC7FD081-B38C-404D-A119-2872461462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74" y="2370003"/>
            <a:ext cx="1595887" cy="1121434"/>
          </a:xfrm>
          <a:prstGeom prst="rect">
            <a:avLst/>
          </a:prstGeom>
        </p:spPr>
      </p:pic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82BD09F1-75BD-412B-8FE2-FDD595B64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136011"/>
      </p:ext>
    </p:extLst>
  </p:cSld>
  <p:clrMapOvr>
    <a:masterClrMapping/>
  </p:clrMapOvr>
  <p:transition spd="slow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B38C69FB-A96E-4223-8B2B-B6DB4BBCC90D}"/>
              </a:ext>
            </a:extLst>
          </p:cNvPr>
          <p:cNvSpPr/>
          <p:nvPr/>
        </p:nvSpPr>
        <p:spPr>
          <a:xfrm>
            <a:off x="1177971" y="5169879"/>
            <a:ext cx="9836057" cy="48734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Shape </a:t>
            </a:r>
            <a:r>
              <a:rPr lang="de-DE" dirty="0" err="1">
                <a:solidFill>
                  <a:schemeClr val="accent1"/>
                </a:solidFill>
              </a:rPr>
              <a:t>types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changes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form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SLIs, </a:t>
            </a:r>
            <a:r>
              <a:rPr lang="de-DE" dirty="0" err="1">
                <a:solidFill>
                  <a:schemeClr val="accent1"/>
                </a:solidFill>
              </a:rPr>
              <a:t>default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line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object</a:t>
            </a:r>
            <a:r>
              <a:rPr lang="de-DE" i="1" dirty="0">
                <a:solidFill>
                  <a:schemeClr val="accent1"/>
                </a:solidFill>
              </a:rPr>
              <a:t> 1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4341080-0E56-47B9-A481-AFAA2E5CDF2B}"/>
              </a:ext>
            </a:extLst>
          </p:cNvPr>
          <p:cNvGrpSpPr/>
          <p:nvPr/>
        </p:nvGrpSpPr>
        <p:grpSpPr>
          <a:xfrm>
            <a:off x="2731935" y="737366"/>
            <a:ext cx="6426679" cy="4114800"/>
            <a:chOff x="2731935" y="226088"/>
            <a:chExt cx="6426679" cy="411480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59AA0690-EED0-4825-A466-253133756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1935" y="226088"/>
              <a:ext cx="6426679" cy="4114800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80C9CB71-E4C3-4C88-A529-D63BAC8D52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964" b="16540"/>
            <a:stretch/>
          </p:blipFill>
          <p:spPr>
            <a:xfrm>
              <a:off x="4233758" y="1191541"/>
              <a:ext cx="1622096" cy="1123134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7C368457-65F0-4267-85EC-9B04F8FA88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79" t="29924"/>
            <a:stretch/>
          </p:blipFill>
          <p:spPr>
            <a:xfrm>
              <a:off x="5809674" y="1588654"/>
              <a:ext cx="1221988" cy="943024"/>
            </a:xfrm>
            <a:prstGeom prst="rect">
              <a:avLst/>
            </a:prstGeom>
          </p:spPr>
        </p:pic>
      </p:grp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6B7EE90-8553-46AA-B134-19A6BE4D6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32</a:t>
            </a:fld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368" y="128778"/>
            <a:ext cx="5244379" cy="54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04519"/>
      </p:ext>
    </p:extLst>
  </p:cSld>
  <p:clrMapOvr>
    <a:masterClrMapping/>
  </p:clrMapOvr>
  <p:transition spd="slow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F70B895-878F-4840-8DB8-9994E590D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149" y="85414"/>
            <a:ext cx="4725646" cy="3060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B74BB89-EC55-4FE5-A493-C7B2A223F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52" y="85414"/>
            <a:ext cx="4743000" cy="3060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44F0ACD-D396-4161-87E3-E16F3597E0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85" y="3244065"/>
            <a:ext cx="4792923" cy="3060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A4FA940-D8AA-4D70-BD09-93E5F64BA6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149" y="3244065"/>
            <a:ext cx="4745866" cy="3060000"/>
          </a:xfrm>
          <a:prstGeom prst="rect">
            <a:avLst/>
          </a:prstGeom>
        </p:spPr>
      </p:pic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28CFAD76-0BA3-4952-8B1D-01861E654C79}"/>
              </a:ext>
            </a:extLst>
          </p:cNvPr>
          <p:cNvSpPr/>
          <p:nvPr/>
        </p:nvSpPr>
        <p:spPr>
          <a:xfrm>
            <a:off x="4054735" y="1128070"/>
            <a:ext cx="1441939" cy="48734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i="1" dirty="0" err="1">
                <a:solidFill>
                  <a:schemeClr val="accent1"/>
                </a:solidFill>
              </a:rPr>
              <a:t>line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object</a:t>
            </a:r>
            <a:r>
              <a:rPr lang="de-DE" i="1" dirty="0">
                <a:solidFill>
                  <a:schemeClr val="accent1"/>
                </a:solidFill>
              </a:rPr>
              <a:t> 2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68477255-48A3-4110-8A9B-2B91DC80BEA9}"/>
              </a:ext>
            </a:extLst>
          </p:cNvPr>
          <p:cNvSpPr/>
          <p:nvPr/>
        </p:nvSpPr>
        <p:spPr>
          <a:xfrm>
            <a:off x="6484573" y="1127424"/>
            <a:ext cx="1441939" cy="48734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i="1" dirty="0" err="1">
                <a:solidFill>
                  <a:schemeClr val="accent1"/>
                </a:solidFill>
              </a:rPr>
              <a:t>line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object</a:t>
            </a:r>
            <a:r>
              <a:rPr lang="de-DE" i="1" dirty="0">
                <a:solidFill>
                  <a:schemeClr val="accent1"/>
                </a:solidFill>
              </a:rPr>
              <a:t> 3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4247A5FE-D3E9-4C21-93A3-23C858A3E64D}"/>
              </a:ext>
            </a:extLst>
          </p:cNvPr>
          <p:cNvSpPr/>
          <p:nvPr/>
        </p:nvSpPr>
        <p:spPr>
          <a:xfrm>
            <a:off x="3657600" y="4774065"/>
            <a:ext cx="1991473" cy="48734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i="1" dirty="0" err="1">
                <a:solidFill>
                  <a:schemeClr val="accent1"/>
                </a:solidFill>
              </a:rPr>
              <a:t>geometry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object</a:t>
            </a:r>
            <a:r>
              <a:rPr lang="de-DE" i="1" dirty="0">
                <a:solidFill>
                  <a:schemeClr val="accent1"/>
                </a:solidFill>
              </a:rPr>
              <a:t> 1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B62804FE-844E-4A8F-A742-976F33691574}"/>
              </a:ext>
            </a:extLst>
          </p:cNvPr>
          <p:cNvSpPr/>
          <p:nvPr/>
        </p:nvSpPr>
        <p:spPr>
          <a:xfrm>
            <a:off x="6186756" y="4755888"/>
            <a:ext cx="1991473" cy="48734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i="1" dirty="0" err="1">
                <a:solidFill>
                  <a:schemeClr val="accent1"/>
                </a:solidFill>
              </a:rPr>
              <a:t>geometry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object</a:t>
            </a:r>
            <a:r>
              <a:rPr lang="de-DE" i="1" dirty="0">
                <a:solidFill>
                  <a:schemeClr val="accent1"/>
                </a:solidFill>
              </a:rPr>
              <a:t> 2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26922CE-AE44-4FA5-965D-C40F96D6C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869009"/>
      </p:ext>
    </p:extLst>
  </p:cSld>
  <p:clrMapOvr>
    <a:masterClrMapping/>
  </p:clrMapOvr>
  <p:transition spd="slow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80FDE055-9718-41AA-B17B-3C8997112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18" y="2672840"/>
            <a:ext cx="1682151" cy="119907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EDD1ABA5-E16D-4D24-97AE-B6B9444C5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83" y="531996"/>
            <a:ext cx="1621766" cy="1138687"/>
          </a:xfrm>
          <a:prstGeom prst="rect">
            <a:avLst/>
          </a:prstGeom>
        </p:spPr>
      </p:pic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C3C2D48C-EF7E-4DE2-8F51-9CD9367BA823}"/>
              </a:ext>
            </a:extLst>
          </p:cNvPr>
          <p:cNvSpPr/>
          <p:nvPr/>
        </p:nvSpPr>
        <p:spPr>
          <a:xfrm>
            <a:off x="1177971" y="5169878"/>
            <a:ext cx="9836057" cy="9402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When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show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model</a:t>
            </a:r>
            <a:r>
              <a:rPr lang="de-DE" i="1" dirty="0">
                <a:solidFill>
                  <a:schemeClr val="accent1"/>
                </a:solidFill>
              </a:rPr>
              <a:t>(s)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checked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points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their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  <a:hlinkClick r:id="rId4" action="ppaction://hlinksldjump"/>
              </a:rPr>
              <a:t>Goodness</a:t>
            </a:r>
            <a:r>
              <a:rPr lang="de-DE" dirty="0">
                <a:solidFill>
                  <a:schemeClr val="accent1"/>
                </a:solidFill>
                <a:hlinkClick r:id="rId4" action="ppaction://hlinksldjump"/>
              </a:rPr>
              <a:t> </a:t>
            </a:r>
            <a:r>
              <a:rPr lang="de-DE" dirty="0" err="1">
                <a:solidFill>
                  <a:schemeClr val="accent1"/>
                </a:solidFill>
                <a:hlinkClick r:id="rId4" action="ppaction://hlinksldjump"/>
              </a:rPr>
              <a:t>of</a:t>
            </a:r>
            <a:r>
              <a:rPr lang="de-DE" dirty="0">
                <a:solidFill>
                  <a:schemeClr val="accent1"/>
                </a:solidFill>
                <a:hlinkClick r:id="rId4" action="ppaction://hlinksldjump"/>
              </a:rPr>
              <a:t> Fit </a:t>
            </a:r>
            <a:r>
              <a:rPr lang="de-DE" dirty="0" err="1">
                <a:solidFill>
                  <a:schemeClr val="accent1"/>
                </a:solidFill>
                <a:hlinkClick r:id="rId4" action="ppaction://hlinksldjump"/>
              </a:rPr>
              <a:t>color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 err="1">
                <a:solidFill>
                  <a:schemeClr val="accent1"/>
                </a:solidFill>
              </a:rPr>
              <a:t>show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average</a:t>
            </a:r>
            <a:r>
              <a:rPr lang="de-DE" i="1" dirty="0">
                <a:solidFill>
                  <a:schemeClr val="accent1"/>
                </a:solidFill>
              </a:rPr>
              <a:t> fit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them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average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fit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>
                <a:solidFill>
                  <a:schemeClr val="accent1"/>
                </a:solidFill>
              </a:rPr>
              <a:t>Export </a:t>
            </a:r>
            <a:r>
              <a:rPr lang="de-DE" i="1" dirty="0" err="1">
                <a:solidFill>
                  <a:schemeClr val="accent1"/>
                </a:solidFill>
              </a:rPr>
              <a:t>to</a:t>
            </a:r>
            <a:r>
              <a:rPr lang="de-DE" i="1" dirty="0">
                <a:solidFill>
                  <a:schemeClr val="accent1"/>
                </a:solidFill>
              </a:rPr>
              <a:t> LIS-File</a:t>
            </a:r>
            <a:r>
              <a:rPr lang="de-DE" dirty="0">
                <a:solidFill>
                  <a:schemeClr val="accent1"/>
                </a:solidFill>
              </a:rPr>
              <a:t>: save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SLIs in </a:t>
            </a:r>
            <a:r>
              <a:rPr lang="de-DE" dirty="0" err="1">
                <a:solidFill>
                  <a:schemeClr val="accent1"/>
                </a:solidFill>
              </a:rPr>
              <a:t>lis</a:t>
            </a:r>
            <a:r>
              <a:rPr lang="de-DE" dirty="0">
                <a:solidFill>
                  <a:schemeClr val="accent1"/>
                </a:solidFill>
              </a:rPr>
              <a:t>-Format</a:t>
            </a: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D9FE6EE2-84E2-4A4A-B119-B634E60FCCF8}"/>
              </a:ext>
            </a:extLst>
          </p:cNvPr>
          <p:cNvCxnSpPr>
            <a:cxnSpLocks/>
          </p:cNvCxnSpPr>
          <p:nvPr/>
        </p:nvCxnSpPr>
        <p:spPr>
          <a:xfrm>
            <a:off x="1855129" y="1212169"/>
            <a:ext cx="2624404" cy="13374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8D8C02-7081-4E12-9864-0BBBC7852BE1}"/>
              </a:ext>
            </a:extLst>
          </p:cNvPr>
          <p:cNvGrpSpPr/>
          <p:nvPr/>
        </p:nvGrpSpPr>
        <p:grpSpPr>
          <a:xfrm>
            <a:off x="4667891" y="166955"/>
            <a:ext cx="4951562" cy="2743200"/>
            <a:chOff x="5501201" y="978613"/>
            <a:chExt cx="4951562" cy="2743200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A50310D4-2150-42A3-B31E-E020C58E2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1201" y="978613"/>
              <a:ext cx="4934309" cy="2743200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F70C4D2B-1FBE-46F5-BD2F-C9C0C77A5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1201" y="1166114"/>
              <a:ext cx="4951562" cy="2501660"/>
            </a:xfrm>
            <a:prstGeom prst="rect">
              <a:avLst/>
            </a:prstGeom>
          </p:spPr>
        </p:pic>
      </p:grpSp>
      <p:pic>
        <p:nvPicPr>
          <p:cNvPr id="14" name="Grafik 13">
            <a:extLst>
              <a:ext uri="{FF2B5EF4-FFF2-40B4-BE49-F238E27FC236}">
                <a16:creationId xmlns:a16="http://schemas.microsoft.com/office/drawing/2014/main" id="{E23B22CC-883E-4576-83EA-3B07DA7D5A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521" y="2212083"/>
            <a:ext cx="4934309" cy="2743200"/>
          </a:xfrm>
          <a:prstGeom prst="rect">
            <a:avLst/>
          </a:prstGeom>
        </p:spPr>
      </p:pic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2AA8E0E7-1B93-4AD3-A0CD-9000810306AE}"/>
              </a:ext>
            </a:extLst>
          </p:cNvPr>
          <p:cNvCxnSpPr>
            <a:cxnSpLocks/>
          </p:cNvCxnSpPr>
          <p:nvPr/>
        </p:nvCxnSpPr>
        <p:spPr>
          <a:xfrm flipV="1">
            <a:off x="1855129" y="3378243"/>
            <a:ext cx="1915487" cy="1924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E62E97FC-9D51-411C-ADA0-6FA699D89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241070"/>
      </p:ext>
    </p:extLst>
  </p:cSld>
  <p:clrMapOvr>
    <a:masterClrMapping/>
  </p:clrMapOvr>
  <p:transition spd="slow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35F1CFC-A9D9-4F38-8F43-F0ED2C33F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4313"/>
            <a:ext cx="12192000" cy="2594392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7319E74-1496-43E3-ABF8-14B806260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35</a:t>
            </a:fld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68FEB9BF-D22F-42CE-832C-442818CFE9B7}"/>
              </a:ext>
            </a:extLst>
          </p:cNvPr>
          <p:cNvSpPr/>
          <p:nvPr/>
        </p:nvSpPr>
        <p:spPr>
          <a:xfrm>
            <a:off x="1848464" y="664711"/>
            <a:ext cx="6676104" cy="88490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accent1"/>
                </a:solidFill>
              </a:rPr>
              <a:t>Lis Format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Sea</a:t>
            </a:r>
            <a:r>
              <a:rPr lang="de-DE" b="1" dirty="0">
                <a:solidFill>
                  <a:schemeClr val="accent1"/>
                </a:solidFill>
              </a:rPr>
              <a:t> Level </a:t>
            </a:r>
            <a:r>
              <a:rPr lang="de-DE" b="1" dirty="0" err="1">
                <a:solidFill>
                  <a:schemeClr val="accent1"/>
                </a:solidFill>
              </a:rPr>
              <a:t>Curve</a:t>
            </a:r>
            <a:r>
              <a:rPr lang="de-DE" b="1" dirty="0">
                <a:solidFill>
                  <a:schemeClr val="accent1"/>
                </a:solidFill>
              </a:rPr>
              <a:t>:</a:t>
            </a:r>
            <a:r>
              <a:rPr lang="de-DE" b="1" dirty="0"/>
              <a:t>: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C247DC5-585D-4E8D-A49A-6ED85A904205}"/>
              </a:ext>
            </a:extLst>
          </p:cNvPr>
          <p:cNvSpPr/>
          <p:nvPr/>
        </p:nvSpPr>
        <p:spPr>
          <a:xfrm>
            <a:off x="2261420" y="3132000"/>
            <a:ext cx="599768" cy="14400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E8ACFEC-085D-4360-BC0E-BA41D582E667}"/>
              </a:ext>
            </a:extLst>
          </p:cNvPr>
          <p:cNvSpPr/>
          <p:nvPr/>
        </p:nvSpPr>
        <p:spPr>
          <a:xfrm>
            <a:off x="433051" y="3271684"/>
            <a:ext cx="828461" cy="14400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E08C169-EA69-4067-9543-727AC175F843}"/>
              </a:ext>
            </a:extLst>
          </p:cNvPr>
          <p:cNvSpPr/>
          <p:nvPr/>
        </p:nvSpPr>
        <p:spPr>
          <a:xfrm>
            <a:off x="3025211" y="3132000"/>
            <a:ext cx="648000" cy="144000"/>
          </a:xfrm>
          <a:prstGeom prst="rect">
            <a:avLst/>
          </a:prstGeom>
          <a:solidFill>
            <a:srgbClr val="FFC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4BC8A441-2F3F-47EC-A709-94332BD0103C}"/>
              </a:ext>
            </a:extLst>
          </p:cNvPr>
          <p:cNvSpPr/>
          <p:nvPr/>
        </p:nvSpPr>
        <p:spPr>
          <a:xfrm>
            <a:off x="1303372" y="3429001"/>
            <a:ext cx="396000" cy="144000"/>
          </a:xfrm>
          <a:prstGeom prst="rect">
            <a:avLst/>
          </a:prstGeom>
          <a:solidFill>
            <a:srgbClr val="FFC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FE0F909-C943-4C9F-964C-ECB6DCDDB005}"/>
              </a:ext>
            </a:extLst>
          </p:cNvPr>
          <p:cNvSpPr/>
          <p:nvPr/>
        </p:nvSpPr>
        <p:spPr>
          <a:xfrm>
            <a:off x="3837484" y="3132000"/>
            <a:ext cx="684000" cy="144000"/>
          </a:xfrm>
          <a:prstGeom prst="rect">
            <a:avLst/>
          </a:prstGeom>
          <a:solidFill>
            <a:srgbClr val="00B05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DDAA3A1-41EF-4D00-9B62-E9F4713ADF04}"/>
              </a:ext>
            </a:extLst>
          </p:cNvPr>
          <p:cNvSpPr/>
          <p:nvPr/>
        </p:nvSpPr>
        <p:spPr>
          <a:xfrm>
            <a:off x="1634311" y="3584885"/>
            <a:ext cx="324000" cy="144000"/>
          </a:xfrm>
          <a:prstGeom prst="rect">
            <a:avLst/>
          </a:prstGeom>
          <a:solidFill>
            <a:srgbClr val="00B05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5C36772-FCDD-478E-BB1A-A9A3EC396717}"/>
              </a:ext>
            </a:extLst>
          </p:cNvPr>
          <p:cNvSpPr/>
          <p:nvPr/>
        </p:nvSpPr>
        <p:spPr>
          <a:xfrm>
            <a:off x="4624512" y="3132000"/>
            <a:ext cx="684000" cy="144000"/>
          </a:xfrm>
          <a:prstGeom prst="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6BF109B1-1C34-4F22-982F-04530623C8FC}"/>
              </a:ext>
            </a:extLst>
          </p:cNvPr>
          <p:cNvSpPr/>
          <p:nvPr/>
        </p:nvSpPr>
        <p:spPr>
          <a:xfrm>
            <a:off x="2202920" y="3729239"/>
            <a:ext cx="288000" cy="144000"/>
          </a:xfrm>
          <a:prstGeom prst="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501F99C0-E309-4E7D-A21F-48B79EE89AF3}"/>
              </a:ext>
            </a:extLst>
          </p:cNvPr>
          <p:cNvSpPr/>
          <p:nvPr/>
        </p:nvSpPr>
        <p:spPr>
          <a:xfrm>
            <a:off x="5433655" y="3132000"/>
            <a:ext cx="684000" cy="144000"/>
          </a:xfrm>
          <a:prstGeom prst="rect">
            <a:avLst/>
          </a:prstGeom>
          <a:solidFill>
            <a:srgbClr val="7030A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B8AF62CF-4974-4AE8-9216-7C6C05D5BBC6}"/>
              </a:ext>
            </a:extLst>
          </p:cNvPr>
          <p:cNvSpPr/>
          <p:nvPr/>
        </p:nvSpPr>
        <p:spPr>
          <a:xfrm>
            <a:off x="2520187" y="3864003"/>
            <a:ext cx="1246690" cy="144000"/>
          </a:xfrm>
          <a:prstGeom prst="rect">
            <a:avLst/>
          </a:prstGeom>
          <a:solidFill>
            <a:srgbClr val="7030A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E740581D-31BE-4265-BF7D-CB14873D34B7}"/>
              </a:ext>
            </a:extLst>
          </p:cNvPr>
          <p:cNvSpPr/>
          <p:nvPr/>
        </p:nvSpPr>
        <p:spPr>
          <a:xfrm>
            <a:off x="6253216" y="3132716"/>
            <a:ext cx="684000" cy="144000"/>
          </a:xfrm>
          <a:prstGeom prst="rect">
            <a:avLst/>
          </a:prstGeom>
          <a:solidFill>
            <a:schemeClr val="tx2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9394EB0-BEC3-4B70-9667-06456032D050}"/>
              </a:ext>
            </a:extLst>
          </p:cNvPr>
          <p:cNvSpPr/>
          <p:nvPr/>
        </p:nvSpPr>
        <p:spPr>
          <a:xfrm>
            <a:off x="3046437" y="4028384"/>
            <a:ext cx="468000" cy="144000"/>
          </a:xfrm>
          <a:prstGeom prst="rect">
            <a:avLst/>
          </a:prstGeom>
          <a:solidFill>
            <a:schemeClr val="tx2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CD30937C-719A-4205-B97F-AD50574E40D2}"/>
              </a:ext>
            </a:extLst>
          </p:cNvPr>
          <p:cNvSpPr/>
          <p:nvPr/>
        </p:nvSpPr>
        <p:spPr>
          <a:xfrm>
            <a:off x="7086428" y="3127684"/>
            <a:ext cx="1080000" cy="144000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64E06B3D-1B6E-49F6-83A5-2A5046539ECB}"/>
              </a:ext>
            </a:extLst>
          </p:cNvPr>
          <p:cNvSpPr/>
          <p:nvPr/>
        </p:nvSpPr>
        <p:spPr>
          <a:xfrm>
            <a:off x="4221017" y="4152463"/>
            <a:ext cx="339535" cy="144000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8419F1F5-1E0B-4132-8DD0-2AA040090A58}"/>
              </a:ext>
            </a:extLst>
          </p:cNvPr>
          <p:cNvSpPr/>
          <p:nvPr/>
        </p:nvSpPr>
        <p:spPr>
          <a:xfrm>
            <a:off x="7040795" y="2916607"/>
            <a:ext cx="5077313" cy="180913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fit and </a:t>
            </a:r>
            <a:r>
              <a:rPr lang="de-DE" dirty="0" err="1">
                <a:solidFill>
                  <a:schemeClr val="accent1"/>
                </a:solidFill>
              </a:rPr>
              <a:t>height</a:t>
            </a:r>
            <a:r>
              <a:rPr lang="de-DE" dirty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de-DE" dirty="0">
                <a:solidFill>
                  <a:schemeClr val="accent1"/>
                </a:solidFill>
              </a:rPr>
              <a:t>(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if</a:t>
            </a:r>
            <a:r>
              <a:rPr lang="de-DE" dirty="0">
                <a:solidFill>
                  <a:schemeClr val="accent1"/>
                </a:solidFill>
              </a:rPr>
              <a:t> at least </a:t>
            </a:r>
            <a:r>
              <a:rPr lang="de-DE" dirty="0" err="1">
                <a:solidFill>
                  <a:schemeClr val="accent1"/>
                </a:solidFill>
              </a:rPr>
              <a:t>one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C5959C8-8C99-45F1-9F4F-0D96EFDDD53B}"/>
              </a:ext>
            </a:extLst>
          </p:cNvPr>
          <p:cNvSpPr/>
          <p:nvPr/>
        </p:nvSpPr>
        <p:spPr>
          <a:xfrm>
            <a:off x="8273297" y="3132000"/>
            <a:ext cx="1296000" cy="144000"/>
          </a:xfrm>
          <a:prstGeom prst="rect">
            <a:avLst/>
          </a:prstGeom>
          <a:solidFill>
            <a:schemeClr val="accent5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76BCCE5D-AE5E-45BE-9088-47E3DE5FEC81}"/>
              </a:ext>
            </a:extLst>
          </p:cNvPr>
          <p:cNvSpPr/>
          <p:nvPr/>
        </p:nvSpPr>
        <p:spPr>
          <a:xfrm>
            <a:off x="4560552" y="4295014"/>
            <a:ext cx="517448" cy="144000"/>
          </a:xfrm>
          <a:prstGeom prst="rect">
            <a:avLst/>
          </a:prstGeom>
          <a:solidFill>
            <a:schemeClr val="accent5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590792"/>
      </p:ext>
    </p:extLst>
  </p:cSld>
  <p:clrMapOvr>
    <a:masterClrMapping/>
  </p:clrMapOvr>
  <p:transition spd="slow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63720" y="2772000"/>
            <a:ext cx="997187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1.5 SLI Time </a:t>
            </a:r>
            <a:r>
              <a:rPr lang="de-DE" dirty="0" err="1">
                <a:solidFill>
                  <a:schemeClr val="tx2"/>
                </a:solidFill>
              </a:rPr>
              <a:t>Histogram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7727D5D-1594-4A42-833C-9C83BF4487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47" r="68286" b="27191"/>
          <a:stretch/>
        </p:blipFill>
        <p:spPr>
          <a:xfrm>
            <a:off x="342797" y="2897312"/>
            <a:ext cx="3355902" cy="209592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CA2F8F4-C0AC-44D5-86B9-69A4D882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017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B15B0BAB-2758-47AA-BBE9-A864067345C6}"/>
              </a:ext>
            </a:extLst>
          </p:cNvPr>
          <p:cNvSpPr/>
          <p:nvPr/>
        </p:nvSpPr>
        <p:spPr>
          <a:xfrm>
            <a:off x="1177971" y="5169878"/>
            <a:ext cx="9836057" cy="9402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samples</a:t>
            </a:r>
            <a:r>
              <a:rPr lang="de-DE" dirty="0">
                <a:solidFill>
                  <a:schemeClr val="accent1"/>
                </a:solidFill>
              </a:rPr>
              <a:t> in a time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grouped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X: Time, Y: </a:t>
            </a:r>
            <a:r>
              <a:rPr lang="de-DE" dirty="0" err="1">
                <a:solidFill>
                  <a:schemeClr val="accent1"/>
                </a:solidFill>
              </a:rPr>
              <a:t>number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yellow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overlayed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parts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samples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/time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1221AEF-D416-410A-ABC0-5D4F2DDBC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47" y="949051"/>
            <a:ext cx="6262502" cy="3654044"/>
          </a:xfrm>
          <a:prstGeom prst="rect">
            <a:avLst/>
          </a:prstGeom>
        </p:spPr>
      </p:pic>
      <p:cxnSp>
        <p:nvCxnSpPr>
          <p:cNvPr id="4" name="Gerade Verbindung mit Pfeil 3"/>
          <p:cNvCxnSpPr>
            <a:cxnSpLocks/>
          </p:cNvCxnSpPr>
          <p:nvPr/>
        </p:nvCxnSpPr>
        <p:spPr>
          <a:xfrm flipV="1">
            <a:off x="3537527" y="3657600"/>
            <a:ext cx="2036796" cy="21243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/>
          <p:cNvCxnSpPr>
            <a:cxnSpLocks/>
          </p:cNvCxnSpPr>
          <p:nvPr/>
        </p:nvCxnSpPr>
        <p:spPr>
          <a:xfrm flipV="1">
            <a:off x="3537527" y="2092570"/>
            <a:ext cx="1966458" cy="36893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0FF7EC3-5A07-496F-AAC0-6E1960C88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5660461"/>
      </p:ext>
    </p:extLst>
  </p:cSld>
  <p:clrMapOvr>
    <a:masterClrMapping/>
  </p:clrMapOvr>
  <p:transition spd="slow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36B17FF-B614-4851-B743-25F70AE22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47" y="949051"/>
            <a:ext cx="6214062" cy="365404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B15B0BAB-2758-47AA-BBE9-A864067345C6}"/>
              </a:ext>
            </a:extLst>
          </p:cNvPr>
          <p:cNvSpPr/>
          <p:nvPr/>
        </p:nvSpPr>
        <p:spPr>
          <a:xfrm>
            <a:off x="1177971" y="5169878"/>
            <a:ext cx="9836057" cy="73907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A </a:t>
            </a:r>
            <a:r>
              <a:rPr lang="de-DE" dirty="0" err="1">
                <a:solidFill>
                  <a:schemeClr val="accent1"/>
                </a:solidFill>
              </a:rPr>
              <a:t>tooltip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details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about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and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time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hovering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Selection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bins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ctrl</a:t>
            </a:r>
            <a:r>
              <a:rPr lang="de-DE" dirty="0">
                <a:solidFill>
                  <a:schemeClr val="accent1"/>
                </a:solidFill>
              </a:rPr>
              <a:t> +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endParaRPr lang="de-DE" dirty="0">
              <a:solidFill>
                <a:schemeClr val="accent1"/>
              </a:solidFill>
            </a:endParaRPr>
          </a:p>
          <a:p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8104049-3BEC-4115-82D6-30B3D4BC9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5460031"/>
      </p:ext>
    </p:extLst>
  </p:cSld>
  <p:clrMapOvr>
    <a:masterClrMapping/>
  </p:clrMapOvr>
  <p:transition spd="slow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2004F939-7703-48B6-B483-505B61A7A75C}"/>
              </a:ext>
            </a:extLst>
          </p:cNvPr>
          <p:cNvSpPr/>
          <p:nvPr/>
        </p:nvSpPr>
        <p:spPr>
          <a:xfrm>
            <a:off x="1177971" y="5169879"/>
            <a:ext cx="9836057" cy="55768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Right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pop-up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F425088-34FB-429B-8906-83E25A5B0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39</a:t>
            </a:fld>
            <a:endParaRPr lang="de-DE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C86D0A71-3F77-404B-A031-CC447F9D7E37}"/>
              </a:ext>
            </a:extLst>
          </p:cNvPr>
          <p:cNvGrpSpPr/>
          <p:nvPr/>
        </p:nvGrpSpPr>
        <p:grpSpPr>
          <a:xfrm>
            <a:off x="3475842" y="1897486"/>
            <a:ext cx="4925683" cy="2846717"/>
            <a:chOff x="3475842" y="1897486"/>
            <a:chExt cx="4925683" cy="2846717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3D246DAB-2986-4FC4-A326-51FB625CF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5842" y="1897486"/>
              <a:ext cx="4925683" cy="2846717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76F222F-4E9A-4575-A3F0-7B908B208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7660" y="3080280"/>
              <a:ext cx="2027208" cy="11300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1228452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</p:spPr>
        <p:txBody>
          <a:bodyPr/>
          <a:lstStyle/>
          <a:p>
            <a:pPr algn="ctr"/>
            <a:r>
              <a:rPr lang="de-DE" dirty="0" err="1">
                <a:solidFill>
                  <a:schemeClr val="tx2"/>
                </a:solidFill>
              </a:rPr>
              <a:t>Supported</a:t>
            </a:r>
            <a:r>
              <a:rPr lang="de-DE" dirty="0">
                <a:solidFill>
                  <a:schemeClr val="tx2"/>
                </a:solidFill>
              </a:rPr>
              <a:t> Data Format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228CB4A-2220-4673-9E24-9BE73E57B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519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3FD72A2-9964-4469-996A-049D471F5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40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D6DFE82-25FB-4994-8B0A-98265510F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881" y="2909324"/>
            <a:ext cx="5062406" cy="394867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99E5C2A-093A-4603-A20A-9A849C5C2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74" y="290908"/>
            <a:ext cx="4967441" cy="386813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89FEB96-33D6-482C-ADB6-083500D6BC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930" y="134988"/>
            <a:ext cx="5388796" cy="4179975"/>
          </a:xfrm>
          <a:prstGeom prst="rect">
            <a:avLst/>
          </a:prstGeom>
        </p:spPr>
      </p:pic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58446A18-F1C2-4536-85BD-CA208888D79E}"/>
              </a:ext>
            </a:extLst>
          </p:cNvPr>
          <p:cNvCxnSpPr>
            <a:cxnSpLocks/>
          </p:cNvCxnSpPr>
          <p:nvPr/>
        </p:nvCxnSpPr>
        <p:spPr>
          <a:xfrm flipV="1">
            <a:off x="4719484" y="1209369"/>
            <a:ext cx="5348748" cy="12781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628713C8-CF2E-4836-8EEF-B5BA0FBCF9DF}"/>
              </a:ext>
            </a:extLst>
          </p:cNvPr>
          <p:cNvCxnSpPr>
            <a:cxnSpLocks/>
          </p:cNvCxnSpPr>
          <p:nvPr/>
        </p:nvCxnSpPr>
        <p:spPr>
          <a:xfrm>
            <a:off x="4719484" y="1361769"/>
            <a:ext cx="1582993" cy="255147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B687E6F7-CEF5-421F-A665-D94418981AB1}"/>
              </a:ext>
            </a:extLst>
          </p:cNvPr>
          <p:cNvSpPr/>
          <p:nvPr/>
        </p:nvSpPr>
        <p:spPr>
          <a:xfrm>
            <a:off x="7266039" y="4604821"/>
            <a:ext cx="4782687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The </a:t>
            </a:r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Bins </a:t>
            </a:r>
            <a:r>
              <a:rPr lang="de-DE" dirty="0" err="1">
                <a:solidFill>
                  <a:schemeClr val="accent1"/>
                </a:solidFill>
              </a:rPr>
              <a:t>can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adjusted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1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30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4A7DFBDD-BD5F-4CC3-A6EF-18642E0093C9}"/>
              </a:ext>
            </a:extLst>
          </p:cNvPr>
          <p:cNvSpPr/>
          <p:nvPr/>
        </p:nvSpPr>
        <p:spPr>
          <a:xfrm>
            <a:off x="2254669" y="393338"/>
            <a:ext cx="3151237" cy="36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Bins = 10 (</a:t>
            </a:r>
            <a:r>
              <a:rPr lang="de-DE" dirty="0" err="1">
                <a:solidFill>
                  <a:schemeClr val="accent1"/>
                </a:solidFill>
              </a:rPr>
              <a:t>default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EF66739E-7D15-4DA2-A720-66CD6FD9D695}"/>
              </a:ext>
            </a:extLst>
          </p:cNvPr>
          <p:cNvSpPr/>
          <p:nvPr/>
        </p:nvSpPr>
        <p:spPr>
          <a:xfrm>
            <a:off x="9625781" y="343484"/>
            <a:ext cx="2241753" cy="36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Bins = 15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AE189267-9DA9-4BD3-BCAC-86016AF55519}"/>
              </a:ext>
            </a:extLst>
          </p:cNvPr>
          <p:cNvSpPr/>
          <p:nvPr/>
        </p:nvSpPr>
        <p:spPr>
          <a:xfrm>
            <a:off x="4348021" y="4903112"/>
            <a:ext cx="2115770" cy="36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Bins = 5</a:t>
            </a:r>
          </a:p>
        </p:txBody>
      </p:sp>
    </p:spTree>
    <p:extLst>
      <p:ext uri="{BB962C8B-B14F-4D97-AF65-F5344CB8AC3E}">
        <p14:creationId xmlns:p14="http://schemas.microsoft.com/office/powerpoint/2010/main" val="2702518898"/>
      </p:ext>
    </p:extLst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767C5849-AF1A-4F07-9FE4-40878F28E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76" y="154348"/>
            <a:ext cx="6015714" cy="3896542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2004F939-7703-48B6-B483-505B61A7A75C}"/>
              </a:ext>
            </a:extLst>
          </p:cNvPr>
          <p:cNvSpPr/>
          <p:nvPr/>
        </p:nvSpPr>
        <p:spPr>
          <a:xfrm>
            <a:off x="133565" y="4707005"/>
            <a:ext cx="6596008" cy="112342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Check </a:t>
            </a:r>
            <a:r>
              <a:rPr lang="de-DE" i="1" dirty="0" err="1">
                <a:solidFill>
                  <a:schemeClr val="accent1"/>
                </a:solidFill>
              </a:rPr>
              <a:t>Only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selection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SLIs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histogram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Check </a:t>
            </a:r>
            <a:r>
              <a:rPr lang="de-DE" i="1" dirty="0" err="1">
                <a:solidFill>
                  <a:schemeClr val="accent1"/>
                </a:solidFill>
              </a:rPr>
              <a:t>Marked</a:t>
            </a:r>
            <a:r>
              <a:rPr lang="de-DE" i="1" dirty="0">
                <a:solidFill>
                  <a:schemeClr val="accent1"/>
                </a:solidFill>
              </a:rPr>
              <a:t> SLI in </a:t>
            </a:r>
            <a:r>
              <a:rPr lang="de-DE" i="1" dirty="0" err="1">
                <a:solidFill>
                  <a:schemeClr val="accent1"/>
                </a:solidFill>
              </a:rPr>
              <a:t>seperate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>
                <a:solidFill>
                  <a:schemeClr val="accent1"/>
                </a:solidFill>
              </a:rPr>
              <a:t>bar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samples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inside</a:t>
            </a:r>
            <a:r>
              <a:rPr lang="de-DE" dirty="0">
                <a:solidFill>
                  <a:schemeClr val="accent1"/>
                </a:solidFill>
              </a:rPr>
              <a:t> a time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r>
              <a:rPr lang="de-DE" dirty="0">
                <a:solidFill>
                  <a:schemeClr val="accent1"/>
                </a:solidFill>
              </a:rPr>
              <a:t> in a </a:t>
            </a:r>
            <a:r>
              <a:rPr lang="de-DE" dirty="0" err="1">
                <a:solidFill>
                  <a:schemeClr val="accent1"/>
                </a:solidFill>
              </a:rPr>
              <a:t>seperate</a:t>
            </a:r>
            <a:r>
              <a:rPr lang="de-DE" dirty="0">
                <a:solidFill>
                  <a:schemeClr val="accent1"/>
                </a:solidFill>
              </a:rPr>
              <a:t> bar</a:t>
            </a:r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947D5C93-CF61-407A-AB6C-043614147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41</a:t>
            </a:fld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54DBB3A4-0747-4342-922E-67287DDE19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31" y="1027568"/>
            <a:ext cx="2027208" cy="1130060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25ADEEC1-3239-44AF-9234-887449445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270" y="154349"/>
            <a:ext cx="4896000" cy="2982423"/>
          </a:xfrm>
          <a:prstGeom prst="rect">
            <a:avLst/>
          </a:prstGeom>
        </p:spPr>
      </p:pic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6C5B4577-DE9D-47E4-8A30-BE1D470473F2}"/>
              </a:ext>
            </a:extLst>
          </p:cNvPr>
          <p:cNvCxnSpPr>
            <a:cxnSpLocks/>
          </p:cNvCxnSpPr>
          <p:nvPr/>
        </p:nvCxnSpPr>
        <p:spPr>
          <a:xfrm flipV="1">
            <a:off x="1563329" y="1258529"/>
            <a:ext cx="6705600" cy="10856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Grafik 25">
            <a:extLst>
              <a:ext uri="{FF2B5EF4-FFF2-40B4-BE49-F238E27FC236}">
                <a16:creationId xmlns:a16="http://schemas.microsoft.com/office/drawing/2014/main" id="{354460E8-C02B-4F11-96F3-881864E088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269" y="3439710"/>
            <a:ext cx="4896000" cy="2993454"/>
          </a:xfrm>
          <a:prstGeom prst="rect">
            <a:avLst/>
          </a:prstGeom>
        </p:spPr>
      </p:pic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E689BA4C-C9F8-471F-9B66-250B3EBC3782}"/>
              </a:ext>
            </a:extLst>
          </p:cNvPr>
          <p:cNvCxnSpPr>
            <a:cxnSpLocks/>
          </p:cNvCxnSpPr>
          <p:nvPr/>
        </p:nvCxnSpPr>
        <p:spPr>
          <a:xfrm>
            <a:off x="2015613" y="1530722"/>
            <a:ext cx="5260258" cy="29036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873062"/>
      </p:ext>
    </p:extLst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76872DDD-D593-4191-9135-72E69F13D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253" y="3375522"/>
            <a:ext cx="4951562" cy="288984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2DE4B48-204B-4D5D-A54C-944D8493D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625" y="250162"/>
            <a:ext cx="4934309" cy="2898475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2004F939-7703-48B6-B483-505B61A7A75C}"/>
              </a:ext>
            </a:extLst>
          </p:cNvPr>
          <p:cNvSpPr/>
          <p:nvPr/>
        </p:nvSpPr>
        <p:spPr>
          <a:xfrm>
            <a:off x="133565" y="4511799"/>
            <a:ext cx="6596008" cy="161288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Unchecking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>
                <a:solidFill>
                  <a:schemeClr val="accent1"/>
                </a:solidFill>
              </a:rPr>
              <a:t>SLI-</a:t>
            </a:r>
            <a:r>
              <a:rPr lang="de-DE" i="1" dirty="0" err="1">
                <a:solidFill>
                  <a:schemeClr val="accent1"/>
                </a:solidFill>
              </a:rPr>
              <a:t>category</a:t>
            </a:r>
            <a:r>
              <a:rPr lang="de-DE" i="1" dirty="0">
                <a:solidFill>
                  <a:srgbClr val="FF0000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differentiation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total </a:t>
            </a:r>
            <a:r>
              <a:rPr lang="de-DE" dirty="0" err="1">
                <a:solidFill>
                  <a:schemeClr val="accent1"/>
                </a:solidFill>
              </a:rPr>
              <a:t>count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Unchecking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>
                <a:solidFill>
                  <a:schemeClr val="accent1"/>
                </a:solidFill>
              </a:rPr>
              <a:t>Show total </a:t>
            </a:r>
            <a:r>
              <a:rPr lang="de-DE" i="1" dirty="0" err="1">
                <a:solidFill>
                  <a:schemeClr val="accent1"/>
                </a:solidFill>
              </a:rPr>
              <a:t>count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>
                <a:solidFill>
                  <a:schemeClr val="accent1"/>
                </a:solidFill>
              </a:rPr>
              <a:t>bar </a:t>
            </a:r>
            <a:r>
              <a:rPr lang="de-DE" dirty="0" err="1">
                <a:solidFill>
                  <a:schemeClr val="accent1"/>
                </a:solidFill>
              </a:rPr>
              <a:t>removes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grey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seperate</a:t>
            </a:r>
            <a:r>
              <a:rPr lang="de-DE" dirty="0">
                <a:solidFill>
                  <a:schemeClr val="accent1"/>
                </a:solidFill>
              </a:rPr>
              <a:t> bar (in </a:t>
            </a:r>
            <a:r>
              <a:rPr lang="de-DE" dirty="0" err="1">
                <a:solidFill>
                  <a:schemeClr val="accent1"/>
                </a:solidFill>
              </a:rPr>
              <a:t>combination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marked</a:t>
            </a:r>
            <a:r>
              <a:rPr lang="de-DE" i="1" dirty="0">
                <a:solidFill>
                  <a:schemeClr val="accent1"/>
                </a:solidFill>
              </a:rPr>
              <a:t> SLI in </a:t>
            </a:r>
            <a:r>
              <a:rPr lang="de-DE" i="1" dirty="0" err="1">
                <a:solidFill>
                  <a:schemeClr val="accent1"/>
                </a:solidFill>
              </a:rPr>
              <a:t>seperate</a:t>
            </a:r>
            <a:r>
              <a:rPr lang="de-DE" i="1" dirty="0">
                <a:solidFill>
                  <a:schemeClr val="accent1"/>
                </a:solidFill>
              </a:rPr>
              <a:t> bar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>
                <a:solidFill>
                  <a:schemeClr val="accent1"/>
                </a:solidFill>
              </a:rPr>
              <a:t>Export </a:t>
            </a:r>
            <a:r>
              <a:rPr lang="de-DE" i="1" dirty="0" err="1">
                <a:solidFill>
                  <a:schemeClr val="accent1"/>
                </a:solidFill>
              </a:rPr>
              <a:t>to</a:t>
            </a:r>
            <a:r>
              <a:rPr lang="de-DE" i="1" dirty="0">
                <a:solidFill>
                  <a:schemeClr val="accent1"/>
                </a:solidFill>
              </a:rPr>
              <a:t> LIS-File</a:t>
            </a:r>
            <a:r>
              <a:rPr lang="de-DE" dirty="0">
                <a:solidFill>
                  <a:schemeClr val="accent1"/>
                </a:solidFill>
              </a:rPr>
              <a:t>: save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SLIs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100102E6-7F21-4B53-B3CD-3FB5A886D08C}"/>
              </a:ext>
            </a:extLst>
          </p:cNvPr>
          <p:cNvGrpSpPr/>
          <p:nvPr/>
        </p:nvGrpSpPr>
        <p:grpSpPr>
          <a:xfrm>
            <a:off x="240066" y="1020130"/>
            <a:ext cx="4925683" cy="2846717"/>
            <a:chOff x="240066" y="1020130"/>
            <a:chExt cx="4925683" cy="2846717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3D246DAB-2986-4FC4-A326-51FB625CF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066" y="1020130"/>
              <a:ext cx="4925683" cy="2846717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72C3710A-6419-4F67-B024-87F8645738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82" r="3644" b="4089"/>
            <a:stretch/>
          </p:blipFill>
          <p:spPr>
            <a:xfrm>
              <a:off x="1020757" y="2253673"/>
              <a:ext cx="1620844" cy="979054"/>
            </a:xfrm>
            <a:prstGeom prst="rect">
              <a:avLst/>
            </a:prstGeom>
          </p:spPr>
        </p:pic>
      </p:grp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7DCE7CB3-D67F-4B87-AE49-81067C08C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42</a:t>
            </a:fld>
            <a:endParaRPr lang="de-DE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950DD77-9007-4C5D-BECB-CAFB4F8A5D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77" y="2226990"/>
            <a:ext cx="1887033" cy="1051920"/>
          </a:xfrm>
          <a:prstGeom prst="rect">
            <a:avLst/>
          </a:prstGeom>
        </p:spPr>
      </p:pic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6C5B4577-DE9D-47E4-8A30-BE1D470473F2}"/>
              </a:ext>
            </a:extLst>
          </p:cNvPr>
          <p:cNvCxnSpPr>
            <a:cxnSpLocks/>
          </p:cNvCxnSpPr>
          <p:nvPr/>
        </p:nvCxnSpPr>
        <p:spPr>
          <a:xfrm flipV="1">
            <a:off x="2198255" y="1942236"/>
            <a:ext cx="4502558" cy="89332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E689BA4C-C9F8-471F-9B66-250B3EBC3782}"/>
              </a:ext>
            </a:extLst>
          </p:cNvPr>
          <p:cNvCxnSpPr>
            <a:cxnSpLocks/>
          </p:cNvCxnSpPr>
          <p:nvPr/>
        </p:nvCxnSpPr>
        <p:spPr>
          <a:xfrm>
            <a:off x="2066063" y="3045081"/>
            <a:ext cx="4951562" cy="146671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fik 11">
            <a:extLst>
              <a:ext uri="{FF2B5EF4-FFF2-40B4-BE49-F238E27FC236}">
                <a16:creationId xmlns:a16="http://schemas.microsoft.com/office/drawing/2014/main" id="{EB852989-D306-4593-9619-76A5BC95EB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813" y="1102221"/>
            <a:ext cx="2027208" cy="113006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BEF20E0-549F-4C93-8592-7BEACF3AFC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017" y="4046374"/>
            <a:ext cx="2027208" cy="111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04127"/>
      </p:ext>
    </p:extLst>
  </p:cSld>
  <p:clrMapOvr>
    <a:masterClrMapping/>
  </p:clrMapOvr>
  <p:transition spd="slow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42B84BA-6C1E-4C43-829D-54EF8DA44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04" y="1827717"/>
            <a:ext cx="9224856" cy="3479660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617EB07-3A41-4747-B9A7-BBA2D8624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43</a:t>
            </a:fld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84520DE5-82CB-4DDD-98D8-BD9F1F321FFD}"/>
              </a:ext>
            </a:extLst>
          </p:cNvPr>
          <p:cNvSpPr/>
          <p:nvPr/>
        </p:nvSpPr>
        <p:spPr>
          <a:xfrm>
            <a:off x="1848464" y="664711"/>
            <a:ext cx="6676104" cy="88490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accent1"/>
                </a:solidFill>
              </a:rPr>
              <a:t>Lis Format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>
                <a:solidFill>
                  <a:schemeClr val="accent1"/>
                </a:solidFill>
              </a:rPr>
              <a:t>SLI Time </a:t>
            </a:r>
            <a:r>
              <a:rPr lang="de-DE" b="1" dirty="0" err="1">
                <a:solidFill>
                  <a:schemeClr val="accent1"/>
                </a:solidFill>
              </a:rPr>
              <a:t>Histogram</a:t>
            </a:r>
            <a:r>
              <a:rPr lang="de-DE" b="1" dirty="0">
                <a:solidFill>
                  <a:schemeClr val="accent1"/>
                </a:solidFill>
              </a:rPr>
              <a:t>:</a:t>
            </a:r>
            <a:r>
              <a:rPr lang="de-DE" b="1" dirty="0"/>
              <a:t>: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1BDBF5E-43E0-4CD0-A1A8-3422DDF7C6A6}"/>
              </a:ext>
            </a:extLst>
          </p:cNvPr>
          <p:cNvSpPr/>
          <p:nvPr/>
        </p:nvSpPr>
        <p:spPr>
          <a:xfrm>
            <a:off x="5106801" y="2865307"/>
            <a:ext cx="828000" cy="18000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1587CD7-5D2C-4F0A-BCEE-FEF6BB0DFC06}"/>
              </a:ext>
            </a:extLst>
          </p:cNvPr>
          <p:cNvSpPr/>
          <p:nvPr/>
        </p:nvSpPr>
        <p:spPr>
          <a:xfrm>
            <a:off x="2047903" y="3093804"/>
            <a:ext cx="1224000" cy="18000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C0EBA70-7B80-4028-8A9C-C16F0BB26067}"/>
              </a:ext>
            </a:extLst>
          </p:cNvPr>
          <p:cNvSpPr/>
          <p:nvPr/>
        </p:nvSpPr>
        <p:spPr>
          <a:xfrm>
            <a:off x="6218008" y="2865307"/>
            <a:ext cx="1440000" cy="180000"/>
          </a:xfrm>
          <a:prstGeom prst="rect">
            <a:avLst/>
          </a:prstGeom>
          <a:solidFill>
            <a:srgbClr val="FFC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0CF6C93-C2FC-4D0A-95F7-E34B4607A4AA}"/>
              </a:ext>
            </a:extLst>
          </p:cNvPr>
          <p:cNvSpPr/>
          <p:nvPr/>
        </p:nvSpPr>
        <p:spPr>
          <a:xfrm>
            <a:off x="3418522" y="3318539"/>
            <a:ext cx="720000" cy="180000"/>
          </a:xfrm>
          <a:prstGeom prst="rect">
            <a:avLst/>
          </a:prstGeom>
          <a:solidFill>
            <a:srgbClr val="FFC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7B018908-B594-4125-9218-6CBA37DE56AD}"/>
              </a:ext>
            </a:extLst>
          </p:cNvPr>
          <p:cNvSpPr/>
          <p:nvPr/>
        </p:nvSpPr>
        <p:spPr>
          <a:xfrm>
            <a:off x="7909320" y="2865307"/>
            <a:ext cx="1440000" cy="180000"/>
          </a:xfrm>
          <a:prstGeom prst="rect">
            <a:avLst/>
          </a:prstGeom>
          <a:solidFill>
            <a:srgbClr val="00B05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37785FD-A761-4A23-BA4E-7CD5718F96E4}"/>
              </a:ext>
            </a:extLst>
          </p:cNvPr>
          <p:cNvSpPr/>
          <p:nvPr/>
        </p:nvSpPr>
        <p:spPr>
          <a:xfrm>
            <a:off x="4283905" y="3549770"/>
            <a:ext cx="756000" cy="180000"/>
          </a:xfrm>
          <a:prstGeom prst="rect">
            <a:avLst/>
          </a:prstGeom>
          <a:solidFill>
            <a:srgbClr val="00B05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B3FDB97-24FE-43EE-8D93-5052282D1708}"/>
              </a:ext>
            </a:extLst>
          </p:cNvPr>
          <p:cNvSpPr/>
          <p:nvPr/>
        </p:nvSpPr>
        <p:spPr>
          <a:xfrm>
            <a:off x="9633975" y="2865307"/>
            <a:ext cx="936000" cy="180000"/>
          </a:xfrm>
          <a:prstGeom prst="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921365E-9665-41EE-A393-B0E6751EE0D3}"/>
              </a:ext>
            </a:extLst>
          </p:cNvPr>
          <p:cNvSpPr/>
          <p:nvPr/>
        </p:nvSpPr>
        <p:spPr>
          <a:xfrm>
            <a:off x="5184971" y="3772106"/>
            <a:ext cx="576000" cy="180000"/>
          </a:xfrm>
          <a:prstGeom prst="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6606389"/>
      </p:ext>
    </p:extLst>
  </p:cSld>
  <p:clrMapOvr>
    <a:masterClrMapping/>
  </p:clrMapOvr>
  <p:transition spd="slow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63720" y="2772000"/>
            <a:ext cx="997187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1.6 Time </a:t>
            </a:r>
            <a:r>
              <a:rPr lang="de-DE" dirty="0" err="1">
                <a:solidFill>
                  <a:schemeClr val="tx2"/>
                </a:solidFill>
              </a:rPr>
              <a:t>Scale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6C7D91C-0CDB-4F39-A240-F02932B7C8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3" r="39740" b="88016"/>
          <a:stretch/>
        </p:blipFill>
        <p:spPr>
          <a:xfrm>
            <a:off x="339047" y="359596"/>
            <a:ext cx="6667928" cy="45206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06B3DB6-A15A-4EE2-A381-A079E38CF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510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8A648F8C-3A45-492C-BE17-EF17C1F080C6}"/>
              </a:ext>
            </a:extLst>
          </p:cNvPr>
          <p:cNvCxnSpPr>
            <a:cxnSpLocks/>
          </p:cNvCxnSpPr>
          <p:nvPr/>
        </p:nvCxnSpPr>
        <p:spPr>
          <a:xfrm>
            <a:off x="4624070" y="416349"/>
            <a:ext cx="303287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1E9879D-A0D2-44EB-8478-E3781961C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45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8EE86EB-F094-4841-93E0-B4FBD774D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868" y="2891272"/>
            <a:ext cx="2484408" cy="126808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0907A45-0E90-433F-8F08-E2F324FCA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157018"/>
            <a:ext cx="4368098" cy="65644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37D0942-64E4-47D3-A0C7-FC6FB7D08E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743" y="157010"/>
            <a:ext cx="4364966" cy="6564451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6F0EA62-5ADD-4693-B438-3D6B8E21853D}"/>
              </a:ext>
            </a:extLst>
          </p:cNvPr>
          <p:cNvSpPr/>
          <p:nvPr/>
        </p:nvSpPr>
        <p:spPr>
          <a:xfrm>
            <a:off x="3657601" y="4858327"/>
            <a:ext cx="5781963" cy="165330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Move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sliders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>
                <a:solidFill>
                  <a:schemeClr val="accent1"/>
                </a:solidFill>
              </a:rPr>
              <a:t>Time </a:t>
            </a:r>
            <a:r>
              <a:rPr lang="de-DE" b="1" dirty="0" err="1">
                <a:solidFill>
                  <a:schemeClr val="accent1"/>
                </a:solidFill>
              </a:rPr>
              <a:t>Scale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adjust</a:t>
            </a:r>
            <a:r>
              <a:rPr lang="de-DE" dirty="0">
                <a:solidFill>
                  <a:schemeClr val="accent1"/>
                </a:solidFill>
              </a:rPr>
              <a:t> time </a:t>
            </a:r>
            <a:r>
              <a:rPr lang="de-DE" dirty="0" err="1">
                <a:solidFill>
                  <a:schemeClr val="accent1"/>
                </a:solidFill>
              </a:rPr>
              <a:t>range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Sea</a:t>
            </a:r>
            <a:r>
              <a:rPr lang="de-DE" b="1" dirty="0">
                <a:solidFill>
                  <a:schemeClr val="accent1"/>
                </a:solidFill>
              </a:rPr>
              <a:t> Level </a:t>
            </a:r>
            <a:r>
              <a:rPr lang="de-DE" b="1" dirty="0" err="1">
                <a:solidFill>
                  <a:schemeClr val="accent1"/>
                </a:solidFill>
              </a:rPr>
              <a:t>Curve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dirty="0">
                <a:solidFill>
                  <a:schemeClr val="accent1"/>
                </a:solidFill>
              </a:rPr>
              <a:t>and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>
                <a:solidFill>
                  <a:schemeClr val="accent1"/>
                </a:solidFill>
              </a:rPr>
              <a:t>Time </a:t>
            </a:r>
            <a:r>
              <a:rPr lang="de-DE" b="1" dirty="0" err="1">
                <a:solidFill>
                  <a:schemeClr val="accent1"/>
                </a:solidFill>
              </a:rPr>
              <a:t>Histogram</a:t>
            </a:r>
            <a:endParaRPr lang="de-DE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Right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a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change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segments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671228"/>
      </p:ext>
    </p:extLst>
  </p:cSld>
  <p:clrMapOvr>
    <a:masterClrMapping/>
  </p:clrMapOvr>
  <p:transition spd="slow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63720" y="2772000"/>
            <a:ext cx="997187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1.7 </a:t>
            </a:r>
            <a:r>
              <a:rPr lang="de-DE" dirty="0" err="1">
                <a:solidFill>
                  <a:schemeClr val="tx2"/>
                </a:solidFill>
              </a:rPr>
              <a:t>Map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F2FE062-1EFF-4334-9575-09959B6CE4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9" r="68567"/>
          <a:stretch/>
        </p:blipFill>
        <p:spPr>
          <a:xfrm>
            <a:off x="339048" y="4982966"/>
            <a:ext cx="3472664" cy="187503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C034EF2-423E-4507-A6C8-B90F8C0D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871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B17C646-4B67-4958-B3EF-315E29787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619" y="205943"/>
            <a:ext cx="7694762" cy="6003985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20071068-B14A-4EBE-A4A2-17C15DCA160E}"/>
              </a:ext>
            </a:extLst>
          </p:cNvPr>
          <p:cNvSpPr/>
          <p:nvPr/>
        </p:nvSpPr>
        <p:spPr>
          <a:xfrm>
            <a:off x="3526955" y="6264249"/>
            <a:ext cx="5138090" cy="49322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Spatial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distribution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samples</a:t>
            </a:r>
            <a:r>
              <a:rPr lang="de-DE" dirty="0">
                <a:solidFill>
                  <a:schemeClr val="accent1"/>
                </a:solidFill>
              </a:rPr>
              <a:t> and sample </a:t>
            </a:r>
            <a:r>
              <a:rPr lang="de-DE" dirty="0" err="1">
                <a:solidFill>
                  <a:schemeClr val="accent1"/>
                </a:solidFill>
              </a:rPr>
              <a:t>groups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6CE6396-D164-42FF-BFCF-E1F8670C4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729457"/>
      </p:ext>
    </p:extLst>
  </p:cSld>
  <p:clrMapOvr>
    <a:masterClrMapping/>
  </p:clrMapOvr>
  <p:transition spd="slow"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FD956C8C-0266-44EE-9947-2729A12952E6}"/>
              </a:ext>
            </a:extLst>
          </p:cNvPr>
          <p:cNvGrpSpPr/>
          <p:nvPr/>
        </p:nvGrpSpPr>
        <p:grpSpPr>
          <a:xfrm>
            <a:off x="2248619" y="205943"/>
            <a:ext cx="7694762" cy="2597547"/>
            <a:chOff x="2248619" y="205943"/>
            <a:chExt cx="7694762" cy="2597547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65432FC2-4B97-4FE6-BA4C-7B48470E83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6736"/>
            <a:stretch/>
          </p:blipFill>
          <p:spPr>
            <a:xfrm>
              <a:off x="2248619" y="205943"/>
              <a:ext cx="7694762" cy="2597547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D0B1887-5950-4792-B453-9CE8028B1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4185" y="359737"/>
              <a:ext cx="3183147" cy="1173192"/>
            </a:xfrm>
            <a:prstGeom prst="rect">
              <a:avLst/>
            </a:prstGeom>
          </p:spPr>
        </p:pic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F9D6217D-CB55-41FD-8D2F-0C6B01669174}"/>
              </a:ext>
            </a:extLst>
          </p:cNvPr>
          <p:cNvGrpSpPr/>
          <p:nvPr/>
        </p:nvGrpSpPr>
        <p:grpSpPr>
          <a:xfrm>
            <a:off x="2248619" y="2880479"/>
            <a:ext cx="7694762" cy="2597547"/>
            <a:chOff x="2248619" y="2880479"/>
            <a:chExt cx="7694762" cy="2597547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4B411BF6-3DE5-4CEA-B2FB-E2D5431948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6736"/>
            <a:stretch/>
          </p:blipFill>
          <p:spPr>
            <a:xfrm>
              <a:off x="2248619" y="2880479"/>
              <a:ext cx="7694762" cy="2597547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6E3348FF-057C-46D6-BC1B-F1B777361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1338" y="3046317"/>
              <a:ext cx="2329132" cy="724619"/>
            </a:xfrm>
            <a:prstGeom prst="rect">
              <a:avLst/>
            </a:prstGeom>
          </p:spPr>
        </p:pic>
      </p:grpSp>
      <p:pic>
        <p:nvPicPr>
          <p:cNvPr id="13" name="Grafik 12">
            <a:extLst>
              <a:ext uri="{FF2B5EF4-FFF2-40B4-BE49-F238E27FC236}">
                <a16:creationId xmlns:a16="http://schemas.microsoft.com/office/drawing/2014/main" id="{360823BD-B587-4F14-9DA0-FDDCFA5BF3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763" y="946333"/>
            <a:ext cx="206738" cy="18463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87E8F7DD-945E-4A30-A14B-9E354C7850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706" y="3316307"/>
            <a:ext cx="206738" cy="184638"/>
          </a:xfrm>
          <a:prstGeom prst="rect">
            <a:avLst/>
          </a:prstGeom>
        </p:spPr>
      </p:pic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B65D15B8-2829-45CF-8EE4-D38C4D89A90D}"/>
              </a:ext>
            </a:extLst>
          </p:cNvPr>
          <p:cNvSpPr/>
          <p:nvPr/>
        </p:nvSpPr>
        <p:spPr>
          <a:xfrm>
            <a:off x="1708220" y="5665053"/>
            <a:ext cx="8639891" cy="106734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The </a:t>
            </a:r>
            <a:r>
              <a:rPr lang="de-DE" dirty="0" err="1">
                <a:solidFill>
                  <a:schemeClr val="accent1"/>
                </a:solidFill>
              </a:rPr>
              <a:t>name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a SLI </a:t>
            </a: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curve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shown</a:t>
            </a:r>
            <a:r>
              <a:rPr lang="de-DE" dirty="0">
                <a:solidFill>
                  <a:schemeClr val="accent1"/>
                </a:solidFill>
              </a:rPr>
              <a:t> at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top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hovering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"Grab"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left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button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pan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it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Zooming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possible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wheel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9B29256-8640-45A4-A2C6-6D916693D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8208240"/>
      </p:ext>
    </p:extLst>
  </p:cSld>
  <p:clrMapOvr>
    <a:masterClrMapping/>
  </p:clrMapOvr>
  <p:transition spd="slow"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: abgerundete Ecken 14">
            <a:extLst>
              <a:ext uri="{FF2B5EF4-FFF2-40B4-BE49-F238E27FC236}">
                <a16:creationId xmlns:a16="http://schemas.microsoft.com/office/drawing/2014/main" id="{B65D15B8-2829-45CF-8EE4-D38C4D89A90D}"/>
              </a:ext>
            </a:extLst>
          </p:cNvPr>
          <p:cNvSpPr/>
          <p:nvPr/>
        </p:nvSpPr>
        <p:spPr>
          <a:xfrm>
            <a:off x="2760794" y="5529252"/>
            <a:ext cx="6530433" cy="78101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select</a:t>
            </a:r>
            <a:r>
              <a:rPr lang="de-DE" dirty="0">
                <a:solidFill>
                  <a:schemeClr val="accent1"/>
                </a:solidFill>
              </a:rPr>
              <a:t> a (</a:t>
            </a:r>
            <a:r>
              <a:rPr lang="de-DE" dirty="0" err="1">
                <a:solidFill>
                  <a:schemeClr val="accent1"/>
                </a:solidFill>
              </a:rPr>
              <a:t>sub</a:t>
            </a:r>
            <a:r>
              <a:rPr lang="de-DE" dirty="0">
                <a:solidFill>
                  <a:schemeClr val="accent1"/>
                </a:solidFill>
              </a:rPr>
              <a:t>)</a:t>
            </a:r>
            <a:r>
              <a:rPr lang="de-DE" dirty="0" err="1">
                <a:solidFill>
                  <a:schemeClr val="accent1"/>
                </a:solidFill>
              </a:rPr>
              <a:t>region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clicking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polygon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single</a:t>
            </a:r>
            <a:r>
              <a:rPr lang="de-DE" dirty="0">
                <a:solidFill>
                  <a:schemeClr val="accent1"/>
                </a:solidFill>
              </a:rPr>
              <a:t> SLIs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clicking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dirty="0" err="1">
                <a:solidFill>
                  <a:schemeClr val="accent1"/>
                </a:solidFill>
              </a:rPr>
              <a:t>ctrl</a:t>
            </a:r>
            <a:r>
              <a:rPr lang="de-DE" dirty="0">
                <a:solidFill>
                  <a:schemeClr val="accent1"/>
                </a:solidFill>
              </a:rPr>
              <a:t> +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adds</a:t>
            </a:r>
            <a:r>
              <a:rPr lang="de-DE" dirty="0">
                <a:solidFill>
                  <a:schemeClr val="accent1"/>
                </a:solidFill>
              </a:rPr>
              <a:t> SLI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selection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10" y="1104529"/>
            <a:ext cx="5055930" cy="413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011" y="1104529"/>
            <a:ext cx="5130883" cy="413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A00B41D-739E-4F7D-974D-8006922D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6523735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AABE85EE-FB01-4B61-9C7F-4ED7E59AE99A}"/>
              </a:ext>
            </a:extLst>
          </p:cNvPr>
          <p:cNvSpPr/>
          <p:nvPr/>
        </p:nvSpPr>
        <p:spPr>
          <a:xfrm>
            <a:off x="4682836" y="714610"/>
            <a:ext cx="7461226" cy="597580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accent1"/>
                </a:solidFill>
              </a:rPr>
              <a:t>For full functionality create a table </a:t>
            </a:r>
            <a:r>
              <a:rPr lang="en-US" i="1" dirty="0" err="1">
                <a:solidFill>
                  <a:schemeClr val="accent1"/>
                </a:solidFill>
              </a:rPr>
              <a:t>rsl.slivisu_attribs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which connects the native column names to those expected in </a:t>
            </a:r>
            <a:r>
              <a:rPr lang="en-US" dirty="0" err="1">
                <a:solidFill>
                  <a:schemeClr val="accent1"/>
                </a:solidFill>
              </a:rPr>
              <a:t>slivisu</a:t>
            </a:r>
            <a:r>
              <a:rPr lang="en-US" dirty="0">
                <a:solidFill>
                  <a:schemeClr val="accent1"/>
                </a:solidFill>
              </a:rPr>
              <a:t>. There, the information can be placed for different tables inside the database.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EDB968CA-EC0B-403C-98A5-C8D18BC5C2E9}"/>
              </a:ext>
            </a:extLst>
          </p:cNvPr>
          <p:cNvSpPr/>
          <p:nvPr/>
        </p:nvSpPr>
        <p:spPr>
          <a:xfrm>
            <a:off x="562707" y="813917"/>
            <a:ext cx="3795623" cy="348099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PostgreSQL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Example</a:t>
            </a:r>
            <a:r>
              <a:rPr lang="de-DE" dirty="0">
                <a:solidFill>
                  <a:schemeClr val="accent1"/>
                </a:solidFill>
              </a:rPr>
              <a:t>: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2C3548E-BB92-479D-A5CE-45362903F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915" y="2057820"/>
            <a:ext cx="3795623" cy="438221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94D3564-D30C-4244-98DF-FB9C75352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07" y="2067702"/>
            <a:ext cx="3174521" cy="150962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BEB08CC-C6E7-449B-B3CB-C61F6F465A6F}"/>
              </a:ext>
            </a:extLst>
          </p:cNvPr>
          <p:cNvSpPr txBox="1"/>
          <p:nvPr/>
        </p:nvSpPr>
        <p:spPr>
          <a:xfrm>
            <a:off x="4358330" y="167585"/>
            <a:ext cx="399010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solidFill>
                  <a:schemeClr val="accent1"/>
                </a:solidFill>
              </a:rPr>
              <a:t>Observation Data</a:t>
            </a:r>
          </a:p>
          <a:p>
            <a:pPr algn="ctr"/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6F2C33F-E5B1-4C39-B935-9E70AAC77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6557890"/>
      </p:ext>
    </p:extLst>
  </p:cSld>
  <p:clrMapOvr>
    <a:masterClrMapping/>
  </p:clrMapOvr>
  <p:transition spd="slow"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740" y="52696"/>
            <a:ext cx="7256431" cy="537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: abgerundete Ecken 14">
            <a:extLst>
              <a:ext uri="{FF2B5EF4-FFF2-40B4-BE49-F238E27FC236}">
                <a16:creationId xmlns:a16="http://schemas.microsoft.com/office/drawing/2014/main" id="{B65D15B8-2829-45CF-8EE4-D38C4D89A90D}"/>
              </a:ext>
            </a:extLst>
          </p:cNvPr>
          <p:cNvSpPr/>
          <p:nvPr/>
        </p:nvSpPr>
        <p:spPr>
          <a:xfrm>
            <a:off x="1051504" y="4866969"/>
            <a:ext cx="9887578" cy="162232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After </a:t>
            </a:r>
            <a:r>
              <a:rPr lang="de-DE" dirty="0" err="1">
                <a:solidFill>
                  <a:schemeClr val="accent1"/>
                </a:solidFill>
              </a:rPr>
              <a:t>reading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data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layers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regions</a:t>
            </a:r>
            <a:r>
              <a:rPr lang="de-DE" dirty="0">
                <a:solidFill>
                  <a:schemeClr val="accent1"/>
                </a:solidFill>
              </a:rPr>
              <a:t> will </a:t>
            </a:r>
            <a:r>
              <a:rPr lang="de-DE" dirty="0" err="1">
                <a:solidFill>
                  <a:schemeClr val="accent1"/>
                </a:solidFill>
              </a:rPr>
              <a:t>have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average</a:t>
            </a:r>
            <a:r>
              <a:rPr lang="de-DE" dirty="0">
                <a:solidFill>
                  <a:schemeClr val="accent1"/>
                </a:solidFill>
              </a:rPr>
              <a:t> fit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dirty="0" err="1">
                <a:solidFill>
                  <a:schemeClr val="accent1"/>
                </a:solidFill>
                <a:hlinkClick r:id="rId3" action="ppaction://hlinksldjump"/>
              </a:rPr>
              <a:t>see</a:t>
            </a:r>
            <a:r>
              <a:rPr lang="de-DE" dirty="0">
                <a:solidFill>
                  <a:schemeClr val="accent1"/>
                </a:solidFill>
                <a:hlinkClick r:id="rId3" action="ppaction://hlinksldjump"/>
              </a:rPr>
              <a:t> </a:t>
            </a:r>
            <a:r>
              <a:rPr lang="de-DE" dirty="0" err="1">
                <a:solidFill>
                  <a:schemeClr val="accent1"/>
                </a:solidFill>
                <a:hlinkClick r:id="rId3" action="ppaction://hlinksldjump"/>
              </a:rPr>
              <a:t>Fitscale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SLI </a:t>
            </a:r>
            <a:r>
              <a:rPr lang="de-DE" dirty="0" err="1">
                <a:solidFill>
                  <a:schemeClr val="accent1"/>
                </a:solidFill>
              </a:rPr>
              <a:t>points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keep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their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category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their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goodness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fit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i="1" dirty="0">
                <a:solidFill>
                  <a:schemeClr val="accent1"/>
                </a:solidFill>
              </a:rPr>
              <a:t>Model </a:t>
            </a:r>
            <a:r>
              <a:rPr lang="de-DE" i="1" dirty="0" err="1">
                <a:solidFill>
                  <a:schemeClr val="accent1"/>
                </a:solidFill>
              </a:rPr>
              <a:t>Fits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pop-up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dirty="0" err="1">
                <a:solidFill>
                  <a:schemeClr val="accent1"/>
                </a:solidFill>
              </a:rPr>
              <a:t>right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on selection of indicators in </a:t>
            </a:r>
            <a:r>
              <a:rPr lang="en-US" b="1" dirty="0">
                <a:solidFill>
                  <a:schemeClr val="accent1"/>
                </a:solidFill>
              </a:rPr>
              <a:t>SLI Table</a:t>
            </a:r>
            <a:r>
              <a:rPr lang="en-US" dirty="0">
                <a:solidFill>
                  <a:schemeClr val="accent1"/>
                </a:solidFill>
              </a:rPr>
              <a:t>, the fit is not adjusted here, but depends on the SLIs existing in  the table</a:t>
            </a: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056" y="2148185"/>
            <a:ext cx="10953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223FC7A-8DCA-42DB-9B58-F32EA58FD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6011126"/>
      </p:ext>
    </p:extLst>
  </p:cSld>
  <p:clrMapOvr>
    <a:masterClrMapping/>
  </p:clrMapOvr>
  <p:transition spd="slow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C9528E2-18D6-4D5D-920D-2E318721A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742" y="240393"/>
            <a:ext cx="6736533" cy="5528758"/>
          </a:xfrm>
          <a:prstGeom prst="rect">
            <a:avLst/>
          </a:prstGeom>
        </p:spPr>
      </p:pic>
      <p:sp>
        <p:nvSpPr>
          <p:cNvPr id="3" name="Rechteck: abgerundete Ecken 14">
            <a:extLst>
              <a:ext uri="{FF2B5EF4-FFF2-40B4-BE49-F238E27FC236}">
                <a16:creationId xmlns:a16="http://schemas.microsoft.com/office/drawing/2014/main" id="{B65D15B8-2829-45CF-8EE4-D38C4D89A90D}"/>
              </a:ext>
            </a:extLst>
          </p:cNvPr>
          <p:cNvSpPr/>
          <p:nvPr/>
        </p:nvSpPr>
        <p:spPr>
          <a:xfrm>
            <a:off x="1708220" y="5994400"/>
            <a:ext cx="9107562" cy="73799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Check </a:t>
            </a:r>
            <a:r>
              <a:rPr lang="de-DE" i="1" dirty="0" err="1">
                <a:solidFill>
                  <a:schemeClr val="accent1"/>
                </a:solidFill>
              </a:rPr>
              <a:t>Selection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i="1" dirty="0" err="1">
                <a:solidFill>
                  <a:schemeClr val="accent1"/>
                </a:solidFill>
              </a:rPr>
              <a:t>only</a:t>
            </a:r>
            <a:r>
              <a:rPr lang="de-DE" i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SLIs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Chose </a:t>
            </a:r>
            <a:r>
              <a:rPr lang="de-DE" i="1" dirty="0">
                <a:solidFill>
                  <a:schemeClr val="accent1"/>
                </a:solidFill>
              </a:rPr>
              <a:t>Export </a:t>
            </a:r>
            <a:r>
              <a:rPr lang="de-DE" i="1" dirty="0" err="1">
                <a:solidFill>
                  <a:schemeClr val="accent1"/>
                </a:solidFill>
              </a:rPr>
              <a:t>to</a:t>
            </a:r>
            <a:r>
              <a:rPr lang="de-DE" i="1" dirty="0">
                <a:solidFill>
                  <a:schemeClr val="accent1"/>
                </a:solidFill>
              </a:rPr>
              <a:t> LIS-File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save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SLIs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6FD70EA-225D-41F2-BE46-2AE4C2290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2669228"/>
      </p:ext>
    </p:extLst>
  </p:cSld>
  <p:clrMapOvr>
    <a:masterClrMapping/>
  </p:clrMapOvr>
  <p:transition spd="slow"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>
            <a:extLst>
              <a:ext uri="{FF2B5EF4-FFF2-40B4-BE49-F238E27FC236}">
                <a16:creationId xmlns:a16="http://schemas.microsoft.com/office/drawing/2014/main" id="{4528D4A9-679E-4204-9DB1-0F411E2E9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09" y="2175348"/>
            <a:ext cx="11854623" cy="2609087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93014AD-7D98-4CD4-A8EF-B44233525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52</a:t>
            </a:fld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E8EE957-179F-4CEA-A194-E28353BFBD6A}"/>
              </a:ext>
            </a:extLst>
          </p:cNvPr>
          <p:cNvSpPr/>
          <p:nvPr/>
        </p:nvSpPr>
        <p:spPr>
          <a:xfrm>
            <a:off x="1848464" y="664711"/>
            <a:ext cx="6676104" cy="88490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accent1"/>
                </a:solidFill>
              </a:rPr>
              <a:t>Lis Format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b="1" dirty="0" err="1">
                <a:solidFill>
                  <a:schemeClr val="accent1"/>
                </a:solidFill>
              </a:rPr>
              <a:t>Map</a:t>
            </a:r>
            <a:r>
              <a:rPr lang="de-DE" b="1" dirty="0">
                <a:solidFill>
                  <a:schemeClr val="accent1"/>
                </a:solidFill>
              </a:rPr>
              <a:t>:</a:t>
            </a:r>
            <a:r>
              <a:rPr lang="de-DE" b="1" dirty="0"/>
              <a:t>: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8BFB1C7-875A-49F3-9949-DD320857EF87}"/>
              </a:ext>
            </a:extLst>
          </p:cNvPr>
          <p:cNvSpPr/>
          <p:nvPr/>
        </p:nvSpPr>
        <p:spPr>
          <a:xfrm>
            <a:off x="3289913" y="3228145"/>
            <a:ext cx="792000" cy="18000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43953A79-4C57-4F15-A1C0-2BB70F59E6D6}"/>
              </a:ext>
            </a:extLst>
          </p:cNvPr>
          <p:cNvSpPr/>
          <p:nvPr/>
        </p:nvSpPr>
        <p:spPr>
          <a:xfrm>
            <a:off x="806060" y="3443103"/>
            <a:ext cx="1188000" cy="180000"/>
          </a:xfrm>
          <a:prstGeom prst="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CCC67A7-4F13-4E14-AE44-B63B2EC0F46B}"/>
              </a:ext>
            </a:extLst>
          </p:cNvPr>
          <p:cNvSpPr/>
          <p:nvPr/>
        </p:nvSpPr>
        <p:spPr>
          <a:xfrm>
            <a:off x="4379752" y="3228145"/>
            <a:ext cx="396000" cy="180000"/>
          </a:xfrm>
          <a:prstGeom prst="rect">
            <a:avLst/>
          </a:prstGeom>
          <a:solidFill>
            <a:srgbClr val="FFC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48068698-5731-4BC9-9350-DBCC29D6683F}"/>
              </a:ext>
            </a:extLst>
          </p:cNvPr>
          <p:cNvSpPr/>
          <p:nvPr/>
        </p:nvSpPr>
        <p:spPr>
          <a:xfrm>
            <a:off x="2095316" y="3670476"/>
            <a:ext cx="1908000" cy="180000"/>
          </a:xfrm>
          <a:prstGeom prst="rect">
            <a:avLst/>
          </a:prstGeom>
          <a:solidFill>
            <a:srgbClr val="FFC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FA5ADA39-DCC5-4C20-B542-E9605200EA85}"/>
              </a:ext>
            </a:extLst>
          </p:cNvPr>
          <p:cNvSpPr/>
          <p:nvPr/>
        </p:nvSpPr>
        <p:spPr>
          <a:xfrm>
            <a:off x="5017240" y="3228145"/>
            <a:ext cx="432000" cy="180000"/>
          </a:xfrm>
          <a:prstGeom prst="rect">
            <a:avLst/>
          </a:prstGeom>
          <a:solidFill>
            <a:srgbClr val="00B05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B21E93E-7974-4AB0-8678-5C0A732F61B1}"/>
              </a:ext>
            </a:extLst>
          </p:cNvPr>
          <p:cNvSpPr/>
          <p:nvPr/>
        </p:nvSpPr>
        <p:spPr>
          <a:xfrm>
            <a:off x="3876395" y="3891434"/>
            <a:ext cx="2052000" cy="180000"/>
          </a:xfrm>
          <a:prstGeom prst="rect">
            <a:avLst/>
          </a:prstGeom>
          <a:solidFill>
            <a:srgbClr val="00B05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6D058D5A-BF71-4121-A679-D7E6EC3D77A7}"/>
              </a:ext>
            </a:extLst>
          </p:cNvPr>
          <p:cNvSpPr/>
          <p:nvPr/>
        </p:nvSpPr>
        <p:spPr>
          <a:xfrm>
            <a:off x="5718812" y="3228145"/>
            <a:ext cx="1656000" cy="180000"/>
          </a:xfrm>
          <a:prstGeom prst="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F306B28-B451-4B5D-947C-D1D1479C7A8D}"/>
              </a:ext>
            </a:extLst>
          </p:cNvPr>
          <p:cNvSpPr/>
          <p:nvPr/>
        </p:nvSpPr>
        <p:spPr>
          <a:xfrm>
            <a:off x="5224391" y="4126609"/>
            <a:ext cx="3132000" cy="180000"/>
          </a:xfrm>
          <a:prstGeom prst="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2BD3A91-107B-4B86-9678-EA521391FA01}"/>
              </a:ext>
            </a:extLst>
          </p:cNvPr>
          <p:cNvSpPr/>
          <p:nvPr/>
        </p:nvSpPr>
        <p:spPr>
          <a:xfrm>
            <a:off x="7605247" y="3228145"/>
            <a:ext cx="1548000" cy="180000"/>
          </a:xfrm>
          <a:prstGeom prst="rect">
            <a:avLst/>
          </a:prstGeom>
          <a:solidFill>
            <a:srgbClr val="7030A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190EC55-7A66-47E6-8F00-01CB6E254BEA}"/>
              </a:ext>
            </a:extLst>
          </p:cNvPr>
          <p:cNvSpPr/>
          <p:nvPr/>
        </p:nvSpPr>
        <p:spPr>
          <a:xfrm>
            <a:off x="9418541" y="3228145"/>
            <a:ext cx="1584000" cy="180000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07784CFD-5F14-4455-91F0-5767846BDE62}"/>
              </a:ext>
            </a:extLst>
          </p:cNvPr>
          <p:cNvSpPr/>
          <p:nvPr/>
        </p:nvSpPr>
        <p:spPr>
          <a:xfrm>
            <a:off x="6604233" y="4343312"/>
            <a:ext cx="432000" cy="180000"/>
          </a:xfrm>
          <a:prstGeom prst="rect">
            <a:avLst/>
          </a:prstGeom>
          <a:solidFill>
            <a:srgbClr val="7030A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2BA2BFF-ACBF-4F2C-8FB3-DB1E39E11DDE}"/>
              </a:ext>
            </a:extLst>
          </p:cNvPr>
          <p:cNvSpPr/>
          <p:nvPr/>
        </p:nvSpPr>
        <p:spPr>
          <a:xfrm>
            <a:off x="8842177" y="4557467"/>
            <a:ext cx="432000" cy="180000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CA6806E8-92E5-4C27-ACD8-FCBB337A36BD}"/>
              </a:ext>
            </a:extLst>
          </p:cNvPr>
          <p:cNvSpPr/>
          <p:nvPr/>
        </p:nvSpPr>
        <p:spPr>
          <a:xfrm>
            <a:off x="7459736" y="2212435"/>
            <a:ext cx="4031226" cy="1237421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fit</a:t>
            </a:r>
          </a:p>
          <a:p>
            <a:pPr algn="ctr"/>
            <a:r>
              <a:rPr lang="de-DE" dirty="0">
                <a:solidFill>
                  <a:schemeClr val="accent1"/>
                </a:solidFill>
              </a:rPr>
              <a:t>(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if</a:t>
            </a:r>
            <a:r>
              <a:rPr lang="de-DE" dirty="0">
                <a:solidFill>
                  <a:schemeClr val="accent1"/>
                </a:solidFill>
              </a:rPr>
              <a:t> at least </a:t>
            </a:r>
            <a:r>
              <a:rPr lang="de-DE" dirty="0" err="1">
                <a:solidFill>
                  <a:schemeClr val="accent1"/>
                </a:solidFill>
              </a:rPr>
              <a:t>one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4955601"/>
      </p:ext>
    </p:extLst>
  </p:cSld>
  <p:clrMapOvr>
    <a:masterClrMapping/>
  </p:clrMapOvr>
  <p:transition spd="slow"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09A30B1-49DC-4C44-8F93-A5213C79E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426" y="258792"/>
            <a:ext cx="7755147" cy="6340415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3EDB4E9A-2F94-4558-A9D9-B47C9B196A40}"/>
              </a:ext>
            </a:extLst>
          </p:cNvPr>
          <p:cNvSpPr/>
          <p:nvPr/>
        </p:nvSpPr>
        <p:spPr>
          <a:xfrm>
            <a:off x="2115127" y="5116945"/>
            <a:ext cx="1339273" cy="157941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: abgerundete Ecken 14">
            <a:extLst>
              <a:ext uri="{FF2B5EF4-FFF2-40B4-BE49-F238E27FC236}">
                <a16:creationId xmlns:a16="http://schemas.microsoft.com/office/drawing/2014/main" id="{B988DBB6-2474-4C8D-B5E5-C7DE4265E4DB}"/>
              </a:ext>
            </a:extLst>
          </p:cNvPr>
          <p:cNvSpPr/>
          <p:nvPr/>
        </p:nvSpPr>
        <p:spPr>
          <a:xfrm>
            <a:off x="1246402" y="161635"/>
            <a:ext cx="9887578" cy="188883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Click on Layer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lower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left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corner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open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layers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 err="1">
                <a:solidFill>
                  <a:schemeClr val="accent1"/>
                </a:solidFill>
              </a:rPr>
              <a:t>tab</a:t>
            </a:r>
            <a:r>
              <a:rPr lang="de-DE" dirty="0">
                <a:solidFill>
                  <a:schemeClr val="accent1"/>
                </a:solidFill>
              </a:rPr>
              <a:t>: Polygons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tables</a:t>
            </a:r>
            <a:r>
              <a:rPr lang="de-DE" dirty="0">
                <a:solidFill>
                  <a:schemeClr val="accent1"/>
                </a:solidFill>
              </a:rPr>
              <a:t> (SQL-Table)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 err="1">
                <a:solidFill>
                  <a:schemeClr val="accent1"/>
                </a:solidFill>
              </a:rPr>
              <a:t>tab_name</a:t>
            </a:r>
            <a:r>
              <a:rPr lang="de-DE" dirty="0">
                <a:solidFill>
                  <a:schemeClr val="accent1"/>
                </a:solidFill>
              </a:rPr>
              <a:t>: Polygons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regions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i="1" dirty="0" err="1">
                <a:solidFill>
                  <a:schemeClr val="accent1"/>
                </a:solidFill>
              </a:rPr>
              <a:t>tab_name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 err="1">
                <a:solidFill>
                  <a:schemeClr val="accent1"/>
                </a:solidFill>
              </a:rPr>
              <a:t>curve</a:t>
            </a:r>
            <a:r>
              <a:rPr lang="de-DE" dirty="0">
                <a:solidFill>
                  <a:schemeClr val="accent1"/>
                </a:solidFill>
              </a:rPr>
              <a:t>: Polygons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subregions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i="1" dirty="0" err="1">
                <a:solidFill>
                  <a:schemeClr val="accent1"/>
                </a:solidFill>
              </a:rPr>
              <a:t>curve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 err="1">
                <a:solidFill>
                  <a:schemeClr val="accent1"/>
                </a:solidFill>
              </a:rPr>
              <a:t>flags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show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  <a:hlinkClick r:id="rId3" action="ppaction://hlinksldjump"/>
              </a:rPr>
              <a:t>goodness</a:t>
            </a:r>
            <a:r>
              <a:rPr lang="de-DE" dirty="0">
                <a:solidFill>
                  <a:schemeClr val="accent1"/>
                </a:solidFill>
                <a:hlinkClick r:id="rId3" action="ppaction://hlinksldjump"/>
              </a:rPr>
              <a:t> </a:t>
            </a:r>
            <a:r>
              <a:rPr lang="de-DE" dirty="0" err="1">
                <a:solidFill>
                  <a:schemeClr val="accent1"/>
                </a:solidFill>
                <a:hlinkClick r:id="rId3" action="ppaction://hlinksldjump"/>
              </a:rPr>
              <a:t>of</a:t>
            </a:r>
            <a:r>
              <a:rPr lang="de-DE" dirty="0">
                <a:solidFill>
                  <a:schemeClr val="accent1"/>
                </a:solidFill>
                <a:hlinkClick r:id="rId3" action="ppaction://hlinksldjump"/>
              </a:rPr>
              <a:t> fit </a:t>
            </a:r>
            <a:r>
              <a:rPr lang="de-DE" dirty="0" err="1">
                <a:solidFill>
                  <a:schemeClr val="accent1"/>
                </a:solidFill>
                <a:hlinkClick r:id="rId3" action="ppaction://hlinksldjump"/>
              </a:rPr>
              <a:t>histogram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SLIs: SLI </a:t>
            </a:r>
            <a:r>
              <a:rPr lang="de-DE" dirty="0" err="1">
                <a:solidFill>
                  <a:schemeClr val="accent1"/>
                </a:solidFill>
              </a:rPr>
              <a:t>points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2AB61F8-5293-42DE-8F3E-7377B4FFB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0390360"/>
      </p:ext>
    </p:extLst>
  </p:cSld>
  <p:clrMapOvr>
    <a:masterClrMapping/>
  </p:clrMapOvr>
  <p:transition spd="slow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A0848189-B1FD-401D-BBC0-42CF1A558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4703"/>
            <a:ext cx="4528868" cy="394227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4839BE3-6563-4541-B40D-6BBD7A5B3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434" y="0"/>
            <a:ext cx="4580626" cy="401990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6CBA12D-FFC6-4174-8080-18078931E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521" y="2889849"/>
            <a:ext cx="4537494" cy="39681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DD0FB42-0D82-4728-AB8F-74D26BA24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25" y="0"/>
            <a:ext cx="4981575" cy="4343400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D86F847-5F22-4B53-B9D8-7E7A9D353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6103141"/>
      </p:ext>
    </p:extLst>
  </p:cSld>
  <p:clrMapOvr>
    <a:masterClrMapping/>
  </p:clrMapOvr>
  <p:transition spd="slow"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999528C5-001F-4D21-8289-F6526C37B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47775"/>
            <a:ext cx="5029200" cy="436245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C26B8BE-043C-453C-8056-AA6986BDA1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352" y="1658648"/>
            <a:ext cx="3509946" cy="258084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</p:pic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0D7CA443-32B3-488B-8802-73BD4FAA928F}"/>
              </a:ext>
            </a:extLst>
          </p:cNvPr>
          <p:cNvCxnSpPr>
            <a:cxnSpLocks/>
          </p:cNvCxnSpPr>
          <p:nvPr/>
        </p:nvCxnSpPr>
        <p:spPr>
          <a:xfrm>
            <a:off x="10566400" y="1658648"/>
            <a:ext cx="0" cy="25808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: abgerundete Ecken 14">
            <a:extLst>
              <a:ext uri="{FF2B5EF4-FFF2-40B4-BE49-F238E27FC236}">
                <a16:creationId xmlns:a16="http://schemas.microsoft.com/office/drawing/2014/main" id="{E6E7AAC8-3E10-438A-B674-1898D4DA5720}"/>
              </a:ext>
            </a:extLst>
          </p:cNvPr>
          <p:cNvSpPr/>
          <p:nvPr/>
        </p:nvSpPr>
        <p:spPr>
          <a:xfrm>
            <a:off x="9009819" y="1131404"/>
            <a:ext cx="3113162" cy="37407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Time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past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present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13657B9-FD3C-4DD2-BC83-D2F56B40E7E5}"/>
              </a:ext>
            </a:extLst>
          </p:cNvPr>
          <p:cNvCxnSpPr>
            <a:cxnSpLocks/>
          </p:cNvCxnSpPr>
          <p:nvPr/>
        </p:nvCxnSpPr>
        <p:spPr>
          <a:xfrm>
            <a:off x="6709352" y="4486100"/>
            <a:ext cx="350994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: abgerundete Ecken 14">
            <a:extLst>
              <a:ext uri="{FF2B5EF4-FFF2-40B4-BE49-F238E27FC236}">
                <a16:creationId xmlns:a16="http://schemas.microsoft.com/office/drawing/2014/main" id="{683B62B5-9B34-4FA4-AF89-210C89778C50}"/>
              </a:ext>
            </a:extLst>
          </p:cNvPr>
          <p:cNvSpPr/>
          <p:nvPr/>
        </p:nvSpPr>
        <p:spPr>
          <a:xfrm>
            <a:off x="6394131" y="4819666"/>
            <a:ext cx="4495535" cy="79431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= </a:t>
            </a:r>
            <a:r>
              <a:rPr lang="de-DE" dirty="0" err="1">
                <a:solidFill>
                  <a:schemeClr val="accent1"/>
                </a:solidFill>
              </a:rPr>
              <a:t>goodness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fit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length</a:t>
            </a:r>
            <a:r>
              <a:rPr lang="de-DE" dirty="0">
                <a:solidFill>
                  <a:schemeClr val="accent1"/>
                </a:solidFill>
              </a:rPr>
              <a:t> = </a:t>
            </a:r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SLIs in time </a:t>
            </a:r>
            <a:r>
              <a:rPr lang="de-DE" dirty="0" err="1">
                <a:solidFill>
                  <a:schemeClr val="accent1"/>
                </a:solidFill>
              </a:rPr>
              <a:t>interval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3E4789A-D868-4BC2-9017-8B3FDEED7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1284165"/>
      </p:ext>
    </p:extLst>
  </p:cSld>
  <p:clrMapOvr>
    <a:masterClrMapping/>
  </p:clrMapOvr>
  <p:transition spd="slow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000" y="2772000"/>
            <a:ext cx="10515600" cy="1325563"/>
          </a:xfrm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2. Exploration </a:t>
            </a:r>
            <a:r>
              <a:rPr lang="de-DE" dirty="0" err="1">
                <a:solidFill>
                  <a:schemeClr val="tx2"/>
                </a:solidFill>
              </a:rPr>
              <a:t>of</a:t>
            </a:r>
            <a:r>
              <a:rPr lang="de-DE" dirty="0">
                <a:solidFill>
                  <a:schemeClr val="tx2"/>
                </a:solidFill>
              </a:rPr>
              <a:t> Model Data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83AAE9B-4205-4CE1-90F8-C16BA4755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094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0C766BB-BEBE-4E13-94BB-4602CCBAF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67" y="0"/>
            <a:ext cx="9144000" cy="663723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370E71C-FC40-472B-894A-BF207713F1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127" y="1804572"/>
            <a:ext cx="4304581" cy="3105509"/>
          </a:xfrm>
          <a:prstGeom prst="rect">
            <a:avLst/>
          </a:prstGeom>
          <a:ln w="28575">
            <a:solidFill>
              <a:schemeClr val="tx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96C6269-BBEF-4C4B-8609-8D0B464374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29" y="6619176"/>
            <a:ext cx="9144000" cy="134724"/>
          </a:xfrm>
          <a:prstGeom prst="rect">
            <a:avLst/>
          </a:prstGeom>
        </p:spPr>
      </p:pic>
      <p:sp>
        <p:nvSpPr>
          <p:cNvPr id="9" name="Rechteck: abgerundete Ecken 14">
            <a:extLst>
              <a:ext uri="{FF2B5EF4-FFF2-40B4-BE49-F238E27FC236}">
                <a16:creationId xmlns:a16="http://schemas.microsoft.com/office/drawing/2014/main" id="{9D29D139-2B59-427C-8B5F-80284FC6BAF1}"/>
              </a:ext>
            </a:extLst>
          </p:cNvPr>
          <p:cNvSpPr/>
          <p:nvPr/>
        </p:nvSpPr>
        <p:spPr>
          <a:xfrm>
            <a:off x="7541237" y="1804571"/>
            <a:ext cx="4059636" cy="246262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load</a:t>
            </a:r>
            <a:r>
              <a:rPr lang="de-DE" dirty="0">
                <a:solidFill>
                  <a:schemeClr val="accent1"/>
                </a:solidFill>
              </a:rPr>
              <a:t> a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data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file</a:t>
            </a:r>
            <a:r>
              <a:rPr lang="de-DE" dirty="0">
                <a:solidFill>
                  <a:schemeClr val="accent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i="1" dirty="0" err="1">
                <a:solidFill>
                  <a:schemeClr val="accent1"/>
                </a:solidFill>
              </a:rPr>
              <a:t>Program</a:t>
            </a:r>
            <a:r>
              <a:rPr lang="de-DE" i="1" dirty="0">
                <a:solidFill>
                  <a:schemeClr val="accent1"/>
                </a:solidFill>
              </a:rPr>
              <a:t> → Import Model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chemeClr val="accent1"/>
                </a:solidFill>
                <a:hlinkClick r:id="rId5" action="ppaction://hlinksldjump"/>
              </a:rPr>
              <a:t>(s. Model Data)</a:t>
            </a:r>
            <a:endParaRPr lang="de-DE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select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i="1" dirty="0">
                <a:solidFill>
                  <a:schemeClr val="accent1"/>
                </a:solidFill>
              </a:rPr>
              <a:t>Load LIS-File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while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loading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status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shown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status</a:t>
            </a:r>
            <a:r>
              <a:rPr lang="de-DE" dirty="0">
                <a:solidFill>
                  <a:schemeClr val="accent1"/>
                </a:solidFill>
              </a:rPr>
              <a:t> bar </a:t>
            </a:r>
            <a:r>
              <a:rPr lang="de-DE" dirty="0" err="1">
                <a:solidFill>
                  <a:schemeClr val="accent1"/>
                </a:solidFill>
              </a:rPr>
              <a:t>below</a:t>
            </a: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DB19C424-AD46-4E42-8839-0B28DB307859}"/>
              </a:ext>
            </a:extLst>
          </p:cNvPr>
          <p:cNvCxnSpPr>
            <a:cxnSpLocks/>
          </p:cNvCxnSpPr>
          <p:nvPr/>
        </p:nvCxnSpPr>
        <p:spPr>
          <a:xfrm flipH="1">
            <a:off x="3888509" y="3722255"/>
            <a:ext cx="3897747" cy="29149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2416608-EB34-42E2-918F-DAE1391C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57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C909F08-3D60-4822-B275-4EDE444238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09" y="215688"/>
            <a:ext cx="1466491" cy="1613140"/>
          </a:xfrm>
          <a:prstGeom prst="rect">
            <a:avLst/>
          </a:prstGeom>
        </p:spPr>
      </p:pic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889ABEF2-2359-4007-8A02-74207B4CCE7E}"/>
              </a:ext>
            </a:extLst>
          </p:cNvPr>
          <p:cNvGrpSpPr/>
          <p:nvPr/>
        </p:nvGrpSpPr>
        <p:grpSpPr>
          <a:xfrm>
            <a:off x="2536722" y="1219200"/>
            <a:ext cx="760659" cy="585372"/>
            <a:chOff x="2392218" y="1071418"/>
            <a:chExt cx="905164" cy="733154"/>
          </a:xfrm>
        </p:grpSpPr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C819265F-AAF1-4E61-B8F6-4ED473C1FB67}"/>
                </a:ext>
              </a:extLst>
            </p:cNvPr>
            <p:cNvCxnSpPr>
              <a:cxnSpLocks/>
            </p:cNvCxnSpPr>
            <p:nvPr/>
          </p:nvCxnSpPr>
          <p:spPr>
            <a:xfrm>
              <a:off x="2392218" y="1080655"/>
              <a:ext cx="90516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D94E21B2-D8F5-4876-846D-863CE26B6D2C}"/>
                </a:ext>
              </a:extLst>
            </p:cNvPr>
            <p:cNvCxnSpPr>
              <a:cxnSpLocks/>
            </p:cNvCxnSpPr>
            <p:nvPr/>
          </p:nvCxnSpPr>
          <p:spPr>
            <a:xfrm>
              <a:off x="3288145" y="1071418"/>
              <a:ext cx="9237" cy="73315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561712"/>
      </p:ext>
    </p:extLst>
  </p:cSld>
  <p:clrMapOvr>
    <a:masterClrMapping/>
  </p:clrMapOvr>
  <p:transition spd="slow"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63720" y="4292572"/>
            <a:ext cx="997187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2.1 Scatterplot Matrix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7FC6D57-BD86-4D2C-97BC-FADF5EB75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58</a:t>
            </a:fld>
            <a:endParaRPr lang="de-DE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2EA393F-0A4D-4BC6-BE53-147AF1820A8D}"/>
              </a:ext>
            </a:extLst>
          </p:cNvPr>
          <p:cNvGrpSpPr/>
          <p:nvPr/>
        </p:nvGrpSpPr>
        <p:grpSpPr>
          <a:xfrm>
            <a:off x="339047" y="0"/>
            <a:ext cx="11047820" cy="6858000"/>
            <a:chOff x="339047" y="0"/>
            <a:chExt cx="11047820" cy="68580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8C7342AF-16A2-4A04-9F55-5C562C30D0B7}"/>
                </a:ext>
              </a:extLst>
            </p:cNvPr>
            <p:cNvSpPr/>
            <p:nvPr/>
          </p:nvSpPr>
          <p:spPr>
            <a:xfrm>
              <a:off x="339047" y="0"/>
              <a:ext cx="11047820" cy="6858000"/>
            </a:xfrm>
            <a:prstGeom prst="rect">
              <a:avLst/>
            </a:prstGeom>
            <a:blipFill dpi="0" rotWithShape="1">
              <a:blip r:embed="rId2">
                <a:alphaModFix amt="9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8BE4FEAC-1130-4AF4-8DA2-69E252C0C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1396" y="1502687"/>
              <a:ext cx="3002749" cy="2789885"/>
            </a:xfrm>
            <a:prstGeom prst="rect">
              <a:avLst/>
            </a:prstGeom>
            <a:effectLst>
              <a:softEdge rad="31750"/>
            </a:effectLst>
          </p:spPr>
        </p:pic>
      </p:grpSp>
    </p:spTree>
    <p:extLst>
      <p:ext uri="{BB962C8B-B14F-4D97-AF65-F5344CB8AC3E}">
        <p14:creationId xmlns:p14="http://schemas.microsoft.com/office/powerpoint/2010/main" val="391118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14">
            <a:extLst>
              <a:ext uri="{FF2B5EF4-FFF2-40B4-BE49-F238E27FC236}">
                <a16:creationId xmlns:a16="http://schemas.microsoft.com/office/drawing/2014/main" id="{448B080F-F9C7-45AD-834B-8DD6D2C2B99E}"/>
              </a:ext>
            </a:extLst>
          </p:cNvPr>
          <p:cNvSpPr/>
          <p:nvPr/>
        </p:nvSpPr>
        <p:spPr>
          <a:xfrm>
            <a:off x="5058964" y="2398007"/>
            <a:ext cx="6294836" cy="117646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A Scatterplot Matrix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parameters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Moving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r>
              <a:rPr lang="de-DE" dirty="0">
                <a:solidFill>
                  <a:schemeClr val="accent1"/>
                </a:solidFill>
              </a:rPr>
              <a:t> an </a:t>
            </a:r>
            <a:r>
              <a:rPr lang="de-DE" dirty="0" err="1">
                <a:solidFill>
                  <a:schemeClr val="accent1"/>
                </a:solidFill>
              </a:rPr>
              <a:t>instance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details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tool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tip</a:t>
            </a: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B000FE2-086C-438F-9D25-0D8285E7D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166" y="3654012"/>
            <a:ext cx="169488" cy="151370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5507DC4-8549-4577-BC4B-439D1CB79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59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4820129-6FA8-428A-813D-B1DEF557A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73" y="625475"/>
            <a:ext cx="4296209" cy="497455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D4032FE-FB67-4DEF-B935-2324B4E6FE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129" y="3170392"/>
            <a:ext cx="289561" cy="25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37461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AABE85EE-FB01-4B61-9C7F-4ED7E59AE99A}"/>
              </a:ext>
            </a:extLst>
          </p:cNvPr>
          <p:cNvSpPr/>
          <p:nvPr/>
        </p:nvSpPr>
        <p:spPr>
          <a:xfrm>
            <a:off x="1625600" y="714611"/>
            <a:ext cx="9190182" cy="466095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accent1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The following attributes are optional. If the attribute does not exist, or the entry is empty, they are calculated from the respective equation below in the program.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BEB08CC-C6E7-449B-B3CB-C61F6F465A6F}"/>
              </a:ext>
            </a:extLst>
          </p:cNvPr>
          <p:cNvSpPr txBox="1"/>
          <p:nvPr/>
        </p:nvSpPr>
        <p:spPr>
          <a:xfrm>
            <a:off x="4358330" y="167585"/>
            <a:ext cx="399010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solidFill>
                  <a:schemeClr val="accent1"/>
                </a:solidFill>
              </a:rPr>
              <a:t>Observation Data</a:t>
            </a:r>
          </a:p>
          <a:p>
            <a:pPr algn="ctr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6B2D4FA-FF9B-4491-9557-A8CAAC6DC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854" y="2402456"/>
            <a:ext cx="6668219" cy="2053087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3950AA8-7AB6-49DA-B573-5144CC13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8076627"/>
      </p:ext>
    </p:extLst>
  </p:cSld>
  <p:clrMapOvr>
    <a:masterClrMapping/>
  </p:clrMapOvr>
  <p:transition spd="slow"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F19199D-CB25-483D-B3FA-7DF28DC91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0" t="21574" r="40808" b="36179"/>
          <a:stretch/>
        </p:blipFill>
        <p:spPr>
          <a:xfrm>
            <a:off x="3832259" y="1479478"/>
            <a:ext cx="3020603" cy="289731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63720" y="4169282"/>
            <a:ext cx="997187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2.2 3D Scatterplot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0811187-44DB-4DFC-9CF1-3B18D4F2D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069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EF19199D-CB25-483D-B3FA-7DF28DC91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0" t="21574" r="40808" b="36179"/>
          <a:stretch/>
        </p:blipFill>
        <p:spPr>
          <a:xfrm>
            <a:off x="1199895" y="1756569"/>
            <a:ext cx="3020603" cy="289731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Rechteck: abgerundete Ecken 14">
            <a:extLst>
              <a:ext uri="{FF2B5EF4-FFF2-40B4-BE49-F238E27FC236}">
                <a16:creationId xmlns:a16="http://schemas.microsoft.com/office/drawing/2014/main" id="{11BF2C7F-B920-4451-A318-7D05891702E3}"/>
              </a:ext>
            </a:extLst>
          </p:cNvPr>
          <p:cNvSpPr/>
          <p:nvPr/>
        </p:nvSpPr>
        <p:spPr>
          <a:xfrm>
            <a:off x="5489104" y="2187772"/>
            <a:ext cx="4964799" cy="280701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3D Scatterplot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Axes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parameters</a:t>
            </a:r>
            <a:endParaRPr lang="de-DE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Cubes: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instances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Cube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aggregated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goodness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fit</a:t>
            </a:r>
            <a:endParaRPr lang="de-DE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Turn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cube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keyboard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shown</a:t>
            </a:r>
            <a:r>
              <a:rPr lang="de-DE" dirty="0">
                <a:solidFill>
                  <a:schemeClr val="accent1"/>
                </a:solidFill>
              </a:rPr>
              <a:t>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graphic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above</a:t>
            </a:r>
            <a:r>
              <a:rPr lang="de-DE" dirty="0">
                <a:solidFill>
                  <a:schemeClr val="accent1"/>
                </a:solidFill>
              </a:rPr>
              <a:t> (</a:t>
            </a:r>
            <a:r>
              <a:rPr lang="de-DE" dirty="0" err="1">
                <a:solidFill>
                  <a:schemeClr val="accent1"/>
                </a:solidFill>
              </a:rPr>
              <a:t>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r>
              <a:rPr lang="de-DE" dirty="0">
                <a:solidFill>
                  <a:schemeClr val="accent1"/>
                </a:solidFill>
              </a:rPr>
              <a:t>, X-Axis </a:t>
            </a:r>
            <a:r>
              <a:rPr lang="de-DE" dirty="0" err="1">
                <a:solidFill>
                  <a:schemeClr val="accent1"/>
                </a:solidFill>
              </a:rPr>
              <a:t>only</a:t>
            </a:r>
            <a:r>
              <a:rPr lang="de-DE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i="1" dirty="0" err="1">
                <a:solidFill>
                  <a:schemeClr val="accent1"/>
                </a:solidFill>
              </a:rPr>
              <a:t>Reset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brings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cube</a:t>
            </a:r>
            <a:r>
              <a:rPr lang="de-DE" dirty="0">
                <a:solidFill>
                  <a:schemeClr val="accent1"/>
                </a:solidFill>
              </a:rPr>
              <a:t> back 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default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position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98B03EB-5E77-41C2-BBE8-2CF7C4FD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706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418" y="2772000"/>
            <a:ext cx="7777538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2.3 Scatterplot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24A4C0F-3707-4F0B-93B0-3D13688E6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15" y="1512192"/>
            <a:ext cx="4478918" cy="284405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FF60773-9021-4641-802C-1113E7755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803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2AEA070-A50D-4245-B238-BF6E1958C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64" y="306387"/>
            <a:ext cx="8582025" cy="4010025"/>
          </a:xfrm>
          <a:prstGeom prst="rect">
            <a:avLst/>
          </a:prstGeom>
        </p:spPr>
      </p:pic>
      <p:sp>
        <p:nvSpPr>
          <p:cNvPr id="14" name="Rechteck: abgerundete Ecken 14">
            <a:extLst>
              <a:ext uri="{FF2B5EF4-FFF2-40B4-BE49-F238E27FC236}">
                <a16:creationId xmlns:a16="http://schemas.microsoft.com/office/drawing/2014/main" id="{AD8BE0A6-0321-46A9-944E-FB554A58A640}"/>
              </a:ext>
            </a:extLst>
          </p:cNvPr>
          <p:cNvSpPr/>
          <p:nvPr/>
        </p:nvSpPr>
        <p:spPr>
          <a:xfrm>
            <a:off x="3613600" y="4782242"/>
            <a:ext cx="4964799" cy="157410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Scatterplot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The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plot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Scatterplot Matrix in </a:t>
            </a:r>
            <a:r>
              <a:rPr lang="de-DE" dirty="0" err="1">
                <a:solidFill>
                  <a:schemeClr val="accent1"/>
                </a:solidFill>
              </a:rPr>
              <a:t>detail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Moving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r>
              <a:rPr lang="de-DE" dirty="0">
                <a:solidFill>
                  <a:schemeClr val="accent1"/>
                </a:solidFill>
              </a:rPr>
              <a:t> an </a:t>
            </a:r>
            <a:r>
              <a:rPr lang="de-DE" dirty="0" err="1">
                <a:solidFill>
                  <a:schemeClr val="accent1"/>
                </a:solidFill>
              </a:rPr>
              <a:t>instance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details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tool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tip</a:t>
            </a: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4C671CB-E190-46DB-939F-127606AD2B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257" y="1535174"/>
            <a:ext cx="169488" cy="151370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4516B66-7B0F-49DE-8502-E62691F70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290929"/>
      </p:ext>
    </p:extLst>
  </p:cSld>
  <p:clrMapOvr>
    <a:masterClrMapping/>
  </p:clrMapOvr>
  <p:transition spd="slow"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82E0BA0F-B5BE-4785-9A24-98BF649538FC}"/>
              </a:ext>
            </a:extLst>
          </p:cNvPr>
          <p:cNvSpPr/>
          <p:nvPr/>
        </p:nvSpPr>
        <p:spPr>
          <a:xfrm>
            <a:off x="200170" y="4304145"/>
            <a:ext cx="3075709" cy="119149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>
                <a:solidFill>
                  <a:schemeClr val="accent1"/>
                </a:solidFill>
              </a:rPr>
              <a:t>Right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a </a:t>
            </a:r>
            <a:r>
              <a:rPr lang="de-DE" dirty="0" err="1">
                <a:solidFill>
                  <a:schemeClr val="accent1"/>
                </a:solidFill>
              </a:rPr>
              <a:t>popup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view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settings</a:t>
            </a:r>
            <a:r>
              <a:rPr lang="de-DE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5E92AA6-91F8-4CEE-8AEA-866525F66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64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E25618B-ED2D-4527-AE8F-B7CCC11B5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29" y="0"/>
            <a:ext cx="4537494" cy="408892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32CFDAD-1D10-4A13-A094-FBC0C75BE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665" y="136525"/>
            <a:ext cx="4537494" cy="408892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9C6F4DD-99C9-4365-A1AA-370A967AE5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566" y="2667060"/>
            <a:ext cx="4528868" cy="405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14679"/>
      </p:ext>
    </p:extLst>
  </p:cSld>
  <p:clrMapOvr>
    <a:masterClrMapping/>
  </p:clrMapOvr>
  <p:transition spd="slow"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20" y="2772000"/>
            <a:ext cx="859946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2.4 Model </a:t>
            </a:r>
            <a:r>
              <a:rPr lang="de-DE" dirty="0" err="1">
                <a:solidFill>
                  <a:schemeClr val="tx2"/>
                </a:solidFill>
              </a:rPr>
              <a:t>Histogram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3EFDEEC-D6F3-4760-B788-42A9B997B1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0" t="21573" b="36330"/>
          <a:stretch/>
        </p:blipFill>
        <p:spPr>
          <a:xfrm>
            <a:off x="6832315" y="1479478"/>
            <a:ext cx="4554553" cy="288703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A1C3A7C-FAF2-45B9-A23C-902A6BC1F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25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0570BCE-7061-460C-8E28-F816D5828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30" y="918059"/>
            <a:ext cx="5282279" cy="3543105"/>
          </a:xfrm>
          <a:prstGeom prst="rect">
            <a:avLst/>
          </a:prstGeom>
        </p:spPr>
      </p:pic>
      <p:sp>
        <p:nvSpPr>
          <p:cNvPr id="6" name="Rechteck: abgerundete Ecken 14">
            <a:extLst>
              <a:ext uri="{FF2B5EF4-FFF2-40B4-BE49-F238E27FC236}">
                <a16:creationId xmlns:a16="http://schemas.microsoft.com/office/drawing/2014/main" id="{15DB6C03-F9B1-45B2-BEAB-4210EA5420B5}"/>
              </a:ext>
            </a:extLst>
          </p:cNvPr>
          <p:cNvSpPr/>
          <p:nvPr/>
        </p:nvSpPr>
        <p:spPr>
          <a:xfrm>
            <a:off x="4897976" y="4783191"/>
            <a:ext cx="5529879" cy="132204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Model </a:t>
            </a:r>
            <a:r>
              <a:rPr lang="de-DE" dirty="0" err="1">
                <a:solidFill>
                  <a:schemeClr val="accent1"/>
                </a:solidFill>
              </a:rPr>
              <a:t>Histogram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One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histogram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each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parameter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X: </a:t>
            </a:r>
            <a:r>
              <a:rPr lang="de-DE" dirty="0" err="1">
                <a:solidFill>
                  <a:schemeClr val="accent1"/>
                </a:solidFill>
              </a:rPr>
              <a:t>parameter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value</a:t>
            </a:r>
            <a:endParaRPr lang="de-DE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Y: </a:t>
            </a:r>
            <a:r>
              <a:rPr lang="de-DE" dirty="0" err="1">
                <a:solidFill>
                  <a:schemeClr val="accent1"/>
                </a:solidFill>
              </a:rPr>
              <a:t>stack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instances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sorted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goodness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fit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3E3E3E5-FE57-470E-B47F-BAB3924FE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4342793"/>
      </p:ext>
    </p:extLst>
  </p:cSld>
  <p:clrMapOvr>
    <a:masterClrMapping/>
  </p:clrMapOvr>
  <p:transition spd="slow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7836913-A175-484A-9129-AEE5B40E2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16" y="580410"/>
            <a:ext cx="5374257" cy="3942272"/>
          </a:xfrm>
          <a:prstGeom prst="rect">
            <a:avLst/>
          </a:prstGeom>
        </p:spPr>
      </p:pic>
      <p:sp>
        <p:nvSpPr>
          <p:cNvPr id="4" name="Rechteck: abgerundete Ecken 14">
            <a:extLst>
              <a:ext uri="{FF2B5EF4-FFF2-40B4-BE49-F238E27FC236}">
                <a16:creationId xmlns:a16="http://schemas.microsoft.com/office/drawing/2014/main" id="{DBCE2DE9-641E-4A40-B1F7-73E40804092E}"/>
              </a:ext>
            </a:extLst>
          </p:cNvPr>
          <p:cNvSpPr/>
          <p:nvPr/>
        </p:nvSpPr>
        <p:spPr>
          <a:xfrm>
            <a:off x="6187233" y="1190172"/>
            <a:ext cx="5529879" cy="205447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Moving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mouse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over</a:t>
            </a:r>
            <a:r>
              <a:rPr lang="de-DE" dirty="0">
                <a:solidFill>
                  <a:schemeClr val="accent1"/>
                </a:solidFill>
              </a:rPr>
              <a:t> an </a:t>
            </a:r>
            <a:r>
              <a:rPr lang="de-DE" dirty="0" err="1">
                <a:solidFill>
                  <a:schemeClr val="accent1"/>
                </a:solidFill>
              </a:rPr>
              <a:t>instance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details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tool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tip</a:t>
            </a:r>
            <a:endParaRPr lang="de-DE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Select a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instance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clicking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square</a:t>
            </a:r>
            <a:endParaRPr lang="de-DE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A </a:t>
            </a:r>
            <a:r>
              <a:rPr lang="de-DE" dirty="0" err="1">
                <a:solidFill>
                  <a:schemeClr val="accent1"/>
                </a:solidFill>
              </a:rPr>
              <a:t>yellow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frame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which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instance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Ctrl</a:t>
            </a:r>
            <a:r>
              <a:rPr lang="de-DE" dirty="0">
                <a:solidFill>
                  <a:schemeClr val="accent1"/>
                </a:solidFill>
              </a:rPr>
              <a:t> +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add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further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Unselect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clicking</a:t>
            </a:r>
            <a:r>
              <a:rPr lang="de-DE" dirty="0">
                <a:solidFill>
                  <a:schemeClr val="accent1"/>
                </a:solidFill>
              </a:rPr>
              <a:t> outside an </a:t>
            </a:r>
            <a:r>
              <a:rPr lang="de-DE" dirty="0" err="1">
                <a:solidFill>
                  <a:schemeClr val="accent1"/>
                </a:solidFill>
              </a:rPr>
              <a:t>existing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DECDE369-F566-437E-8B76-4475AC4D22E1}"/>
              </a:ext>
            </a:extLst>
          </p:cNvPr>
          <p:cNvCxnSpPr>
            <a:cxnSpLocks/>
          </p:cNvCxnSpPr>
          <p:nvPr/>
        </p:nvCxnSpPr>
        <p:spPr>
          <a:xfrm flipH="1">
            <a:off x="5551055" y="2272145"/>
            <a:ext cx="868219" cy="12376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2E4771F4-B6AD-481D-BA96-1AD2755C8AFD}"/>
              </a:ext>
            </a:extLst>
          </p:cNvPr>
          <p:cNvCxnSpPr>
            <a:cxnSpLocks/>
          </p:cNvCxnSpPr>
          <p:nvPr/>
        </p:nvCxnSpPr>
        <p:spPr>
          <a:xfrm flipH="1">
            <a:off x="3786909" y="2272145"/>
            <a:ext cx="2632365" cy="12376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EDBE8808-46FF-4DB5-B128-507E6186839A}"/>
              </a:ext>
            </a:extLst>
          </p:cNvPr>
          <p:cNvCxnSpPr>
            <a:cxnSpLocks/>
          </p:cNvCxnSpPr>
          <p:nvPr/>
        </p:nvCxnSpPr>
        <p:spPr>
          <a:xfrm flipH="1">
            <a:off x="1810327" y="2272145"/>
            <a:ext cx="4608947" cy="12376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>
            <a:extLst>
              <a:ext uri="{FF2B5EF4-FFF2-40B4-BE49-F238E27FC236}">
                <a16:creationId xmlns:a16="http://schemas.microsoft.com/office/drawing/2014/main" id="{D60809BD-BC6C-4A34-A951-E5AB3EC6C7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839" y="3576411"/>
            <a:ext cx="169488" cy="151370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B7B21D1-1A68-4D1C-BB13-BA34544E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7850482"/>
      </p:ext>
    </p:extLst>
  </p:cSld>
  <p:clrMapOvr>
    <a:masterClrMapping/>
  </p:clrMapOvr>
  <p:transition spd="slow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A0681C9-955A-4B35-A535-84A6A6AA1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70" y="83888"/>
            <a:ext cx="5408762" cy="395952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94CBB7C8-61F6-44B9-B271-E8F189009F61}"/>
              </a:ext>
            </a:extLst>
          </p:cNvPr>
          <p:cNvSpPr/>
          <p:nvPr/>
        </p:nvSpPr>
        <p:spPr>
          <a:xfrm>
            <a:off x="8023370" y="489527"/>
            <a:ext cx="3075709" cy="119149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>
                <a:solidFill>
                  <a:schemeClr val="accent1"/>
                </a:solidFill>
              </a:rPr>
              <a:t>Right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a </a:t>
            </a:r>
            <a:r>
              <a:rPr lang="de-DE" dirty="0" err="1">
                <a:solidFill>
                  <a:schemeClr val="accent1"/>
                </a:solidFill>
              </a:rPr>
              <a:t>popup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view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settings</a:t>
            </a:r>
            <a:r>
              <a:rPr lang="de-DE" dirty="0">
                <a:solidFill>
                  <a:schemeClr val="accent1"/>
                </a:solidFill>
              </a:rPr>
              <a:t>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F0A2450-BAF1-4C9A-BD5E-F95DB773E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188" y="2788708"/>
            <a:ext cx="6012611" cy="398540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EF7D3DE-3EA4-433C-944C-D0B4867D2A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568" y="2239862"/>
            <a:ext cx="5400136" cy="3985404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FB09450-A134-48B9-885F-BA092F1D6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6953988"/>
      </p:ext>
    </p:extLst>
  </p:cSld>
  <p:clrMapOvr>
    <a:masterClrMapping/>
  </p:clrMapOvr>
  <p:transition spd="slow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20" y="2772000"/>
            <a:ext cx="9606336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2.5 Model Table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3C49C7C-D51F-43C7-AD33-6371E435A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040" y="1472742"/>
            <a:ext cx="4523731" cy="287322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E7DF49-5237-4C29-BE7D-AE03D0D40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69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978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AABE85EE-FB01-4B61-9C7F-4ED7E59AE99A}"/>
              </a:ext>
            </a:extLst>
          </p:cNvPr>
          <p:cNvSpPr/>
          <p:nvPr/>
        </p:nvSpPr>
        <p:spPr>
          <a:xfrm>
            <a:off x="452582" y="1366982"/>
            <a:ext cx="11323782" cy="463069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External data ahead of the database can be read 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SLIVISU/selection/</a:t>
            </a:r>
            <a:r>
              <a:rPr lang="en-US" dirty="0" err="1">
                <a:solidFill>
                  <a:schemeClr val="accent1"/>
                </a:solidFill>
              </a:rPr>
              <a:t>blub.sel</a:t>
            </a:r>
            <a:r>
              <a:rPr lang="en-US" dirty="0">
                <a:solidFill>
                  <a:schemeClr val="accent1"/>
                </a:solidFill>
              </a:rPr>
              <a:t>  or SLIVISU/data/</a:t>
            </a:r>
            <a:r>
              <a:rPr lang="en-US" dirty="0" err="1">
                <a:solidFill>
                  <a:schemeClr val="accent1"/>
                </a:solidFill>
              </a:rPr>
              <a:t>blub.lis</a:t>
            </a:r>
            <a:endParaRPr lang="en-US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Selection, .</a:t>
            </a:r>
            <a:r>
              <a:rPr lang="en-US" dirty="0" err="1">
                <a:solidFill>
                  <a:schemeClr val="accent1"/>
                </a:solidFill>
              </a:rPr>
              <a:t>sel</a:t>
            </a:r>
            <a:endParaRPr lang="en-US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Selections, that can be loaded or saved are newline separated lists of </a:t>
            </a:r>
            <a:r>
              <a:rPr lang="en-US" dirty="0" err="1">
                <a:solidFill>
                  <a:schemeClr val="accent1"/>
                </a:solidFill>
              </a:rPr>
              <a:t>gid's</a:t>
            </a:r>
            <a:r>
              <a:rPr lang="en-US" dirty="0">
                <a:solidFill>
                  <a:schemeClr val="accent1"/>
                </a:solidFill>
              </a:rPr>
              <a:t> in files ending with sel. These will be marked in the views, if the respective SLIs exist in the Listing. If not, the loaded selection is reduced to those </a:t>
            </a:r>
            <a:r>
              <a:rPr lang="en-US" dirty="0" err="1">
                <a:solidFill>
                  <a:schemeClr val="accent1"/>
                </a:solidFill>
              </a:rPr>
              <a:t>gid's</a:t>
            </a:r>
            <a:r>
              <a:rPr lang="en-US" dirty="0">
                <a:solidFill>
                  <a:schemeClr val="accent1"/>
                </a:solidFill>
              </a:rPr>
              <a:t>. But keep in mind, that with improper ending the file content is ignored.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Parameter listing, .</a:t>
            </a:r>
            <a:r>
              <a:rPr lang="en-US" dirty="0" err="1">
                <a:solidFill>
                  <a:schemeClr val="accent1"/>
                </a:solidFill>
              </a:rPr>
              <a:t>lis</a:t>
            </a:r>
            <a:endParaRPr lang="en-US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A parameter listing is provided in .</a:t>
            </a:r>
            <a:r>
              <a:rPr lang="en-US" dirty="0" err="1">
                <a:solidFill>
                  <a:schemeClr val="accent1"/>
                </a:solidFill>
              </a:rPr>
              <a:t>lis</a:t>
            </a:r>
            <a:r>
              <a:rPr lang="en-US" dirty="0">
                <a:solidFill>
                  <a:schemeClr val="accent1"/>
                </a:solidFill>
              </a:rPr>
              <a:t> files, which contain for a set of models the parameter values and filenames where RSL predictions and calculated fits or deviations at the respective SLIs are given.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BEB08CC-C6E7-449B-B3CB-C61F6F465A6F}"/>
              </a:ext>
            </a:extLst>
          </p:cNvPr>
          <p:cNvSpPr txBox="1"/>
          <p:nvPr/>
        </p:nvSpPr>
        <p:spPr>
          <a:xfrm>
            <a:off x="4358330" y="167585"/>
            <a:ext cx="399010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solidFill>
                  <a:schemeClr val="accent1"/>
                </a:solidFill>
              </a:rPr>
              <a:t>Model Data</a:t>
            </a:r>
          </a:p>
          <a:p>
            <a:pPr algn="ctr"/>
            <a:endParaRPr lang="de-DE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9B1BB92-6D33-4A7F-B913-B774965B4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8089274"/>
      </p:ext>
    </p:extLst>
  </p:cSld>
  <p:clrMapOvr>
    <a:masterClrMapping/>
  </p:clrMapOvr>
  <p:transition spd="slow"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280BD8F-B39B-40C0-A256-4449A360A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08" y="125071"/>
            <a:ext cx="6823494" cy="4188311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2EABE255-C8A6-4735-942B-433C859B8129}"/>
              </a:ext>
            </a:extLst>
          </p:cNvPr>
          <p:cNvSpPr/>
          <p:nvPr/>
        </p:nvSpPr>
        <p:spPr>
          <a:xfrm>
            <a:off x="607529" y="4461812"/>
            <a:ext cx="9991645" cy="108000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Model </a:t>
            </a:r>
            <a:r>
              <a:rPr lang="de-DE" dirty="0" err="1">
                <a:solidFill>
                  <a:schemeClr val="accent1"/>
                </a:solidFill>
              </a:rPr>
              <a:t>table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containing</a:t>
            </a:r>
            <a:r>
              <a:rPr lang="de-DE" dirty="0">
                <a:solidFill>
                  <a:schemeClr val="accent1"/>
                </a:solidFill>
              </a:rPr>
              <a:t> all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information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from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data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file</a:t>
            </a:r>
            <a:r>
              <a:rPr lang="de-DE" dirty="0">
                <a:solidFill>
                  <a:schemeClr val="accent1"/>
                </a:solidFill>
              </a:rPr>
              <a:t> plus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fits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yellow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marked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instances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In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sz="1600" dirty="0" err="1">
                <a:solidFill>
                  <a:schemeClr val="accent1"/>
                </a:solidFill>
                <a:latin typeface="Consolas" panose="020B0609020204030204" pitchFamily="49" charset="0"/>
              </a:rPr>
              <a:t>model</a:t>
            </a:r>
            <a:r>
              <a:rPr lang="de-DE" sz="1600" dirty="0">
                <a:solidFill>
                  <a:schemeClr val="accent1"/>
                </a:solidFill>
                <a:latin typeface="Consolas" panose="020B0609020204030204" pitchFamily="49" charset="0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latin typeface="Consolas" panose="020B0609020204030204" pitchFamily="49" charset="0"/>
              </a:rPr>
              <a:t>column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average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model</a:t>
            </a:r>
            <a:r>
              <a:rPr lang="de-DE" dirty="0">
                <a:solidFill>
                  <a:schemeClr val="accent1"/>
                </a:solidFill>
              </a:rPr>
              <a:t> fit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selected</a:t>
            </a:r>
            <a:r>
              <a:rPr lang="de-DE" dirty="0">
                <a:solidFill>
                  <a:schemeClr val="accent1"/>
                </a:solidFill>
              </a:rPr>
              <a:t> SLIs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DCEBF1A-CDC6-44D7-8C0E-0B21F37C7F12}"/>
              </a:ext>
            </a:extLst>
          </p:cNvPr>
          <p:cNvSpPr/>
          <p:nvPr/>
        </p:nvSpPr>
        <p:spPr>
          <a:xfrm>
            <a:off x="607529" y="5690248"/>
            <a:ext cx="9991645" cy="81242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sort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table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by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clicking</a:t>
            </a:r>
            <a:r>
              <a:rPr lang="de-DE" dirty="0">
                <a:solidFill>
                  <a:schemeClr val="accent1"/>
                </a:solidFill>
              </a:rPr>
              <a:t> on a </a:t>
            </a:r>
            <a:r>
              <a:rPr lang="de-DE" dirty="0" err="1">
                <a:solidFill>
                  <a:schemeClr val="accent1"/>
                </a:solidFill>
              </a:rPr>
              <a:t>column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header</a:t>
            </a:r>
            <a:endParaRPr lang="de-DE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right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opens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pop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up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where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fit </a:t>
            </a:r>
            <a:r>
              <a:rPr lang="de-DE" dirty="0" err="1">
                <a:solidFill>
                  <a:schemeClr val="accent1"/>
                </a:solidFill>
              </a:rPr>
              <a:t>column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can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be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chosen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21E5E5F-4FCD-4FEE-AE23-1E067A606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3411100"/>
      </p:ext>
    </p:extLst>
  </p:cSld>
  <p:clrMapOvr>
    <a:masterClrMapping/>
  </p:clrMapOvr>
  <p:transition spd="slow"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9" y="2772000"/>
            <a:ext cx="1104781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2.6 Fit </a:t>
            </a:r>
            <a:r>
              <a:rPr lang="de-DE" dirty="0" err="1">
                <a:solidFill>
                  <a:schemeClr val="tx2"/>
                </a:solidFill>
              </a:rPr>
              <a:t>Scale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E86C5C6-2AC8-4735-A830-CC27EFFB2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71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F023EC7-D56E-4EA4-91A8-115E798EFB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09" y="788313"/>
            <a:ext cx="7599958" cy="748354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4639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21CA3B89-F82B-4114-85C1-06158C5BACDF}"/>
              </a:ext>
            </a:extLst>
          </p:cNvPr>
          <p:cNvSpPr/>
          <p:nvPr/>
        </p:nvSpPr>
        <p:spPr>
          <a:xfrm>
            <a:off x="740445" y="2327563"/>
            <a:ext cx="6439816" cy="376843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The </a:t>
            </a:r>
            <a:r>
              <a:rPr lang="de-DE" b="1" dirty="0">
                <a:solidFill>
                  <a:schemeClr val="accent1"/>
                </a:solidFill>
              </a:rPr>
              <a:t>Fit </a:t>
            </a:r>
            <a:r>
              <a:rPr lang="de-DE" b="1" dirty="0" err="1">
                <a:solidFill>
                  <a:schemeClr val="accent1"/>
                </a:solidFill>
              </a:rPr>
              <a:t>Scale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shows</a:t>
            </a:r>
            <a:r>
              <a:rPr lang="de-DE" dirty="0">
                <a:solidFill>
                  <a:schemeClr val="accent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which</a:t>
            </a:r>
            <a:r>
              <a:rPr lang="de-DE" dirty="0">
                <a:solidFill>
                  <a:schemeClr val="accent1"/>
                </a:solidFill>
              </a:rPr>
              <a:t> norm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used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calculate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goodness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fit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color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scale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goodness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fit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click</a:t>
            </a:r>
            <a:r>
              <a:rPr lang="de-DE" dirty="0">
                <a:solidFill>
                  <a:schemeClr val="accent1"/>
                </a:solidFill>
              </a:rPr>
              <a:t> on </a:t>
            </a:r>
            <a:r>
              <a:rPr lang="de-DE" dirty="0" err="1">
                <a:solidFill>
                  <a:schemeClr val="accent1"/>
                </a:solidFill>
              </a:rPr>
              <a:t>edit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open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settings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menu</a:t>
            </a:r>
            <a:endParaRPr lang="de-DE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min/</a:t>
            </a:r>
            <a:r>
              <a:rPr lang="de-DE" dirty="0" err="1">
                <a:solidFill>
                  <a:schemeClr val="accent1"/>
                </a:solidFill>
              </a:rPr>
              <a:t>max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scale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range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default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it</a:t>
            </a:r>
            <a:r>
              <a:rPr lang="de-DE" dirty="0">
                <a:solidFill>
                  <a:schemeClr val="accent1"/>
                </a:solidFill>
              </a:rPr>
              <a:t> 0 </a:t>
            </a:r>
            <a:r>
              <a:rPr lang="de-DE" dirty="0" err="1">
                <a:solidFill>
                  <a:schemeClr val="accent1"/>
                </a:solidFill>
              </a:rPr>
              <a:t>to</a:t>
            </a:r>
            <a:r>
              <a:rPr lang="de-DE" dirty="0">
                <a:solidFill>
                  <a:schemeClr val="accent1"/>
                </a:solidFill>
              </a:rPr>
              <a:t> 1.2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Colorscheme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colors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for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the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goodness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it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default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red</a:t>
            </a:r>
            <a:endParaRPr lang="de-DE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accent1"/>
                </a:solidFill>
              </a:rPr>
              <a:t>segments</a:t>
            </a:r>
            <a:r>
              <a:rPr lang="de-DE" dirty="0">
                <a:solidFill>
                  <a:schemeClr val="accent1"/>
                </a:solidFill>
              </a:rPr>
              <a:t>: </a:t>
            </a:r>
            <a:r>
              <a:rPr lang="de-DE" dirty="0" err="1">
                <a:solidFill>
                  <a:schemeClr val="accent1"/>
                </a:solidFill>
              </a:rPr>
              <a:t>number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of</a:t>
            </a:r>
            <a:r>
              <a:rPr lang="de-DE" dirty="0">
                <a:solidFill>
                  <a:schemeClr val="accent1"/>
                </a:solidFill>
              </a:rPr>
              <a:t> different </a:t>
            </a:r>
            <a:r>
              <a:rPr lang="de-DE" dirty="0" err="1">
                <a:solidFill>
                  <a:schemeClr val="accent1"/>
                </a:solidFill>
              </a:rPr>
              <a:t>colors</a:t>
            </a:r>
            <a:r>
              <a:rPr lang="de-DE" dirty="0">
                <a:solidFill>
                  <a:schemeClr val="accent1"/>
                </a:solidFill>
              </a:rPr>
              <a:t>, </a:t>
            </a:r>
            <a:r>
              <a:rPr lang="de-DE" dirty="0" err="1">
                <a:solidFill>
                  <a:schemeClr val="accent1"/>
                </a:solidFill>
              </a:rPr>
              <a:t>default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is</a:t>
            </a:r>
            <a:r>
              <a:rPr lang="de-DE" dirty="0">
                <a:solidFill>
                  <a:schemeClr val="accent1"/>
                </a:solidFill>
              </a:rPr>
              <a:t> 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</a:rPr>
              <a:t>norm: </a:t>
            </a:r>
            <a:r>
              <a:rPr lang="de-DE" dirty="0" err="1">
                <a:solidFill>
                  <a:schemeClr val="accent1"/>
                </a:solidFill>
              </a:rPr>
              <a:t>Fuzzy</a:t>
            </a:r>
            <a:r>
              <a:rPr lang="de-DE" dirty="0">
                <a:solidFill>
                  <a:schemeClr val="accent1"/>
                </a:solidFill>
              </a:rPr>
              <a:t>: 1- norm, Euclid: 2 -norm, p-Norm: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571CBB-AFFF-415B-BD91-4ED426591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72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38F1EE2-E698-4DE6-8FC9-2FA3C82D5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649" y="3080545"/>
            <a:ext cx="2449902" cy="163901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0A84944-2A13-407C-9B20-99C0ABD4FB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396" y="5192873"/>
            <a:ext cx="1876190" cy="60952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D9E05F3-1FDD-4A6F-AF87-C013465A75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81" y="899536"/>
            <a:ext cx="7599958" cy="7483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851682558"/>
      </p:ext>
    </p:extLst>
  </p:cSld>
  <p:clrMapOvr>
    <a:masterClrMapping/>
  </p:clrMapOvr>
  <p:transition spd="slow"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AE48C71-097F-43D1-9B66-DB64662A9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73</a:t>
            </a:fld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FD8C30B-6BB9-459B-92C9-4AAADD7FA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983" y="0"/>
            <a:ext cx="9070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853"/>
      </p:ext>
    </p:extLst>
  </p:cSld>
  <p:clrMapOvr>
    <a:masterClrMapping/>
  </p:clrMapOvr>
  <p:transition spd="slow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44B9277-3922-4AB8-A842-EDA423106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74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528338B-70A0-40E9-9E7F-8CE6EE228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86" y="0"/>
            <a:ext cx="9381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49825"/>
      </p:ext>
    </p:extLst>
  </p:cSld>
  <p:clrMapOvr>
    <a:masterClrMapping/>
  </p:clrMapOvr>
  <p:transition spd="slow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8C7342AF-16A2-4A04-9F55-5C562C30D0B7}"/>
              </a:ext>
            </a:extLst>
          </p:cNvPr>
          <p:cNvSpPr/>
          <p:nvPr/>
        </p:nvSpPr>
        <p:spPr>
          <a:xfrm>
            <a:off x="339047" y="0"/>
            <a:ext cx="11047820" cy="6858000"/>
          </a:xfrm>
          <a:prstGeom prst="rect">
            <a:avLst/>
          </a:prstGeom>
          <a:blipFill dpi="0" rotWithShape="1">
            <a:blip r:embed="rId2">
              <a:alphaModFix amt="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19" y="2772000"/>
            <a:ext cx="11047819" cy="1325563"/>
          </a:xfrm>
          <a:gradFill>
            <a:gsLst>
              <a:gs pos="0">
                <a:schemeClr val="bg1">
                  <a:alpha val="0"/>
                </a:schemeClr>
              </a:gs>
              <a:gs pos="29000">
                <a:schemeClr val="bg1"/>
              </a:gs>
              <a:gs pos="7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3. </a:t>
            </a:r>
            <a:r>
              <a:rPr lang="de-DE" dirty="0" err="1">
                <a:solidFill>
                  <a:schemeClr val="tx2"/>
                </a:solidFill>
              </a:rPr>
              <a:t>Brushing</a:t>
            </a:r>
            <a:r>
              <a:rPr lang="de-DE" dirty="0">
                <a:solidFill>
                  <a:schemeClr val="tx2"/>
                </a:solidFill>
              </a:rPr>
              <a:t> and Linking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0F9AE09-6631-4D35-8A3D-05B2A6A4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009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976"/>
    </mc:Choice>
    <mc:Fallback xmlns="">
      <p:transition advTm="2976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DC84FA7-3C0E-4250-85A4-74B08F79E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76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77A2932-5CA9-49BF-9788-7F2B321CB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719" y="0"/>
            <a:ext cx="9079215" cy="6858000"/>
          </a:xfrm>
          <a:prstGeom prst="rect">
            <a:avLst/>
          </a:prstGeom>
        </p:spPr>
      </p:pic>
      <p:sp>
        <p:nvSpPr>
          <p:cNvPr id="2" name="Abgerundetes Rechteck 3">
            <a:extLst>
              <a:ext uri="{FF2B5EF4-FFF2-40B4-BE49-F238E27FC236}">
                <a16:creationId xmlns:a16="http://schemas.microsoft.com/office/drawing/2014/main" id="{EA935466-D9B6-4B4F-94C4-618C83ABA831}"/>
              </a:ext>
            </a:extLst>
          </p:cNvPr>
          <p:cNvSpPr/>
          <p:nvPr/>
        </p:nvSpPr>
        <p:spPr bwMode="auto">
          <a:xfrm>
            <a:off x="120073" y="157045"/>
            <a:ext cx="3888509" cy="13115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BRUSHING AND LINKING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</a:t>
            </a:r>
            <a:r>
              <a:rPr kumimoji="0" lang="de-DE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elect </a:t>
            </a:r>
            <a:r>
              <a:rPr kumimoji="0" lang="de-DE" sz="1800" b="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data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 </a:t>
            </a:r>
            <a:r>
              <a:rPr kumimoji="0" lang="de-DE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(SLIs, Model Instance)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 </a:t>
            </a:r>
            <a:r>
              <a:rPr kumimoji="0" lang="de-DE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in </a:t>
            </a:r>
            <a:r>
              <a:rPr kumimoji="0" lang="de-DE" sz="1800" b="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one</a:t>
            </a:r>
            <a:r>
              <a:rPr kumimoji="0" lang="de-DE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 </a:t>
            </a:r>
            <a:r>
              <a:rPr kumimoji="0" lang="de-DE" sz="1800" b="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view</a:t>
            </a:r>
            <a:endParaRPr lang="de-DE" sz="1800" dirty="0">
              <a:solidFill>
                <a:schemeClr val="accent1"/>
              </a:solidFill>
              <a:latin typeface="+mn-lt"/>
              <a:ea typeface="ＭＳ Ｐゴシック" pitchFamily="96" charset="-128"/>
            </a:endParaRP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</a:t>
            </a:r>
            <a:r>
              <a:rPr kumimoji="0" lang="de-DE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ee </a:t>
            </a:r>
            <a:r>
              <a:rPr kumimoji="0" lang="de-DE" sz="1800" b="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selection</a:t>
            </a:r>
            <a:r>
              <a:rPr kumimoji="0" lang="de-DE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 in </a:t>
            </a:r>
            <a:r>
              <a:rPr kumimoji="0" lang="de-DE" sz="1800" b="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other</a:t>
            </a:r>
            <a:r>
              <a:rPr kumimoji="0" lang="de-DE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 </a:t>
            </a:r>
            <a:r>
              <a:rPr kumimoji="0" lang="de-DE" sz="1800" b="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latin typeface="+mn-lt"/>
                <a:ea typeface="ＭＳ Ｐゴシック" pitchFamily="96" charset="-128"/>
              </a:rPr>
              <a:t>views</a:t>
            </a:r>
            <a:endParaRPr kumimoji="0" lang="de-DE" sz="18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+mn-lt"/>
              <a:ea typeface="ＭＳ Ｐゴシック" pitchFamily="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0779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uiExpand="1" build="allAtOnce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ABCB151-B887-4E88-A69C-B43EFC1EC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118" y="0"/>
            <a:ext cx="9065763" cy="6858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DC84FA7-3C0E-4250-85A4-74B08F79E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77</a:t>
            </a:fld>
            <a:endParaRPr lang="de-DE"/>
          </a:p>
        </p:txBody>
      </p:sp>
      <p:sp>
        <p:nvSpPr>
          <p:cNvPr id="2" name="Abgerundetes Rechteck 3">
            <a:extLst>
              <a:ext uri="{FF2B5EF4-FFF2-40B4-BE49-F238E27FC236}">
                <a16:creationId xmlns:a16="http://schemas.microsoft.com/office/drawing/2014/main" id="{EA935466-D9B6-4B4F-94C4-618C83ABA831}"/>
              </a:ext>
            </a:extLst>
          </p:cNvPr>
          <p:cNvSpPr/>
          <p:nvPr/>
        </p:nvSpPr>
        <p:spPr bwMode="auto">
          <a:xfrm>
            <a:off x="275600" y="442776"/>
            <a:ext cx="3888509" cy="13115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BRUSHING AND LINKING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Example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: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selecting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a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subregion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in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the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map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...</a:t>
            </a:r>
            <a:endParaRPr kumimoji="0" lang="de-DE" sz="18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+mn-lt"/>
              <a:ea typeface="ＭＳ Ｐゴシック" pitchFamily="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49933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95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uiExpand="1" build="allAtOnce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C42E5BD-B273-4D81-9145-956D5D5FC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103" y="0"/>
            <a:ext cx="9055794" cy="6858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DC84FA7-3C0E-4250-85A4-74B08F79E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78</a:t>
            </a:fld>
            <a:endParaRPr lang="de-DE"/>
          </a:p>
        </p:txBody>
      </p:sp>
      <p:sp>
        <p:nvSpPr>
          <p:cNvPr id="2" name="Abgerundetes Rechteck 3">
            <a:extLst>
              <a:ext uri="{FF2B5EF4-FFF2-40B4-BE49-F238E27FC236}">
                <a16:creationId xmlns:a16="http://schemas.microsoft.com/office/drawing/2014/main" id="{EA935466-D9B6-4B4F-94C4-618C83ABA831}"/>
              </a:ext>
            </a:extLst>
          </p:cNvPr>
          <p:cNvSpPr/>
          <p:nvPr/>
        </p:nvSpPr>
        <p:spPr bwMode="auto">
          <a:xfrm>
            <a:off x="275600" y="442776"/>
            <a:ext cx="3888509" cy="13115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BRUSHING AND LINKING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See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selection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in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other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views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.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dirty="0" err="1">
                <a:solidFill>
                  <a:schemeClr val="accent1"/>
                </a:solidFill>
                <a:ea typeface="ＭＳ Ｐゴシック" pitchFamily="96" charset="-128"/>
              </a:rPr>
              <a:t>Example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: Check </a:t>
            </a:r>
            <a:r>
              <a:rPr lang="de-DE" i="1" dirty="0" err="1">
                <a:solidFill>
                  <a:schemeClr val="accent1"/>
                </a:solidFill>
                <a:ea typeface="ＭＳ Ｐゴシック" pitchFamily="96" charset="-128"/>
              </a:rPr>
              <a:t>Reduce</a:t>
            </a:r>
            <a:r>
              <a:rPr lang="de-DE" i="1" dirty="0">
                <a:solidFill>
                  <a:schemeClr val="accent1"/>
                </a:solidFill>
                <a:ea typeface="ＭＳ Ｐゴシック" pitchFamily="96" charset="-128"/>
              </a:rPr>
              <a:t> </a:t>
            </a:r>
            <a:r>
              <a:rPr lang="de-DE" i="1" dirty="0" err="1">
                <a:solidFill>
                  <a:schemeClr val="accent1"/>
                </a:solidFill>
                <a:ea typeface="ＭＳ Ｐゴシック" pitchFamily="96" charset="-128"/>
              </a:rPr>
              <a:t>to</a:t>
            </a:r>
            <a:r>
              <a:rPr lang="de-DE" i="1" dirty="0">
                <a:solidFill>
                  <a:schemeClr val="accent1"/>
                </a:solidFill>
                <a:ea typeface="ＭＳ Ｐゴシック" pitchFamily="96" charset="-128"/>
              </a:rPr>
              <a:t> </a:t>
            </a:r>
            <a:r>
              <a:rPr lang="de-DE" i="1" dirty="0" err="1">
                <a:solidFill>
                  <a:schemeClr val="accent1"/>
                </a:solidFill>
                <a:ea typeface="ＭＳ Ｐゴシック" pitchFamily="96" charset="-128"/>
              </a:rPr>
              <a:t>Selection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 in </a:t>
            </a:r>
            <a:r>
              <a:rPr lang="de-DE" dirty="0" err="1">
                <a:solidFill>
                  <a:schemeClr val="accent1"/>
                </a:solidFill>
                <a:ea typeface="ＭＳ Ｐゴシック" pitchFamily="96" charset="-128"/>
              </a:rPr>
              <a:t>the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 </a:t>
            </a:r>
            <a:r>
              <a:rPr lang="de-DE" dirty="0" err="1">
                <a:solidFill>
                  <a:schemeClr val="accent1"/>
                </a:solidFill>
                <a:ea typeface="ＭＳ Ｐゴシック" pitchFamily="96" charset="-128"/>
              </a:rPr>
              <a:t>table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 Pop-Up...</a:t>
            </a:r>
            <a:endParaRPr kumimoji="0" lang="de-DE" sz="18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+mn-lt"/>
              <a:ea typeface="ＭＳ Ｐゴシック" pitchFamily="96" charset="-128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749478E-7AEC-43A6-A742-36DAE96BD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509" y="5718175"/>
            <a:ext cx="1466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266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45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uiExpand="1" build="allAtOnce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47C3366-1769-42AB-9E00-13A47CEEE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271" y="0"/>
            <a:ext cx="9029457" cy="6858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DC84FA7-3C0E-4250-85A4-74B08F79E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79</a:t>
            </a:fld>
            <a:endParaRPr lang="de-DE"/>
          </a:p>
        </p:txBody>
      </p:sp>
      <p:sp>
        <p:nvSpPr>
          <p:cNvPr id="2" name="Abgerundetes Rechteck 3">
            <a:extLst>
              <a:ext uri="{FF2B5EF4-FFF2-40B4-BE49-F238E27FC236}">
                <a16:creationId xmlns:a16="http://schemas.microsoft.com/office/drawing/2014/main" id="{EA935466-D9B6-4B4F-94C4-618C83ABA831}"/>
              </a:ext>
            </a:extLst>
          </p:cNvPr>
          <p:cNvSpPr/>
          <p:nvPr/>
        </p:nvSpPr>
        <p:spPr bwMode="auto">
          <a:xfrm>
            <a:off x="275600" y="442776"/>
            <a:ext cx="3888509" cy="13115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BRUSHING AND LINKING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SLIs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are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reduced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to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former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Selection</a:t>
            </a:r>
            <a:r>
              <a:rPr lang="de-DE" sz="1800" dirty="0"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.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dirty="0" err="1">
                <a:solidFill>
                  <a:schemeClr val="accent1"/>
                </a:solidFill>
                <a:ea typeface="ＭＳ Ｐゴシック" pitchFamily="96" charset="-128"/>
              </a:rPr>
              <a:t>Example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: pick a </a:t>
            </a:r>
            <a:r>
              <a:rPr lang="de-DE" dirty="0" err="1">
                <a:solidFill>
                  <a:schemeClr val="accent1"/>
                </a:solidFill>
                <a:ea typeface="ＭＳ Ｐゴシック" pitchFamily="96" charset="-128"/>
              </a:rPr>
              <a:t>model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 </a:t>
            </a:r>
            <a:r>
              <a:rPr lang="de-DE" dirty="0" err="1">
                <a:solidFill>
                  <a:schemeClr val="accent1"/>
                </a:solidFill>
                <a:ea typeface="ＭＳ Ｐゴシック" pitchFamily="96" charset="-128"/>
              </a:rPr>
              <a:t>instance</a:t>
            </a:r>
            <a:r>
              <a:rPr lang="de-DE" dirty="0">
                <a:solidFill>
                  <a:schemeClr val="accent1"/>
                </a:solidFill>
                <a:ea typeface="ＭＳ Ｐゴシック" pitchFamily="96" charset="-128"/>
              </a:rPr>
              <a:t>...</a:t>
            </a:r>
            <a:endParaRPr lang="de-DE" sz="1800" dirty="0">
              <a:solidFill>
                <a:schemeClr val="accent1"/>
              </a:solidFill>
              <a:latin typeface="+mn-lt"/>
              <a:ea typeface="ＭＳ Ｐゴシック" pitchFamily="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98418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8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uiExpand="1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AABE85EE-FB01-4B61-9C7F-4ED7E59AE99A}"/>
              </a:ext>
            </a:extLst>
          </p:cNvPr>
          <p:cNvSpPr/>
          <p:nvPr/>
        </p:nvSpPr>
        <p:spPr>
          <a:xfrm>
            <a:off x="452582" y="770030"/>
            <a:ext cx="7703127" cy="90780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>
                <a:solidFill>
                  <a:schemeClr val="accent1"/>
                </a:solidFill>
              </a:rPr>
              <a:t>.</a:t>
            </a:r>
            <a:r>
              <a:rPr lang="en-US" b="1" dirty="0" err="1">
                <a:solidFill>
                  <a:schemeClr val="accent1"/>
                </a:solidFill>
              </a:rPr>
              <a:t>sel</a:t>
            </a:r>
            <a:r>
              <a:rPr lang="en-US" b="1" dirty="0">
                <a:solidFill>
                  <a:schemeClr val="accent1"/>
                </a:solidFill>
              </a:rPr>
              <a:t> Files: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newline separated lists of </a:t>
            </a:r>
            <a:r>
              <a:rPr lang="en-US" dirty="0" err="1">
                <a:solidFill>
                  <a:schemeClr val="accent1"/>
                </a:solidFill>
              </a:rPr>
              <a:t>gid's</a:t>
            </a:r>
            <a:r>
              <a:rPr lang="en-US" dirty="0">
                <a:solidFill>
                  <a:schemeClr val="accent1"/>
                </a:solidFill>
              </a:rPr>
              <a:t> in files ending with </a:t>
            </a:r>
            <a:r>
              <a:rPr lang="en-US" dirty="0" err="1">
                <a:solidFill>
                  <a:schemeClr val="accent1"/>
                </a:solidFill>
              </a:rPr>
              <a:t>sel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BEB08CC-C6E7-449B-B3CB-C61F6F465A6F}"/>
              </a:ext>
            </a:extLst>
          </p:cNvPr>
          <p:cNvSpPr txBox="1"/>
          <p:nvPr/>
        </p:nvSpPr>
        <p:spPr>
          <a:xfrm>
            <a:off x="4358330" y="167585"/>
            <a:ext cx="399010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solidFill>
                  <a:schemeClr val="accent1"/>
                </a:solidFill>
              </a:rPr>
              <a:t>Model Data</a:t>
            </a:r>
          </a:p>
          <a:p>
            <a:pPr algn="ctr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035840B-0989-406D-9746-9E0F3ACB3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617" y="1818518"/>
            <a:ext cx="2118656" cy="4196306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034156-92EA-48CC-90D6-5042F4F91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748478"/>
      </p:ext>
    </p:extLst>
  </p:cSld>
  <p:clrMapOvr>
    <a:masterClrMapping/>
  </p:clrMapOvr>
  <p:transition spd="slow">
    <p:wipe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AAF7C77-650C-4536-99E1-3E17E06AD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402" y="0"/>
            <a:ext cx="9085196" cy="685800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DC84FA7-3C0E-4250-85A4-74B08F79E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80</a:t>
            </a:fld>
            <a:endParaRPr lang="de-DE"/>
          </a:p>
        </p:txBody>
      </p:sp>
      <p:sp>
        <p:nvSpPr>
          <p:cNvPr id="2" name="Abgerundetes Rechteck 3">
            <a:extLst>
              <a:ext uri="{FF2B5EF4-FFF2-40B4-BE49-F238E27FC236}">
                <a16:creationId xmlns:a16="http://schemas.microsoft.com/office/drawing/2014/main" id="{EA935466-D9B6-4B4F-94C4-618C83ABA831}"/>
              </a:ext>
            </a:extLst>
          </p:cNvPr>
          <p:cNvSpPr/>
          <p:nvPr/>
        </p:nvSpPr>
        <p:spPr bwMode="auto">
          <a:xfrm>
            <a:off x="275600" y="442776"/>
            <a:ext cx="3888509" cy="13115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BRUSHING AND LINKING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sz="180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See </a:t>
            </a:r>
            <a:r>
              <a:rPr kumimoji="0" lang="de-DE" sz="180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model</a:t>
            </a:r>
            <a:r>
              <a:rPr kumimoji="0" lang="de-DE" sz="180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kumimoji="0" lang="de-DE" sz="180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data</a:t>
            </a:r>
            <a:r>
              <a:rPr kumimoji="0" lang="de-DE" sz="180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in </a:t>
            </a:r>
            <a:r>
              <a:rPr kumimoji="0" lang="de-DE" sz="1800" i="0" u="none" strike="noStrike" cap="none" normalizeH="0" baseline="0" dirty="0" err="1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other</a:t>
            </a:r>
            <a:r>
              <a:rPr kumimoji="0" lang="de-DE" sz="1800" i="0" u="none" strike="noStrike" cap="none" normalizeH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 </a:t>
            </a:r>
            <a:r>
              <a:rPr kumimoji="0" lang="de-DE" sz="1800" i="0" u="none" strike="noStrike" cap="none" normalizeH="0" dirty="0" err="1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views</a:t>
            </a:r>
            <a:r>
              <a:rPr kumimoji="0" lang="de-DE" sz="1800" i="0" u="none" strike="noStrike" cap="none" normalizeH="0" dirty="0">
                <a:ln>
                  <a:noFill/>
                </a:ln>
                <a:solidFill>
                  <a:schemeClr val="accent1"/>
                </a:solidFill>
                <a:latin typeface="+mn-lt"/>
                <a:ea typeface="ＭＳ Ｐゴシック" pitchFamily="96" charset="-128"/>
              </a:rPr>
              <a:t>.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baseline="0" dirty="0" err="1">
                <a:solidFill>
                  <a:schemeClr val="accent1"/>
                </a:solidFill>
                <a:ea typeface="ＭＳ Ｐゴシック" pitchFamily="96" charset="-128"/>
              </a:rPr>
              <a:t>Explore</a:t>
            </a:r>
            <a:r>
              <a:rPr lang="de-DE" baseline="0" dirty="0">
                <a:solidFill>
                  <a:schemeClr val="accent1"/>
                </a:solidFill>
                <a:ea typeface="ＭＳ Ｐゴシック" pitchFamily="96" charset="-128"/>
              </a:rPr>
              <a:t>!</a:t>
            </a:r>
            <a:endParaRPr kumimoji="0" lang="de-DE" sz="1800" i="0" u="none" strike="noStrike" cap="none" normalizeH="0" baseline="0" dirty="0">
              <a:ln>
                <a:noFill/>
              </a:ln>
              <a:solidFill>
                <a:schemeClr val="accent1"/>
              </a:solidFill>
              <a:latin typeface="+mn-lt"/>
              <a:ea typeface="ＭＳ Ｐゴシック" pitchFamily="9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939373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uiExpand="1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AABE85EE-FB01-4B61-9C7F-4ED7E59AE99A}"/>
              </a:ext>
            </a:extLst>
          </p:cNvPr>
          <p:cNvSpPr/>
          <p:nvPr/>
        </p:nvSpPr>
        <p:spPr>
          <a:xfrm>
            <a:off x="452582" y="770029"/>
            <a:ext cx="5960853" cy="59203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>
                <a:solidFill>
                  <a:schemeClr val="accent1"/>
                </a:solidFill>
              </a:rPr>
              <a:t>.</a:t>
            </a:r>
            <a:r>
              <a:rPr lang="en-US" b="1" dirty="0" err="1">
                <a:solidFill>
                  <a:schemeClr val="accent1"/>
                </a:solidFill>
              </a:rPr>
              <a:t>lis</a:t>
            </a:r>
            <a:r>
              <a:rPr lang="en-US" b="1" dirty="0">
                <a:solidFill>
                  <a:schemeClr val="accent1"/>
                </a:solidFill>
              </a:rPr>
              <a:t> Files: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num is the number of parameters or dimension of the parameter space.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name# gives the annotated name in the respective view,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min# and range# gives the minimum value and range of the respective parameter for the representations in 'cube' and the other parameter charts and matrix.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In the following data list, the first column gives the filename which is considered relative to the directory where the .</a:t>
            </a:r>
            <a:r>
              <a:rPr lang="en-US" dirty="0" err="1">
                <a:solidFill>
                  <a:schemeClr val="accent1"/>
                </a:solidFill>
              </a:rPr>
              <a:t>lis</a:t>
            </a:r>
            <a:r>
              <a:rPr lang="en-US" dirty="0">
                <a:solidFill>
                  <a:schemeClr val="accent1"/>
                </a:solidFill>
              </a:rPr>
              <a:t> is located and the following columns, 2, ..., num+1, give the considered par for each model.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The parameter name and arrays are due to the name space used in this program, as the type definition follows after # at the beginning of each line. s is string, d and f is for double and single float.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BEB08CC-C6E7-449B-B3CB-C61F6F465A6F}"/>
              </a:ext>
            </a:extLst>
          </p:cNvPr>
          <p:cNvSpPr txBox="1"/>
          <p:nvPr/>
        </p:nvSpPr>
        <p:spPr>
          <a:xfrm>
            <a:off x="4358330" y="167585"/>
            <a:ext cx="399010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solidFill>
                  <a:schemeClr val="accent1"/>
                </a:solidFill>
              </a:rPr>
              <a:t>Model Data</a:t>
            </a:r>
          </a:p>
          <a:p>
            <a:pPr algn="ctr"/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E31EADA-2E8F-4571-9DC2-0593ACCC4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028" y="1677837"/>
            <a:ext cx="5960853" cy="3502325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7515519-BC99-4BD1-A03A-ECBF89C2F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ED7-69FE-4EC0-A01E-89E25533F2BF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0960591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">
  <a:themeElements>
    <a:clrScheme name="Blau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2432</Words>
  <Application>Microsoft Office PowerPoint</Application>
  <PresentationFormat>Breitbild</PresentationFormat>
  <Paragraphs>362</Paragraphs>
  <Slides>80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80</vt:i4>
      </vt:variant>
    </vt:vector>
  </HeadingPairs>
  <TitlesOfParts>
    <vt:vector size="86" baseType="lpstr">
      <vt:lpstr>ＭＳ Ｐゴシック</vt:lpstr>
      <vt:lpstr>Arial</vt:lpstr>
      <vt:lpstr>Calibri</vt:lpstr>
      <vt:lpstr>Calibri Light</vt:lpstr>
      <vt:lpstr>Consolas</vt:lpstr>
      <vt:lpstr>Office</vt:lpstr>
      <vt:lpstr>Slivisu User Manual</vt:lpstr>
      <vt:lpstr>Table of Contents</vt:lpstr>
      <vt:lpstr>PowerPoint-Präsentation</vt:lpstr>
      <vt:lpstr>Supported Data Format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Connecting to Database</vt:lpstr>
      <vt:lpstr>PowerPoint-Präsentation</vt:lpstr>
      <vt:lpstr>1. Exploration of Observation data</vt:lpstr>
      <vt:lpstr>1.1 SLI Hierarchy</vt:lpstr>
      <vt:lpstr>PowerPoint-Präsentation</vt:lpstr>
      <vt:lpstr>1.2 Sample Categories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1.3 SLI Table</vt:lpstr>
      <vt:lpstr>PowerPoint-Präsentation</vt:lpstr>
      <vt:lpstr>PowerPoint-Präsentation</vt:lpstr>
      <vt:lpstr>1.4 Sea Level Curve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1.5 SLI Time Histogram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1.6 Time Scale</vt:lpstr>
      <vt:lpstr>PowerPoint-Präsentation</vt:lpstr>
      <vt:lpstr>1.7 Map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2. Exploration of Model Data</vt:lpstr>
      <vt:lpstr>PowerPoint-Präsentation</vt:lpstr>
      <vt:lpstr>2.1 Scatterplot Matrix</vt:lpstr>
      <vt:lpstr>PowerPoint-Präsentation</vt:lpstr>
      <vt:lpstr>2.2 3D Scatterplot</vt:lpstr>
      <vt:lpstr>PowerPoint-Präsentation</vt:lpstr>
      <vt:lpstr>2.3 Scatterplot</vt:lpstr>
      <vt:lpstr>PowerPoint-Präsentation</vt:lpstr>
      <vt:lpstr>PowerPoint-Präsentation</vt:lpstr>
      <vt:lpstr>2.4 Model Histogram</vt:lpstr>
      <vt:lpstr>PowerPoint-Präsentation</vt:lpstr>
      <vt:lpstr>PowerPoint-Präsentation</vt:lpstr>
      <vt:lpstr>PowerPoint-Präsentation</vt:lpstr>
      <vt:lpstr>2.5 Model Table</vt:lpstr>
      <vt:lpstr>PowerPoint-Präsentation</vt:lpstr>
      <vt:lpstr>2.6 Fit Scale</vt:lpstr>
      <vt:lpstr>PowerPoint-Präsentation</vt:lpstr>
      <vt:lpstr>PowerPoint-Präsentation</vt:lpstr>
      <vt:lpstr>PowerPoint-Präsentation</vt:lpstr>
      <vt:lpstr>3. Brushing and Linking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a sequence of sequences: Visual exploration of categorical states in lake sediments</dc:title>
  <dc:creator>Daniela Rabe</dc:creator>
  <cp:lastModifiedBy>Daniela Rabe</cp:lastModifiedBy>
  <cp:revision>465</cp:revision>
  <dcterms:created xsi:type="dcterms:W3CDTF">2016-12-01T11:08:19Z</dcterms:created>
  <dcterms:modified xsi:type="dcterms:W3CDTF">2018-09-27T11:35:09Z</dcterms:modified>
</cp:coreProperties>
</file>