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38" autoAdjust="0"/>
  </p:normalViewPr>
  <p:slideViewPr>
    <p:cSldViewPr>
      <p:cViewPr>
        <p:scale>
          <a:sx n="75" d="100"/>
          <a:sy n="75" d="100"/>
        </p:scale>
        <p:origin x="-1104" y="2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18/05/2021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4248741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18/05/2021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525858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9"/>
            <a:ext cx="2057400" cy="5851525"/>
          </a:xfr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9"/>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18/05/2021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336234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18/05/2021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409443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5F2DBD2C-BBEE-4912-8761-F0A7D92983D4}" type="datetimeFigureOut">
              <a:rPr lang="en-GB" smtClean="0"/>
              <a:t>18/05/2021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212480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p:txBody>
          <a:bodyPr/>
          <a:lstStyle/>
          <a:p>
            <a:fld id="{5F2DBD2C-BBEE-4912-8761-F0A7D92983D4}" type="datetimeFigureOut">
              <a:rPr lang="en-GB" smtClean="0"/>
              <a:t>18/05/2021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232670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p:txBody>
          <a:bodyPr/>
          <a:lstStyle/>
          <a:p>
            <a:fld id="{5F2DBD2C-BBEE-4912-8761-F0A7D92983D4}" type="datetimeFigureOut">
              <a:rPr lang="en-GB" smtClean="0"/>
              <a:t>18/05/2021</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609519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fld id="{5F2DBD2C-BBEE-4912-8761-F0A7D92983D4}" type="datetimeFigureOut">
              <a:rPr lang="en-GB" smtClean="0"/>
              <a:t>18/05/2021</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17783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F2DBD2C-BBEE-4912-8761-F0A7D92983D4}" type="datetimeFigureOut">
              <a:rPr lang="en-GB" smtClean="0"/>
              <a:t>18/05/2021</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848003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5F2DBD2C-BBEE-4912-8761-F0A7D92983D4}" type="datetimeFigureOut">
              <a:rPr lang="en-GB" smtClean="0"/>
              <a:t>18/05/2021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829485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5F2DBD2C-BBEE-4912-8761-F0A7D92983D4}" type="datetimeFigureOut">
              <a:rPr lang="en-GB" smtClean="0"/>
              <a:t>18/05/2021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091862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GB"/>
          </a:p>
        </p:txBody>
      </p:sp>
      <p:sp>
        <p:nvSpPr>
          <p:cNvPr id="3" name="Textplatzhalt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2DBD2C-BBEE-4912-8761-F0A7D92983D4}" type="datetimeFigureOut">
              <a:rPr lang="en-GB" smtClean="0"/>
              <a:t>18/05/2021</a:t>
            </a:fld>
            <a:endParaRPr lang="en-GB"/>
          </a:p>
        </p:txBody>
      </p:sp>
      <p:sp>
        <p:nvSpPr>
          <p:cNvPr id="5" name="Fußzeilenplatzhalt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C310C6-69A2-4CE0-B056-9305E663424E}" type="slidenum">
              <a:rPr lang="en-GB" smtClean="0"/>
              <a:t>‹Nr.›</a:t>
            </a:fld>
            <a:endParaRPr lang="en-GB"/>
          </a:p>
        </p:txBody>
      </p:sp>
    </p:spTree>
    <p:extLst>
      <p:ext uri="{BB962C8B-B14F-4D97-AF65-F5344CB8AC3E}">
        <p14:creationId xmlns:p14="http://schemas.microsoft.com/office/powerpoint/2010/main" val="470593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1865029201"/>
              </p:ext>
            </p:extLst>
          </p:nvPr>
        </p:nvGraphicFramePr>
        <p:xfrm>
          <a:off x="9897" y="-387424"/>
          <a:ext cx="9134103" cy="13309523"/>
        </p:xfrm>
        <a:graphic>
          <a:graphicData uri="http://schemas.openxmlformats.org/drawingml/2006/table">
            <a:tbl>
              <a:tblPr firstRow="1" bandRow="1">
                <a:tableStyleId>{5C22544A-7EE6-4342-B048-85BDC9FD1C3A}</a:tableStyleId>
              </a:tblPr>
              <a:tblGrid>
                <a:gridCol w="817687">
                  <a:extLst>
                    <a:ext uri="{9D8B030D-6E8A-4147-A177-3AD203B41FA5}">
                      <a16:colId xmlns:a16="http://schemas.microsoft.com/office/drawing/2014/main" val="20000"/>
                    </a:ext>
                  </a:extLst>
                </a:gridCol>
                <a:gridCol w="1303741">
                  <a:extLst>
                    <a:ext uri="{9D8B030D-6E8A-4147-A177-3AD203B41FA5}">
                      <a16:colId xmlns:a16="http://schemas.microsoft.com/office/drawing/2014/main" val="20001"/>
                    </a:ext>
                  </a:extLst>
                </a:gridCol>
                <a:gridCol w="1582461">
                  <a:extLst>
                    <a:ext uri="{9D8B030D-6E8A-4147-A177-3AD203B41FA5}">
                      <a16:colId xmlns:a16="http://schemas.microsoft.com/office/drawing/2014/main" val="20002"/>
                    </a:ext>
                  </a:extLst>
                </a:gridCol>
                <a:gridCol w="5430214">
                  <a:extLst>
                    <a:ext uri="{9D8B030D-6E8A-4147-A177-3AD203B41FA5}">
                      <a16:colId xmlns:a16="http://schemas.microsoft.com/office/drawing/2014/main" val="20003"/>
                    </a:ext>
                  </a:extLst>
                </a:gridCol>
              </a:tblGrid>
              <a:tr h="324028">
                <a:tc>
                  <a:txBody>
                    <a:bodyPr/>
                    <a:lstStyle/>
                    <a:p>
                      <a:pPr>
                        <a:lnSpc>
                          <a:spcPct val="100000"/>
                        </a:lnSpc>
                      </a:pPr>
                      <a:endParaRPr lang="en-GB" sz="900" b="1" dirty="0">
                        <a:effectLst/>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cs typeface="Times New Roman" panose="02020603050405020304" pitchFamily="18" charset="0"/>
                        </a:rPr>
                        <a:t>Discursive structure</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de-DE" sz="900" dirty="0">
                          <a:effectLst/>
                          <a:latin typeface="Times New Roman" panose="02020603050405020304" pitchFamily="18" charset="0"/>
                          <a:ea typeface="Malgun Gothic"/>
                          <a:cs typeface="Times New Roman" panose="02020603050405020304" pitchFamily="18" charset="0"/>
                        </a:rPr>
                        <a:t>Description</a:t>
                      </a:r>
                      <a:r>
                        <a:rPr lang="de-DE" sz="900" baseline="0" dirty="0">
                          <a:effectLst/>
                          <a:latin typeface="Times New Roman" panose="02020603050405020304" pitchFamily="18" charset="0"/>
                          <a:ea typeface="Malgun Gothic"/>
                          <a:cs typeface="Times New Roman" panose="02020603050405020304" pitchFamily="18" charset="0"/>
                        </a:rPr>
                        <a:t>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de-DE" sz="900" dirty="0" err="1">
                          <a:effectLst/>
                          <a:latin typeface="Times New Roman" panose="02020603050405020304" pitchFamily="18" charset="0"/>
                          <a:ea typeface="Malgun Gothic"/>
                          <a:cs typeface="Times New Roman" panose="02020603050405020304" pitchFamily="18" charset="0"/>
                        </a:rPr>
                        <a:t>Example</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0"/>
                  </a:ext>
                </a:extLst>
              </a:tr>
              <a:tr h="460789">
                <a:tc rowSpan="4">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Objects (what)</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4">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A </a:t>
                      </a:r>
                      <a:r>
                        <a:rPr lang="en-US" sz="900" i="1" dirty="0">
                          <a:effectLst/>
                          <a:latin typeface="Times New Roman" panose="02020603050405020304" pitchFamily="18" charset="0"/>
                          <a:ea typeface="Malgun Gothic"/>
                          <a:cs typeface="Times New Roman" panose="02020603050405020304" pitchFamily="18" charset="0"/>
                        </a:rPr>
                        <a:t>narrow, bounded </a:t>
                      </a:r>
                      <a:r>
                        <a:rPr lang="en-US" sz="900" dirty="0">
                          <a:effectLst/>
                          <a:latin typeface="Times New Roman" panose="02020603050405020304" pitchFamily="18" charset="0"/>
                          <a:ea typeface="Malgun Gothic"/>
                          <a:cs typeface="Times New Roman" panose="02020603050405020304" pitchFamily="18" charset="0"/>
                        </a:rPr>
                        <a:t>governance object was discursively constituted</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4">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Ocean fertilization as one specific type of ‘placement activity’ with the potential to cause harm to the marine environment (external differentiation). </a:t>
                      </a:r>
                    </a:p>
                    <a:p>
                      <a:pPr>
                        <a:lnSpc>
                          <a:spcPct val="100000"/>
                        </a:lnSpc>
                        <a:spcAft>
                          <a:spcPts val="0"/>
                        </a:spcAft>
                      </a:pPr>
                      <a:endParaRPr lang="en-US" sz="900" dirty="0">
                        <a:effectLst/>
                        <a:latin typeface="Times New Roman" panose="02020603050405020304" pitchFamily="18" charset="0"/>
                        <a:ea typeface="Malgun Gothic"/>
                        <a:cs typeface="Times New Roman" panose="02020603050405020304" pitchFamily="18" charset="0"/>
                      </a:endParaRPr>
                    </a:p>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Placement of matter for a purpose other than the mere disposal thereof, subject to (scientific) assessment to ensure its benefits outweigh the potential harm, is constituted as ‘legitimate scientific research’ (internal differentiation)</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At the 29th Consultative Meeting/2nd Meeting of Contracting Parties it was noted that,  following consideration of several submissions relating to large-scale iron fertilization of the  oceans to sequester CO2, the Scientific Groups, at their joint session in June 2007, had developed  a “Statement of Concern”, taking the view that knowledge about the effectiveness and potential  environmental impacts of ocean iron fertilization currently was insufficient to justify large-scale  operations and that this could have negative impacts on the marine environment and human health (LC 2008d: LC 30/4)</a:t>
                      </a:r>
                    </a:p>
                  </a:txBody>
                  <a:tcPr marL="121920" marR="121920" marT="34290" marB="34290" anchor="ctr"/>
                </a:tc>
                <a:extLst>
                  <a:ext uri="{0D108BD9-81ED-4DB2-BD59-A6C34878D82A}">
                    <a16:rowId xmlns:a16="http://schemas.microsoft.com/office/drawing/2014/main" val="10001"/>
                  </a:ext>
                </a:extLst>
              </a:tr>
              <a:tr h="59244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900" baseline="0" dirty="0">
                          <a:effectLst/>
                          <a:latin typeface="Times New Roman" panose="02020603050405020304" pitchFamily="18" charset="0"/>
                          <a:ea typeface="Malgun Gothic"/>
                          <a:cs typeface="Times New Roman" panose="02020603050405020304" pitchFamily="18" charset="0"/>
                        </a:rPr>
                        <a:t>The London Convention and the  London Protocol should continue to work towards providing a global, transparent and effective control and regulatory mechanism for ocean fertilization and other activities that fall   within the scope of the London Convention and the London Protocol and have the potential  to cause harm to the marine environment (LP 2013: LP.4(8)) </a:t>
                      </a:r>
                    </a:p>
                  </a:txBody>
                  <a:tcPr marL="121920" marR="121920" marT="34290" marB="34290" anchor="ctr"/>
                </a:tc>
                <a:extLst>
                  <a:ext uri="{0D108BD9-81ED-4DB2-BD59-A6C34878D82A}">
                    <a16:rowId xmlns:a16="http://schemas.microsoft.com/office/drawing/2014/main" val="10002"/>
                  </a:ext>
                </a:extLst>
              </a:tr>
              <a:tr h="0">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In order to provide for legitimate scientific research, such research should  be regarded as placement of matter for a purpose other than the mere disposal thereof under Article III.1(b)(ii) of the London Convention and Article 1.4.2.2 of the London Protocol (LC/LP 2008: LC30/16)</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3"/>
                  </a:ext>
                </a:extLst>
              </a:tr>
              <a:tr h="0">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By creating a new permitting regime to control ocean fertilization research, the  debate over whether this activity is best considered as dumping or placement, outlined in  paragraph 10.4, can be avoided. To date, this debate has revolved around whether ocean  fertilization research should be permitted, which is only possible under the current dumping controls, or subjected to "voluntary" controls under the existing placement regime. By  creating a permitting authority for ocean fertilization research as a placement activity, a  binding permit requirement is created without having to interpret ocean fertilization research as dumping (LC 2010a: LC32/4/1)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2956980239"/>
                  </a:ext>
                </a:extLst>
              </a:tr>
              <a:tr h="669535">
                <a:tc rowSpan="5">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Rationales (why)</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5">
                  <a:txBody>
                    <a:bodyPr/>
                    <a:lstStyle/>
                    <a:p>
                      <a:pPr>
                        <a:lnSpc>
                          <a:spcPct val="100000"/>
                        </a:lnSpc>
                        <a:spcAft>
                          <a:spcPts val="0"/>
                        </a:spcAft>
                      </a:pPr>
                      <a:r>
                        <a:rPr lang="en-US" sz="900" baseline="0" dirty="0">
                          <a:effectLst/>
                          <a:latin typeface="Times New Roman" panose="02020603050405020304" pitchFamily="18" charset="0"/>
                          <a:cs typeface="Times New Roman" panose="02020603050405020304" pitchFamily="18" charset="0"/>
                        </a:rPr>
                        <a:t>Rationales for governance were </a:t>
                      </a:r>
                      <a:r>
                        <a:rPr lang="en-US" sz="900" i="1" baseline="0" dirty="0">
                          <a:effectLst/>
                          <a:latin typeface="Times New Roman" panose="02020603050405020304" pitchFamily="18" charset="0"/>
                          <a:cs typeface="Times New Roman" panose="02020603050405020304" pitchFamily="18" charset="0"/>
                        </a:rPr>
                        <a:t>utilitarian,</a:t>
                      </a:r>
                      <a:r>
                        <a:rPr lang="en-US" sz="900" baseline="0" dirty="0">
                          <a:effectLst/>
                          <a:latin typeface="Times New Roman" panose="02020603050405020304" pitchFamily="18" charset="0"/>
                          <a:cs typeface="Times New Roman" panose="02020603050405020304" pitchFamily="18" charset="0"/>
                        </a:rPr>
                        <a:t> balancing between the potential </a:t>
                      </a:r>
                      <a:r>
                        <a:rPr lang="en-US" sz="900" i="1" baseline="0" dirty="0">
                          <a:effectLst/>
                          <a:latin typeface="Times New Roman" panose="02020603050405020304" pitchFamily="18" charset="0"/>
                          <a:cs typeface="Times New Roman" panose="02020603050405020304" pitchFamily="18" charset="0"/>
                        </a:rPr>
                        <a:t>benefits and risks </a:t>
                      </a:r>
                      <a:r>
                        <a:rPr lang="en-US" sz="900" baseline="0" dirty="0">
                          <a:effectLst/>
                          <a:latin typeface="Times New Roman" panose="02020603050405020304" pitchFamily="18" charset="0"/>
                          <a:cs typeface="Times New Roman" panose="02020603050405020304" pitchFamily="18" charset="0"/>
                        </a:rPr>
                        <a:t>of </a:t>
                      </a:r>
                      <a:r>
                        <a:rPr lang="en-US" sz="900" baseline="0" dirty="0" err="1">
                          <a:effectLst/>
                          <a:latin typeface="Times New Roman" panose="02020603050405020304" pitchFamily="18" charset="0"/>
                          <a:cs typeface="Times New Roman" panose="02020603050405020304" pitchFamily="18" charset="0"/>
                        </a:rPr>
                        <a:t>OF</a:t>
                      </a:r>
                      <a:r>
                        <a:rPr lang="en-US" sz="900" baseline="0" dirty="0">
                          <a:effectLst/>
                          <a:latin typeface="Times New Roman" panose="02020603050405020304" pitchFamily="18" charset="0"/>
                          <a:cs typeface="Times New Roman" panose="02020603050405020304" pitchFamily="18" charset="0"/>
                        </a:rPr>
                        <a:t> activities. </a:t>
                      </a:r>
                      <a:endParaRPr lang="en-GB" sz="900" baseline="0" dirty="0">
                        <a:effectLst/>
                        <a:latin typeface="Times New Roman" panose="02020603050405020304" pitchFamily="18" charset="0"/>
                        <a:cs typeface="Times New Roman" panose="02020603050405020304" pitchFamily="18" charset="0"/>
                      </a:endParaRPr>
                    </a:p>
                  </a:txBody>
                  <a:tcPr marL="121920" marR="121920" marT="34290" marB="34290" anchor="ctr"/>
                </a:tc>
                <a:tc rowSpan="5">
                  <a:txBody>
                    <a:bodyPr/>
                    <a:lstStyle/>
                    <a:p>
                      <a:pPr>
                        <a:lnSpc>
                          <a:spcPct val="100000"/>
                        </a:lnSpc>
                        <a:spcAft>
                          <a:spcPts val="0"/>
                        </a:spcAft>
                      </a:pPr>
                      <a:r>
                        <a:rPr lang="en-GB" sz="900" baseline="0" dirty="0">
                          <a:effectLst/>
                          <a:latin typeface="Times New Roman" panose="02020603050405020304" pitchFamily="18" charset="0"/>
                          <a:cs typeface="Times New Roman" panose="02020603050405020304" pitchFamily="18" charset="0"/>
                        </a:rPr>
                        <a:t>Governance to make sure that OF (research) activities have maximal benefits </a:t>
                      </a:r>
                      <a:r>
                        <a:rPr lang="en-US" sz="900" baseline="0" dirty="0">
                          <a:effectLst/>
                          <a:latin typeface="Times New Roman" panose="02020603050405020304" pitchFamily="18" charset="0"/>
                          <a:cs typeface="Times New Roman" panose="02020603050405020304" pitchFamily="18" charset="0"/>
                        </a:rPr>
                        <a:t>(knowledge gain) </a:t>
                      </a:r>
                      <a:r>
                        <a:rPr lang="en-GB" sz="900" baseline="0" dirty="0">
                          <a:effectLst/>
                          <a:latin typeface="Times New Roman" panose="02020603050405020304" pitchFamily="18" charset="0"/>
                          <a:cs typeface="Times New Roman" panose="02020603050405020304" pitchFamily="18" charset="0"/>
                        </a:rPr>
                        <a:t>and minimal harmful (environmental) effects</a:t>
                      </a:r>
                    </a:p>
                  </a:txBody>
                  <a:tcPr marL="121920" marR="121920" marT="34290" marB="34290" anchor="ctr"/>
                </a:tc>
                <a:tc>
                  <a:txBody>
                    <a:bodyPr/>
                    <a:lstStyle/>
                    <a:p>
                      <a:pPr>
                        <a:lnSpc>
                          <a:spcPct val="100000"/>
                        </a:lnSpc>
                        <a:spcAft>
                          <a:spcPts val="0"/>
                        </a:spcAft>
                      </a:pPr>
                      <a:r>
                        <a:rPr lang="en-US" sz="900" baseline="0" dirty="0">
                          <a:effectLst/>
                          <a:latin typeface="Times New Roman" panose="02020603050405020304" pitchFamily="18" charset="0"/>
                          <a:ea typeface="Malgun Gothic"/>
                          <a:cs typeface="Times New Roman" panose="02020603050405020304" pitchFamily="18" charset="0"/>
                        </a:rPr>
                        <a:t>The Scientific Groups considered it, as a minimum, premature to  assess the likelihood of any scenario achieving the stated purpose of carbon export as a climate  mitigation strategy and they indicated implicit support for continued research provided it does  not adversely affect the marine environment. The importance of continuing fundamental research was also noted by some parties and it has been suggested that criteria be established for  </a:t>
                      </a:r>
                    </a:p>
                    <a:p>
                      <a:pPr>
                        <a:lnSpc>
                          <a:spcPct val="100000"/>
                        </a:lnSpc>
                        <a:spcAft>
                          <a:spcPts val="0"/>
                        </a:spcAft>
                      </a:pPr>
                      <a:r>
                        <a:rPr lang="en-US" sz="900" baseline="0" dirty="0">
                          <a:effectLst/>
                          <a:latin typeface="Times New Roman" panose="02020603050405020304" pitchFamily="18" charset="0"/>
                          <a:ea typeface="Malgun Gothic"/>
                          <a:cs typeface="Times New Roman" panose="02020603050405020304" pitchFamily="18" charset="0"/>
                        </a:rPr>
                        <a:t>assessment of research projects (LC 2008d: LC30/4)  </a:t>
                      </a:r>
                    </a:p>
                  </a:txBody>
                  <a:tcPr marL="121920" marR="121920" marT="34290" marB="34290" anchor="ctr"/>
                </a:tc>
                <a:extLst>
                  <a:ext uri="{0D108BD9-81ED-4DB2-BD59-A6C34878D82A}">
                    <a16:rowId xmlns:a16="http://schemas.microsoft.com/office/drawing/2014/main" val="2267120456"/>
                  </a:ext>
                </a:extLst>
              </a:tr>
              <a:tr h="505728">
                <a:tc vMerge="1">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Rationales (why)</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r>
                        <a:rPr lang="en-US" sz="900" baseline="0" dirty="0">
                          <a:effectLst/>
                          <a:latin typeface="Times New Roman" panose="02020603050405020304" pitchFamily="18" charset="0"/>
                          <a:cs typeface="Times New Roman" panose="02020603050405020304" pitchFamily="18" charset="0"/>
                        </a:rPr>
                        <a:t>Rationales for governance were utilitarian, balancing between the potential benefits and risks of </a:t>
                      </a:r>
                      <a:r>
                        <a:rPr lang="en-US" sz="900" baseline="0" dirty="0" err="1">
                          <a:effectLst/>
                          <a:latin typeface="Times New Roman" panose="02020603050405020304" pitchFamily="18" charset="0"/>
                          <a:cs typeface="Times New Roman" panose="02020603050405020304" pitchFamily="18" charset="0"/>
                        </a:rPr>
                        <a:t>OF</a:t>
                      </a:r>
                      <a:r>
                        <a:rPr lang="en-US" sz="900" baseline="0" dirty="0">
                          <a:effectLst/>
                          <a:latin typeface="Times New Roman" panose="02020603050405020304" pitchFamily="18" charset="0"/>
                          <a:cs typeface="Times New Roman" panose="02020603050405020304" pitchFamily="18" charset="0"/>
                        </a:rPr>
                        <a:t> activities. </a:t>
                      </a:r>
                      <a:endParaRPr lang="en-GB" sz="900" baseline="0" dirty="0">
                        <a:effectLst/>
                        <a:latin typeface="Times New Roman" panose="02020603050405020304" pitchFamily="18" charset="0"/>
                        <a:cs typeface="Times New Roman" panose="02020603050405020304" pitchFamily="18" charset="0"/>
                      </a:endParaRPr>
                    </a:p>
                  </a:txBody>
                  <a:tcPr marL="121920" marR="121920" marT="34290" marB="34290" anchor="ctr"/>
                </a:tc>
                <a:tc vMerge="1">
                  <a:txBody>
                    <a:bodyPr/>
                    <a:lstStyle/>
                    <a:p>
                      <a:pPr>
                        <a:lnSpc>
                          <a:spcPct val="100000"/>
                        </a:lnSpc>
                        <a:spcAft>
                          <a:spcPts val="0"/>
                        </a:spcAft>
                      </a:pPr>
                      <a:r>
                        <a:rPr lang="en-GB" sz="900" baseline="0" dirty="0">
                          <a:effectLst/>
                          <a:latin typeface="Times New Roman" panose="02020603050405020304" pitchFamily="18" charset="0"/>
                          <a:cs typeface="Times New Roman" panose="02020603050405020304" pitchFamily="18" charset="0"/>
                        </a:rPr>
                        <a:t>Governance to make sure that OF (research) activities have maximal benefits and minimal negative marine environmental effects</a:t>
                      </a:r>
                    </a:p>
                  </a:txBody>
                  <a:tcPr marL="121920" marR="121920" marT="34290" marB="34290" anchor="ctr"/>
                </a:tc>
                <a:tc>
                  <a:txBody>
                    <a:bodyPr/>
                    <a:lstStyle/>
                    <a:p>
                      <a:pPr>
                        <a:lnSpc>
                          <a:spcPct val="100000"/>
                        </a:lnSpc>
                        <a:spcAft>
                          <a:spcPts val="0"/>
                        </a:spcAft>
                      </a:pPr>
                      <a:r>
                        <a:rPr lang="en-US" sz="900" baseline="0" dirty="0">
                          <a:effectLst/>
                          <a:latin typeface="Times New Roman" panose="02020603050405020304" pitchFamily="18" charset="0"/>
                          <a:ea typeface="Malgun Gothic"/>
                          <a:cs typeface="Times New Roman" panose="02020603050405020304" pitchFamily="18" charset="0"/>
                        </a:rPr>
                        <a:t>This Assessment Framework guides Parties as to how proposals they receive for ocean fertilization research  should be assessed and provides criteria for an initial assessment of such proposals and detailed steps for completion of an environmental  assessment, including risk management and monitoring </a:t>
                      </a:r>
                      <a:r>
                        <a:rPr lang="en-US" sz="900" b="0" i="0" u="none" baseline="0" dirty="0">
                          <a:effectLst/>
                          <a:latin typeface="Times New Roman" panose="02020603050405020304" pitchFamily="18" charset="0"/>
                          <a:ea typeface="Malgun Gothic"/>
                          <a:cs typeface="Times New Roman" panose="02020603050405020304" pitchFamily="18" charset="0"/>
                        </a:rPr>
                        <a:t>(LC 2010b:</a:t>
                      </a:r>
                      <a:r>
                        <a:rPr lang="en-US" sz="900" baseline="0" dirty="0">
                          <a:effectLst/>
                          <a:latin typeface="Times New Roman" panose="02020603050405020304" pitchFamily="18" charset="0"/>
                          <a:ea typeface="Malgun Gothic"/>
                          <a:cs typeface="Times New Roman" panose="02020603050405020304" pitchFamily="18" charset="0"/>
                        </a:rPr>
                        <a:t>LC 32/15)</a:t>
                      </a:r>
                    </a:p>
                  </a:txBody>
                  <a:tcPr marL="121920" marR="121920" marT="34290" marB="34290" anchor="ctr"/>
                </a:tc>
                <a:extLst>
                  <a:ext uri="{0D108BD9-81ED-4DB2-BD59-A6C34878D82A}">
                    <a16:rowId xmlns:a16="http://schemas.microsoft.com/office/drawing/2014/main" val="10004"/>
                  </a:ext>
                </a:extLst>
              </a:tr>
              <a:tr h="576064">
                <a:tc vMerge="1">
                  <a:txBody>
                    <a:bodyPr/>
                    <a:lstStyle/>
                    <a:p>
                      <a:endParaRPr lang="en-GB" dirty="0"/>
                    </a:p>
                  </a:txBody>
                  <a:tcPr/>
                </a:tc>
                <a:tc vMerge="1">
                  <a:txBody>
                    <a:bodyPr/>
                    <a:lstStyle/>
                    <a:p>
                      <a:endParaRPr lang="en-GB"/>
                    </a:p>
                  </a:txBody>
                  <a:tcPr/>
                </a:tc>
                <a:tc vMerge="1">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800" baseline="0" dirty="0">
                        <a:effectLst/>
                        <a:latin typeface="Times New Roman" panose="02020603050405020304" pitchFamily="18" charset="0"/>
                        <a:cs typeface="Times New Roman" panose="02020603050405020304" pitchFamily="18" charset="0"/>
                      </a:endParaRPr>
                    </a:p>
                  </a:txBody>
                  <a:tcPr marL="121920" marR="121920" marT="34290" marB="34290"/>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Any specific framework developed for placement activities requires consideration of the  </a:t>
                      </a:r>
                    </a:p>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following aspects: The details of the specific proposal, including its purpose and characteristics; A clear justification that the proposal is a placement activity with a description of  the anticipated benefits and risks; Means to maximize any anticipated benefits and minimize disbenefits; […]. (LC 2011b: LC 33/4)</a:t>
                      </a:r>
                    </a:p>
                  </a:txBody>
                  <a:tcPr marL="121920" marR="121920" marT="34290" marB="34290" anchor="ctr"/>
                </a:tc>
                <a:extLst>
                  <a:ext uri="{0D108BD9-81ED-4DB2-BD59-A6C34878D82A}">
                    <a16:rowId xmlns:a16="http://schemas.microsoft.com/office/drawing/2014/main" val="10005"/>
                  </a:ext>
                </a:extLst>
              </a:tr>
              <a:tr h="246876">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The provisions of the permit shall ensure, as far as practicable, that environmental  disturbance and detriment are minimized, and the benefits maximized (LC 2011b: LC 33/4)</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6"/>
                  </a:ext>
                </a:extLst>
              </a:tr>
              <a:tr h="479073">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baseline="0" dirty="0">
                        <a:effectLst/>
                        <a:latin typeface="Times New Roman" panose="02020603050405020304" pitchFamily="18" charset="0"/>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baseline="0" dirty="0">
                        <a:effectLst/>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This option will require use of the AF [assessment framework] which will make monitoring mandatory and enable data on observed effects and benefits to be collected centrally and shared to ensure that future research has maximal benefits and is conducted to minimize negative effects on the marine environment (LC 2011a: LC 33/4/2)</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2867641356"/>
                  </a:ext>
                </a:extLst>
              </a:tr>
              <a:tr h="329135">
                <a:tc rowSpan="4">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Modes (how)</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4">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Case-by-case expert </a:t>
                      </a:r>
                      <a:r>
                        <a:rPr lang="en-US" sz="900" i="1" dirty="0">
                          <a:effectLst/>
                          <a:latin typeface="Times New Roman" panose="02020603050405020304" pitchFamily="18" charset="0"/>
                          <a:ea typeface="Malgun Gothic"/>
                          <a:cs typeface="Times New Roman" panose="02020603050405020304" pitchFamily="18" charset="0"/>
                        </a:rPr>
                        <a:t>assessment</a:t>
                      </a:r>
                      <a:r>
                        <a:rPr lang="en-US" sz="900" dirty="0">
                          <a:effectLst/>
                          <a:latin typeface="Times New Roman" panose="02020603050405020304" pitchFamily="18" charset="0"/>
                          <a:ea typeface="Malgun Gothic"/>
                          <a:cs typeface="Times New Roman" panose="02020603050405020304" pitchFamily="18" charset="0"/>
                        </a:rPr>
                        <a:t> to restrict/permit activities</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4">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Scientific research proposals should be assessed on a case by case basis using an  assessment framework developed under the London Protocol and Convention (LC 2008c: LC 30/WP.6)</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7"/>
                  </a:ext>
                </a:extLst>
              </a:tr>
              <a:tr h="346686">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Legitimate scientific research should be defined as  those proposals that have been assessed and found acceptable under the assessment framework (LC 2008c: LC 30/WP.6)</a:t>
                      </a:r>
                    </a:p>
                  </a:txBody>
                  <a:tcPr marL="121920" marR="121920" marT="34290" marB="34290" anchor="ctr"/>
                </a:tc>
                <a:extLst>
                  <a:ext uri="{0D108BD9-81ED-4DB2-BD59-A6C34878D82A}">
                    <a16:rowId xmlns:a16="http://schemas.microsoft.com/office/drawing/2014/main" val="10008"/>
                  </a:ext>
                </a:extLst>
              </a:tr>
              <a:tr h="466167">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Scientific research proposals should be assessed on a  case-by-case basis using an assessment framework to be developed by the Scientific Groups  under the Convention and the Protocol, and the assessment framework should  include, inter alia, tools for determining whether the proposed activity is contrary to the aims of  the Convention and the Protocol (LC 2009 LC 31/WP.3).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9"/>
                  </a:ext>
                </a:extLst>
              </a:tr>
              <a:tr h="466167">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Some delegations were of the view that there was a need to develop a "generic placement assessment framework", designed for Contracting Parties to evaluate proposed  placement activities and which could be the basis for the development of specific placement  guidance, analogous to the "Generic Guidelines" and the "Specific Guidelines" developed for  assessment of wastes eligible for dumping under the London Convention and Protocol (LC 2011b: LC 33/4)</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3071893288"/>
                  </a:ext>
                </a:extLst>
              </a:tr>
              <a:tr h="356592">
                <a:tc rowSpan="8">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Speakers (who)</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8">
                  <a:txBody>
                    <a:bodyPr/>
                    <a:lstStyle/>
                    <a:p>
                      <a:pPr>
                        <a:lnSpc>
                          <a:spcPct val="100000"/>
                        </a:lnSpc>
                        <a:spcAft>
                          <a:spcPts val="0"/>
                        </a:spcAft>
                      </a:pPr>
                      <a:r>
                        <a:rPr lang="en-US" sz="900" dirty="0">
                          <a:effectLst/>
                          <a:latin typeface="Times New Roman" panose="02020603050405020304" pitchFamily="18" charset="0"/>
                          <a:cs typeface="Times New Roman" panose="02020603050405020304" pitchFamily="18" charset="0"/>
                        </a:rPr>
                        <a:t>Legitimate  </a:t>
                      </a:r>
                      <a:r>
                        <a:rPr lang="en-US" sz="900" i="1" dirty="0">
                          <a:effectLst/>
                          <a:latin typeface="Times New Roman" panose="02020603050405020304" pitchFamily="18" charset="0"/>
                          <a:cs typeface="Times New Roman" panose="02020603050405020304" pitchFamily="18" charset="0"/>
                        </a:rPr>
                        <a:t>‘</a:t>
                      </a:r>
                      <a:r>
                        <a:rPr lang="en-US" sz="900" i="1" baseline="0" dirty="0">
                          <a:effectLst/>
                          <a:latin typeface="Times New Roman" panose="02020603050405020304" pitchFamily="18" charset="0"/>
                          <a:cs typeface="Times New Roman" panose="02020603050405020304" pitchFamily="18" charset="0"/>
                        </a:rPr>
                        <a:t>Knowledge Producer’ </a:t>
                      </a:r>
                      <a:r>
                        <a:rPr lang="en-US" sz="900" i="0" baseline="0" dirty="0">
                          <a:effectLst/>
                          <a:latin typeface="Times New Roman" panose="02020603050405020304" pitchFamily="18" charset="0"/>
                          <a:cs typeface="Times New Roman" panose="02020603050405020304" pitchFamily="18" charset="0"/>
                        </a:rPr>
                        <a:t>speaker position afforded to </a:t>
                      </a:r>
                      <a:r>
                        <a:rPr lang="en-US" sz="900" dirty="0">
                          <a:effectLst/>
                          <a:latin typeface="Times New Roman" panose="02020603050405020304" pitchFamily="18" charset="0"/>
                          <a:ea typeface="Malgun Gothic"/>
                          <a:cs typeface="Times New Roman" panose="02020603050405020304" pitchFamily="18" charset="0"/>
                        </a:rPr>
                        <a:t>scientific and legal experts</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8">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Scientists and legal experts assigned authority as (independent) knowledge producers, tasked with provision of advice to inform the decisions of Contracting Parties.</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ea typeface="Malgun Gothic"/>
                          <a:cs typeface="Times New Roman" panose="02020603050405020304" pitchFamily="18" charset="0"/>
                        </a:rPr>
                        <a:t>The Meeting established a Legal and Technical Working Group to prepare comprehensive advice on this issue (LC 2007; LC 29/17)</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10"/>
                  </a:ext>
                </a:extLst>
              </a:tr>
              <a:tr h="59244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The governing bodies  established a legal intersessional correspondence group and agreed the following process of  future work between this body and the Scientific Groups in 2008:  1 the Legal Intersessional Correspondence Group (LICG) should develop a  checklist of legal issues that need to be addressed relevant to whether, and how, the legal framework of the London Convention and Protocol applies to  key scenarios on ocean fertilizations and this work should be completed in  time for discussion by the Scientific Groups in May 2008;  .2 the Scientific Groups should, at their May 2008 session, respond to those  questions requiring technical input including what would be contrary to the  aims of the Convention/Protocol; .3 after the Scientific Groups meeting in May 2008, the LICG should take the  technical information from the Scientific Groups meeting report to finalize answers to the legal questions; and a LICG lead-country would summarize the legal views in a document for the  next joint session of the governing bodies, recognizing that completion on  some aspects would be dependent on the availability of sufficient information  from the Scientific Groups (LC 2007; LC 29/17)</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11"/>
                  </a:ext>
                </a:extLst>
              </a:tr>
              <a:tr h="210445">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Endorse the Group’s recommendation that technical/scientific expertise is included in delegations when the issue of ocean fertilization is discussed further at  this session (LC 2008a: LC 30/3)</a:t>
                      </a:r>
                    </a:p>
                  </a:txBody>
                  <a:tcPr marL="121920" marR="121920" marT="34290" marB="34290" anchor="ctr"/>
                </a:tc>
                <a:extLst>
                  <a:ext uri="{0D108BD9-81ED-4DB2-BD59-A6C34878D82A}">
                    <a16:rowId xmlns:a16="http://schemas.microsoft.com/office/drawing/2014/main" val="10012"/>
                  </a:ext>
                </a:extLst>
              </a:tr>
              <a:tr h="460789">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Where respondents considered the act to be dumping, it was generally not seen to be  captured by Annex 1 (which allows the dumping of certain wastes or other matters with a permit)  unless the iron could be classified as an “inert, inorganic geological material”. Guidance on this  was requested from the Scientific Groups, who responded, and specifically noted, that it should  not be considered as ‘inert, inorganic geological material’ (LC 2008d:: LC 30/4)</a:t>
                      </a:r>
                      <a:r>
                        <a:rPr lang="en-GB" sz="900" dirty="0">
                          <a:effectLst/>
                          <a:latin typeface="Times New Roman" panose="02020603050405020304" pitchFamily="18" charset="0"/>
                          <a:ea typeface="Malgun Gothic"/>
                          <a:cs typeface="Times New Roman" panose="02020603050405020304" pitchFamily="18" charset="0"/>
                        </a:rPr>
                        <a:t>.</a:t>
                      </a:r>
                      <a:endParaRPr lang="en-US"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3252708979"/>
                  </a:ext>
                </a:extLst>
              </a:tr>
              <a:tr h="460789">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The governing bodies requested the  Scientific Groups to prepare a document, for the information of all Contracting  Parties, summarizing the current state of knowledge on ocean fertilization, relevant to assessing impacts on the marine environment (LC 2008e: LC 30/16)</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2759304332"/>
                  </a:ext>
                </a:extLst>
              </a:tr>
              <a:tr h="460789">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The Meeting noted that Germany believes that the establishment of an independent international expert group is necessary which should have two tasks: 1) to provide an independent scientific  statement concerning the state of scientific knowledge before a decision is taken whether a specific activity is listed in annex 4 according to the proposal as outlined in LC 35/4; and 2) to scientifically review applications for permissions (LC 2013: LC 35/15).</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582944275"/>
                  </a:ext>
                </a:extLst>
              </a:tr>
              <a:tr h="460789">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After the Scientific Group has assessed the waste and its composition, a legal consideration of </a:t>
                      </a:r>
                      <a:r>
                        <a:rPr lang="en-GB" sz="900" noProof="0" dirty="0">
                          <a:effectLst/>
                          <a:latin typeface="Times New Roman" panose="02020603050405020304" pitchFamily="18" charset="0"/>
                          <a:ea typeface="Malgun Gothic"/>
                          <a:cs typeface="Times New Roman" panose="02020603050405020304" pitchFamily="18" charset="0"/>
                        </a:rPr>
                        <a:t>authorising</a:t>
                      </a:r>
                      <a:r>
                        <a:rPr lang="en-US" sz="900" dirty="0">
                          <a:effectLst/>
                          <a:latin typeface="Times New Roman" panose="02020603050405020304" pitchFamily="18" charset="0"/>
                          <a:ea typeface="Malgun Gothic"/>
                          <a:cs typeface="Times New Roman" panose="02020603050405020304" pitchFamily="18" charset="0"/>
                        </a:rPr>
                        <a:t> the activity could follow (LC 2008c :LC 30/INF.2.)</a:t>
                      </a:r>
                    </a:p>
                  </a:txBody>
                  <a:tcPr marL="121920" marR="121920" marT="34290" marB="34290" anchor="ctr"/>
                </a:tc>
                <a:extLst>
                  <a:ext uri="{0D108BD9-81ED-4DB2-BD59-A6C34878D82A}">
                    <a16:rowId xmlns:a16="http://schemas.microsoft.com/office/drawing/2014/main" val="505390883"/>
                  </a:ext>
                </a:extLst>
              </a:tr>
              <a:tr h="460789">
                <a:tc vMerge="1">
                  <a:txBody>
                    <a:bodyPr/>
                    <a:lstStyle/>
                    <a:p>
                      <a:pPr>
                        <a:lnSpc>
                          <a:spcPct val="100000"/>
                        </a:lnSpc>
                        <a:spcAft>
                          <a:spcPts val="0"/>
                        </a:spcAft>
                      </a:pP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vMerge="1">
                  <a:txBody>
                    <a:bodyPr/>
                    <a:lstStyle/>
                    <a:p>
                      <a:pPr>
                        <a:lnSpc>
                          <a:spcPct val="100000"/>
                        </a:lnSpc>
                        <a:spcAft>
                          <a:spcPts val="0"/>
                        </a:spcAft>
                      </a:pP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a:effectLst/>
                          <a:latin typeface="Times New Roman" panose="02020603050405020304" pitchFamily="18" charset="0"/>
                          <a:ea typeface="Malgun Gothic"/>
                          <a:cs typeface="Times New Roman" panose="02020603050405020304" pitchFamily="18" charset="0"/>
                        </a:rPr>
                        <a:t>Before forming a view on whether ocean </a:t>
                      </a:r>
                      <a:r>
                        <a:rPr lang="en-US" sz="900" dirty="0" err="1">
                          <a:effectLst/>
                          <a:latin typeface="Times New Roman" panose="02020603050405020304" pitchFamily="18" charset="0"/>
                          <a:ea typeface="Malgun Gothic"/>
                          <a:cs typeface="Times New Roman" panose="02020603050405020304" pitchFamily="18" charset="0"/>
                        </a:rPr>
                        <a:t>fertilisation</a:t>
                      </a:r>
                      <a:r>
                        <a:rPr lang="en-US" sz="900" dirty="0">
                          <a:effectLst/>
                          <a:latin typeface="Times New Roman" panose="02020603050405020304" pitchFamily="18" charset="0"/>
                          <a:ea typeface="Malgun Gothic"/>
                          <a:cs typeface="Times New Roman" panose="02020603050405020304" pitchFamily="18" charset="0"/>
                        </a:rPr>
                        <a:t> constitutes pollution, Australia considers that the opinions of the  Scientific Group should be sought on whether ocean </a:t>
                      </a:r>
                      <a:r>
                        <a:rPr lang="en-US" sz="900" dirty="0" err="1">
                          <a:effectLst/>
                          <a:latin typeface="Times New Roman" panose="02020603050405020304" pitchFamily="18" charset="0"/>
                          <a:ea typeface="Malgun Gothic"/>
                          <a:cs typeface="Times New Roman" panose="02020603050405020304" pitchFamily="18" charset="0"/>
                        </a:rPr>
                        <a:t>fertilisation</a:t>
                      </a:r>
                      <a:r>
                        <a:rPr lang="en-US" sz="900" dirty="0">
                          <a:effectLst/>
                          <a:latin typeface="Times New Roman" panose="02020603050405020304" pitchFamily="18" charset="0"/>
                          <a:ea typeface="Malgun Gothic"/>
                          <a:cs typeface="Times New Roman" panose="02020603050405020304" pitchFamily="18" charset="0"/>
                        </a:rPr>
                        <a:t> may have one or more of the deleterious effects listed  in the definition of pollution (LC 2008c :LC 30/INF.</a:t>
                      </a:r>
                      <a:r>
                        <a:rPr lang="en-US" sz="900">
                          <a:effectLst/>
                          <a:latin typeface="Times New Roman" panose="02020603050405020304" pitchFamily="18" charset="0"/>
                          <a:ea typeface="Malgun Gothic"/>
                          <a:cs typeface="Times New Roman" panose="02020603050405020304" pitchFamily="18" charset="0"/>
                        </a:rPr>
                        <a:t>2.)</a:t>
                      </a:r>
                      <a:endParaRPr lang="en-US"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2322213399"/>
                  </a:ext>
                </a:extLst>
              </a:tr>
            </a:tbl>
          </a:graphicData>
        </a:graphic>
      </p:graphicFrame>
    </p:spTree>
    <p:extLst>
      <p:ext uri="{BB962C8B-B14F-4D97-AF65-F5344CB8AC3E}">
        <p14:creationId xmlns:p14="http://schemas.microsoft.com/office/powerpoint/2010/main" val="128304487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1551</Words>
  <Application>Microsoft Office PowerPoint</Application>
  <PresentationFormat>Bildschirmpräsentation (4:3)</PresentationFormat>
  <Paragraphs>39</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Company>IASS Potsdam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Boettcher, Miranda</dc:creator>
  <cp:lastModifiedBy>Miranda Böttcher</cp:lastModifiedBy>
  <cp:revision>69</cp:revision>
  <dcterms:created xsi:type="dcterms:W3CDTF">2021-03-05T10:54:32Z</dcterms:created>
  <dcterms:modified xsi:type="dcterms:W3CDTF">2021-05-18T13:23:11Z</dcterms:modified>
</cp:coreProperties>
</file>