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238" autoAdjust="0"/>
  </p:normalViewPr>
  <p:slideViewPr>
    <p:cSldViewPr>
      <p:cViewPr>
        <p:scale>
          <a:sx n="125" d="100"/>
          <a:sy n="125" d="100"/>
        </p:scale>
        <p:origin x="-528" y="-27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6"/>
            <a:ext cx="7772400" cy="1470025"/>
          </a:xfrm>
        </p:spPr>
        <p:txBody>
          <a:bodyPr/>
          <a:lstStyle/>
          <a:p>
            <a:r>
              <a:rPr lang="de-DE"/>
              <a:t>Titelmasterformat durch Klicken bearbeiten</a:t>
            </a:r>
            <a:endParaRPr lang="en-GB"/>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en-GB"/>
          </a:p>
        </p:txBody>
      </p:sp>
      <p:sp>
        <p:nvSpPr>
          <p:cNvPr id="4" name="Datumsplatzhalter 3"/>
          <p:cNvSpPr>
            <a:spLocks noGrp="1"/>
          </p:cNvSpPr>
          <p:nvPr>
            <p:ph type="dt" sz="half" idx="10"/>
          </p:nvPr>
        </p:nvSpPr>
        <p:spPr/>
        <p:txBody>
          <a:bodyPr/>
          <a:lstStyle/>
          <a:p>
            <a:fld id="{5F2DBD2C-BBEE-4912-8761-F0A7D92983D4}"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4248741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5F2DBD2C-BBEE-4912-8761-F0A7D92983D4}"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525858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9"/>
            <a:ext cx="2057400" cy="5851525"/>
          </a:xfrm>
        </p:spPr>
        <p:txBody>
          <a:bodyPr vert="eaVert"/>
          <a:lstStyle/>
          <a:p>
            <a:r>
              <a:rPr lang="de-DE"/>
              <a:t>Titelmasterformat durch Klicken bearbeiten</a:t>
            </a:r>
            <a:endParaRPr lang="en-GB"/>
          </a:p>
        </p:txBody>
      </p:sp>
      <p:sp>
        <p:nvSpPr>
          <p:cNvPr id="3" name="Vertikaler Textplatzhalter 2"/>
          <p:cNvSpPr>
            <a:spLocks noGrp="1"/>
          </p:cNvSpPr>
          <p:nvPr>
            <p:ph type="body" orient="vert" idx="1"/>
          </p:nvPr>
        </p:nvSpPr>
        <p:spPr>
          <a:xfrm>
            <a:off x="457200" y="274639"/>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5F2DBD2C-BBEE-4912-8761-F0A7D92983D4}"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3362347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10"/>
          </p:nvPr>
        </p:nvSpPr>
        <p:spPr/>
        <p:txBody>
          <a:bodyPr/>
          <a:lstStyle/>
          <a:p>
            <a:fld id="{5F2DBD2C-BBEE-4912-8761-F0A7D92983D4}"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4094432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endParaRPr lang="en-GB"/>
          </a:p>
        </p:txBody>
      </p:sp>
      <p:sp>
        <p:nvSpPr>
          <p:cNvPr id="3" name="Textplatzhalt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5F2DBD2C-BBEE-4912-8761-F0A7D92983D4}" type="datetimeFigureOut">
              <a:rPr lang="en-GB" smtClean="0"/>
              <a:t>19/05/2021</a:t>
            </a:fld>
            <a:endParaRPr lang="en-GB"/>
          </a:p>
        </p:txBody>
      </p:sp>
      <p:sp>
        <p:nvSpPr>
          <p:cNvPr id="5" name="Fußzeilenplatzhalter 4"/>
          <p:cNvSpPr>
            <a:spLocks noGrp="1"/>
          </p:cNvSpPr>
          <p:nvPr>
            <p:ph type="ftr" sz="quarter" idx="11"/>
          </p:nvPr>
        </p:nvSpPr>
        <p:spPr/>
        <p:txBody>
          <a:bodyPr/>
          <a:lstStyle/>
          <a:p>
            <a:endParaRPr lang="en-GB"/>
          </a:p>
        </p:txBody>
      </p:sp>
      <p:sp>
        <p:nvSpPr>
          <p:cNvPr id="6" name="Foliennummernplatzhalter 5"/>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212480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Inhaltsplatzhalt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Inhaltsplatzhalt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Datumsplatzhalter 4"/>
          <p:cNvSpPr>
            <a:spLocks noGrp="1"/>
          </p:cNvSpPr>
          <p:nvPr>
            <p:ph type="dt" sz="half" idx="10"/>
          </p:nvPr>
        </p:nvSpPr>
        <p:spPr/>
        <p:txBody>
          <a:bodyPr/>
          <a:lstStyle/>
          <a:p>
            <a:fld id="{5F2DBD2C-BBEE-4912-8761-F0A7D92983D4}" type="datetimeFigureOut">
              <a:rPr lang="en-GB" smtClean="0"/>
              <a:t>19/05/2021</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232670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endParaRPr lang="en-GB"/>
          </a:p>
        </p:txBody>
      </p:sp>
      <p:sp>
        <p:nvSpPr>
          <p:cNvPr id="3" name="Textplatzhalt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5" name="Textplatzhalt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7" name="Datumsplatzhalter 6"/>
          <p:cNvSpPr>
            <a:spLocks noGrp="1"/>
          </p:cNvSpPr>
          <p:nvPr>
            <p:ph type="dt" sz="half" idx="10"/>
          </p:nvPr>
        </p:nvSpPr>
        <p:spPr/>
        <p:txBody>
          <a:bodyPr/>
          <a:lstStyle/>
          <a:p>
            <a:fld id="{5F2DBD2C-BBEE-4912-8761-F0A7D92983D4}" type="datetimeFigureOut">
              <a:rPr lang="en-GB" smtClean="0"/>
              <a:t>19/05/2021</a:t>
            </a:fld>
            <a:endParaRPr lang="en-GB"/>
          </a:p>
        </p:txBody>
      </p:sp>
      <p:sp>
        <p:nvSpPr>
          <p:cNvPr id="8" name="Fußzeilenplatzhalter 7"/>
          <p:cNvSpPr>
            <a:spLocks noGrp="1"/>
          </p:cNvSpPr>
          <p:nvPr>
            <p:ph type="ftr" sz="quarter" idx="11"/>
          </p:nvPr>
        </p:nvSpPr>
        <p:spPr/>
        <p:txBody>
          <a:bodyPr/>
          <a:lstStyle/>
          <a:p>
            <a:endParaRPr lang="en-GB"/>
          </a:p>
        </p:txBody>
      </p:sp>
      <p:sp>
        <p:nvSpPr>
          <p:cNvPr id="9" name="Foliennummernplatzhalter 8"/>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609519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en-GB"/>
          </a:p>
        </p:txBody>
      </p:sp>
      <p:sp>
        <p:nvSpPr>
          <p:cNvPr id="3" name="Datumsplatzhalter 2"/>
          <p:cNvSpPr>
            <a:spLocks noGrp="1"/>
          </p:cNvSpPr>
          <p:nvPr>
            <p:ph type="dt" sz="half" idx="10"/>
          </p:nvPr>
        </p:nvSpPr>
        <p:spPr/>
        <p:txBody>
          <a:bodyPr/>
          <a:lstStyle/>
          <a:p>
            <a:fld id="{5F2DBD2C-BBEE-4912-8761-F0A7D92983D4}" type="datetimeFigureOut">
              <a:rPr lang="en-GB" smtClean="0"/>
              <a:t>19/05/2021</a:t>
            </a:fld>
            <a:endParaRPr lang="en-GB"/>
          </a:p>
        </p:txBody>
      </p:sp>
      <p:sp>
        <p:nvSpPr>
          <p:cNvPr id="4" name="Fußzeilenplatzhalter 3"/>
          <p:cNvSpPr>
            <a:spLocks noGrp="1"/>
          </p:cNvSpPr>
          <p:nvPr>
            <p:ph type="ftr" sz="quarter" idx="11"/>
          </p:nvPr>
        </p:nvSpPr>
        <p:spPr/>
        <p:txBody>
          <a:bodyPr/>
          <a:lstStyle/>
          <a:p>
            <a:endParaRPr lang="en-GB"/>
          </a:p>
        </p:txBody>
      </p:sp>
      <p:sp>
        <p:nvSpPr>
          <p:cNvPr id="5" name="Foliennummernplatzhalter 4"/>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177836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5F2DBD2C-BBEE-4912-8761-F0A7D92983D4}" type="datetimeFigureOut">
              <a:rPr lang="en-GB" smtClean="0"/>
              <a:t>19/05/2021</a:t>
            </a:fld>
            <a:endParaRPr lang="en-GB"/>
          </a:p>
        </p:txBody>
      </p:sp>
      <p:sp>
        <p:nvSpPr>
          <p:cNvPr id="3" name="Fußzeilenplatzhalter 2"/>
          <p:cNvSpPr>
            <a:spLocks noGrp="1"/>
          </p:cNvSpPr>
          <p:nvPr>
            <p:ph type="ftr" sz="quarter" idx="11"/>
          </p:nvPr>
        </p:nvSpPr>
        <p:spPr/>
        <p:txBody>
          <a:bodyPr/>
          <a:lstStyle/>
          <a:p>
            <a:endParaRPr lang="en-GB"/>
          </a:p>
        </p:txBody>
      </p:sp>
      <p:sp>
        <p:nvSpPr>
          <p:cNvPr id="4" name="Foliennummernplatzhalter 3"/>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848003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1" y="273050"/>
            <a:ext cx="3008313" cy="1162050"/>
          </a:xfrm>
        </p:spPr>
        <p:txBody>
          <a:bodyPr anchor="b"/>
          <a:lstStyle>
            <a:lvl1pPr algn="l">
              <a:defRPr sz="2000" b="1"/>
            </a:lvl1pPr>
          </a:lstStyle>
          <a:p>
            <a:r>
              <a:rPr lang="de-DE"/>
              <a:t>Titelmasterformat durch Klicken bearbeiten</a:t>
            </a:r>
            <a:endParaRPr lang="en-GB"/>
          </a:p>
        </p:txBody>
      </p:sp>
      <p:sp>
        <p:nvSpPr>
          <p:cNvPr id="3" name="Inhaltsplatzhalt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Textplatzhalt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5F2DBD2C-BBEE-4912-8761-F0A7D92983D4}" type="datetimeFigureOut">
              <a:rPr lang="en-GB" smtClean="0"/>
              <a:t>19/05/2021</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829485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1"/>
            <a:ext cx="5486400" cy="566738"/>
          </a:xfrm>
        </p:spPr>
        <p:txBody>
          <a:bodyPr anchor="b"/>
          <a:lstStyle>
            <a:lvl1pPr algn="l">
              <a:defRPr sz="2000" b="1"/>
            </a:lvl1pPr>
          </a:lstStyle>
          <a:p>
            <a:r>
              <a:rPr lang="de-DE"/>
              <a:t>Titelmasterformat durch Klicken bearbeiten</a:t>
            </a:r>
            <a:endParaRPr lang="en-GB"/>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platzhalt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5F2DBD2C-BBEE-4912-8761-F0A7D92983D4}" type="datetimeFigureOut">
              <a:rPr lang="en-GB" smtClean="0"/>
              <a:t>19/05/2021</a:t>
            </a:fld>
            <a:endParaRPr lang="en-GB"/>
          </a:p>
        </p:txBody>
      </p:sp>
      <p:sp>
        <p:nvSpPr>
          <p:cNvPr id="6" name="Fußzeilenplatzhalter 5"/>
          <p:cNvSpPr>
            <a:spLocks noGrp="1"/>
          </p:cNvSpPr>
          <p:nvPr>
            <p:ph type="ftr" sz="quarter" idx="11"/>
          </p:nvPr>
        </p:nvSpPr>
        <p:spPr/>
        <p:txBody>
          <a:bodyPr/>
          <a:lstStyle/>
          <a:p>
            <a:endParaRPr lang="en-GB"/>
          </a:p>
        </p:txBody>
      </p:sp>
      <p:sp>
        <p:nvSpPr>
          <p:cNvPr id="7" name="Foliennummernplatzhalter 6"/>
          <p:cNvSpPr>
            <a:spLocks noGrp="1"/>
          </p:cNvSpPr>
          <p:nvPr>
            <p:ph type="sldNum" sz="quarter" idx="12"/>
          </p:nvPr>
        </p:nvSpPr>
        <p:spPr/>
        <p:txBody>
          <a:bodyPr/>
          <a:lstStyle/>
          <a:p>
            <a:fld id="{8DC310C6-69A2-4CE0-B056-9305E663424E}" type="slidenum">
              <a:rPr lang="en-GB" smtClean="0"/>
              <a:t>‹Nr.›</a:t>
            </a:fld>
            <a:endParaRPr lang="en-GB"/>
          </a:p>
        </p:txBody>
      </p:sp>
    </p:spTree>
    <p:extLst>
      <p:ext uri="{BB962C8B-B14F-4D97-AF65-F5344CB8AC3E}">
        <p14:creationId xmlns:p14="http://schemas.microsoft.com/office/powerpoint/2010/main" val="1091862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endParaRPr lang="en-GB"/>
          </a:p>
        </p:txBody>
      </p:sp>
      <p:sp>
        <p:nvSpPr>
          <p:cNvPr id="3" name="Textplatzhalt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GB"/>
          </a:p>
        </p:txBody>
      </p:sp>
      <p:sp>
        <p:nvSpPr>
          <p:cNvPr id="4" name="Datumsplatzhalt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2DBD2C-BBEE-4912-8761-F0A7D92983D4}" type="datetimeFigureOut">
              <a:rPr lang="en-GB" smtClean="0"/>
              <a:t>19/05/2021</a:t>
            </a:fld>
            <a:endParaRPr lang="en-GB"/>
          </a:p>
        </p:txBody>
      </p:sp>
      <p:sp>
        <p:nvSpPr>
          <p:cNvPr id="5" name="Fußzeilenplatzhalt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Foliennummernplatzhalt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C310C6-69A2-4CE0-B056-9305E663424E}" type="slidenum">
              <a:rPr lang="en-GB" smtClean="0"/>
              <a:t>‹Nr.›</a:t>
            </a:fld>
            <a:endParaRPr lang="en-GB"/>
          </a:p>
        </p:txBody>
      </p:sp>
    </p:spTree>
    <p:extLst>
      <p:ext uri="{BB962C8B-B14F-4D97-AF65-F5344CB8AC3E}">
        <p14:creationId xmlns:p14="http://schemas.microsoft.com/office/powerpoint/2010/main" val="470593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37076511"/>
              </p:ext>
            </p:extLst>
          </p:nvPr>
        </p:nvGraphicFramePr>
        <p:xfrm>
          <a:off x="1" y="-331759"/>
          <a:ext cx="9144001" cy="7302142"/>
        </p:xfrm>
        <a:graphic>
          <a:graphicData uri="http://schemas.openxmlformats.org/drawingml/2006/table">
            <a:tbl>
              <a:tblPr firstRow="1" bandRow="1">
                <a:tableStyleId>{5C22544A-7EE6-4342-B048-85BDC9FD1C3A}</a:tableStyleId>
              </a:tblPr>
              <a:tblGrid>
                <a:gridCol w="818573">
                  <a:extLst>
                    <a:ext uri="{9D8B030D-6E8A-4147-A177-3AD203B41FA5}">
                      <a16:colId xmlns:a16="http://schemas.microsoft.com/office/drawing/2014/main" val="20000"/>
                    </a:ext>
                  </a:extLst>
                </a:gridCol>
                <a:gridCol w="1305154">
                  <a:extLst>
                    <a:ext uri="{9D8B030D-6E8A-4147-A177-3AD203B41FA5}">
                      <a16:colId xmlns:a16="http://schemas.microsoft.com/office/drawing/2014/main" val="20001"/>
                    </a:ext>
                  </a:extLst>
                </a:gridCol>
                <a:gridCol w="1584176">
                  <a:extLst>
                    <a:ext uri="{9D8B030D-6E8A-4147-A177-3AD203B41FA5}">
                      <a16:colId xmlns:a16="http://schemas.microsoft.com/office/drawing/2014/main" val="20002"/>
                    </a:ext>
                  </a:extLst>
                </a:gridCol>
                <a:gridCol w="5436098">
                  <a:extLst>
                    <a:ext uri="{9D8B030D-6E8A-4147-A177-3AD203B41FA5}">
                      <a16:colId xmlns:a16="http://schemas.microsoft.com/office/drawing/2014/main" val="20003"/>
                    </a:ext>
                  </a:extLst>
                </a:gridCol>
              </a:tblGrid>
              <a:tr h="324028">
                <a:tc>
                  <a:txBody>
                    <a:bodyPr/>
                    <a:lstStyle/>
                    <a:p>
                      <a:pPr>
                        <a:lnSpc>
                          <a:spcPct val="100000"/>
                        </a:lnSpc>
                      </a:pPr>
                      <a:endParaRPr lang="en-GB" sz="900" b="1" dirty="0">
                        <a:effectLst/>
                        <a:latin typeface="Times New Roman" panose="02020603050405020304" pitchFamily="18" charset="0"/>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US" sz="900" dirty="0">
                          <a:effectLst/>
                          <a:latin typeface="Times New Roman" panose="02020603050405020304" pitchFamily="18" charset="0"/>
                          <a:cs typeface="Times New Roman" panose="02020603050405020304" pitchFamily="18" charset="0"/>
                        </a:rPr>
                        <a:t>Discursive structure</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de-DE" sz="900" dirty="0">
                          <a:effectLst/>
                          <a:latin typeface="Times New Roman" panose="02020603050405020304" pitchFamily="18" charset="0"/>
                          <a:ea typeface="Malgun Gothic"/>
                          <a:cs typeface="Times New Roman" panose="02020603050405020304" pitchFamily="18" charset="0"/>
                        </a:rPr>
                        <a:t>Description</a:t>
                      </a:r>
                      <a:r>
                        <a:rPr lang="de-DE" sz="900" baseline="0" dirty="0">
                          <a:effectLst/>
                          <a:latin typeface="Times New Roman" panose="02020603050405020304" pitchFamily="18" charset="0"/>
                          <a:ea typeface="Malgun Gothic"/>
                          <a:cs typeface="Times New Roman" panose="02020603050405020304" pitchFamily="18" charset="0"/>
                        </a:rPr>
                        <a:t> </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de-DE" sz="900" dirty="0" err="1">
                          <a:effectLst/>
                          <a:latin typeface="Times New Roman" panose="02020603050405020304" pitchFamily="18" charset="0"/>
                          <a:ea typeface="Malgun Gothic"/>
                          <a:cs typeface="Times New Roman" panose="02020603050405020304" pitchFamily="18" charset="0"/>
                        </a:rPr>
                        <a:t>Example</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0"/>
                  </a:ext>
                </a:extLst>
              </a:tr>
              <a:tr h="460789">
                <a:tc rowSpan="3">
                  <a:txBody>
                    <a:bodyPr/>
                    <a:lstStyle/>
                    <a:p>
                      <a:pPr>
                        <a:lnSpc>
                          <a:spcPct val="100000"/>
                        </a:lnSpc>
                        <a:spcAft>
                          <a:spcPts val="0"/>
                        </a:spcAft>
                      </a:pPr>
                      <a:r>
                        <a:rPr lang="en-US" sz="900" b="1" dirty="0">
                          <a:effectLst/>
                          <a:latin typeface="Times New Roman" panose="02020603050405020304" pitchFamily="18" charset="0"/>
                          <a:cs typeface="Times New Roman" panose="02020603050405020304" pitchFamily="18" charset="0"/>
                        </a:rPr>
                        <a:t>Objects (what)</a:t>
                      </a: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3">
                  <a:txBody>
                    <a:bodyPr/>
                    <a:lstStyle/>
                    <a:p>
                      <a:pPr>
                        <a:lnSpc>
                          <a:spcPct val="100000"/>
                        </a:lnSpc>
                        <a:spcAft>
                          <a:spcPts val="0"/>
                        </a:spcAft>
                      </a:pPr>
                      <a:r>
                        <a:rPr lang="en-US" sz="900" dirty="0">
                          <a:effectLst/>
                          <a:latin typeface="Times New Roman" panose="02020603050405020304" pitchFamily="18" charset="0"/>
                          <a:cs typeface="Times New Roman" panose="02020603050405020304" pitchFamily="18" charset="0"/>
                        </a:rPr>
                        <a:t>A</a:t>
                      </a:r>
                      <a:r>
                        <a:rPr lang="en-US" sz="900" baseline="0" dirty="0">
                          <a:effectLst/>
                          <a:latin typeface="Times New Roman" panose="02020603050405020304" pitchFamily="18" charset="0"/>
                          <a:cs typeface="Times New Roman" panose="02020603050405020304" pitchFamily="18" charset="0"/>
                        </a:rPr>
                        <a:t> singular, but</a:t>
                      </a:r>
                      <a:r>
                        <a:rPr lang="en-US" sz="900" dirty="0">
                          <a:effectLst/>
                          <a:latin typeface="Times New Roman" panose="02020603050405020304" pitchFamily="18" charset="0"/>
                          <a:cs typeface="Times New Roman" panose="02020603050405020304" pitchFamily="18" charset="0"/>
                        </a:rPr>
                        <a:t> </a:t>
                      </a:r>
                      <a:r>
                        <a:rPr lang="en-US" sz="900" i="1" dirty="0">
                          <a:effectLst/>
                          <a:latin typeface="Times New Roman" panose="02020603050405020304" pitchFamily="18" charset="0"/>
                          <a:cs typeface="Times New Roman" panose="02020603050405020304" pitchFamily="18" charset="0"/>
                        </a:rPr>
                        <a:t>broad, unspecific </a:t>
                      </a:r>
                      <a:r>
                        <a:rPr lang="en-US" sz="900" dirty="0">
                          <a:effectLst/>
                          <a:latin typeface="Times New Roman" panose="02020603050405020304" pitchFamily="18" charset="0"/>
                          <a:cs typeface="Times New Roman" panose="02020603050405020304" pitchFamily="18" charset="0"/>
                        </a:rPr>
                        <a:t>governance object discursively constituted</a:t>
                      </a:r>
                      <a:r>
                        <a:rPr lang="en-US" sz="900" baseline="0" dirty="0">
                          <a:effectLst/>
                          <a:latin typeface="Times New Roman" panose="02020603050405020304" pitchFamily="18" charset="0"/>
                          <a:cs typeface="Times New Roman" panose="02020603050405020304" pitchFamily="18" charset="0"/>
                        </a:rPr>
                        <a:t>. </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3">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All CE techniques that </a:t>
                      </a:r>
                      <a:r>
                        <a:rPr lang="en-GB" sz="900" i="1" dirty="0">
                          <a:effectLst/>
                          <a:latin typeface="Times New Roman" panose="02020603050405020304" pitchFamily="18" charset="0"/>
                          <a:ea typeface="Malgun Gothic"/>
                          <a:cs typeface="Times New Roman" panose="02020603050405020304" pitchFamily="18" charset="0"/>
                        </a:rPr>
                        <a:t>may</a:t>
                      </a:r>
                      <a:r>
                        <a:rPr lang="en-GB" sz="900" dirty="0">
                          <a:effectLst/>
                          <a:latin typeface="Times New Roman" panose="02020603050405020304" pitchFamily="18" charset="0"/>
                          <a:ea typeface="Malgun Gothic"/>
                          <a:cs typeface="Times New Roman" panose="02020603050405020304" pitchFamily="18" charset="0"/>
                        </a:rPr>
                        <a:t> affect biodiversity</a:t>
                      </a:r>
                      <a:r>
                        <a:rPr lang="en-GB" sz="900" baseline="0" dirty="0">
                          <a:effectLst/>
                          <a:latin typeface="Times New Roman" panose="02020603050405020304" pitchFamily="18" charset="0"/>
                          <a:ea typeface="Malgun Gothic"/>
                          <a:cs typeface="Times New Roman" panose="02020603050405020304" pitchFamily="18" charset="0"/>
                        </a:rPr>
                        <a:t> and </a:t>
                      </a:r>
                      <a:r>
                        <a:rPr lang="en-GB" sz="900" dirty="0">
                          <a:effectLst/>
                          <a:latin typeface="Times New Roman" panose="02020603050405020304" pitchFamily="18" charset="0"/>
                          <a:ea typeface="Malgun Gothic"/>
                          <a:cs typeface="Times New Roman" panose="02020603050405020304" pitchFamily="18" charset="0"/>
                        </a:rPr>
                        <a:t>associated socio-ecological systems</a:t>
                      </a:r>
                    </a:p>
                  </a:txBody>
                  <a:tcPr marL="121920" marR="121920" marT="34290" marB="34290" anchor="ctr"/>
                </a:tc>
                <a:tc>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An interim definition of geo-engineering</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includes any technologies that deliberately reduce solar insolation or increase carbon sequestration from the  atmosphere on a large scale that may affect biodiversity (CBD Secretariat 2011a: lgcrg-eng-01-03-en)</a:t>
                      </a:r>
                      <a:endParaRPr lang="de-DE"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1"/>
                  </a:ext>
                </a:extLst>
              </a:tr>
              <a:tr h="59244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The technical study indicates that the deployment of some geoengineering</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techniques, if feasible  </a:t>
                      </a:r>
                    </a:p>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and effective, could reduce the magnitude of climate change and its impacts on biodiversity. At the same  </a:t>
                      </a:r>
                    </a:p>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time, most geoengineering techniques are associated with unintended impacts on biodiversity, particularly  when deployed at a climatically-significant scale, together with significant risks and uncertainties</a:t>
                      </a:r>
                      <a:r>
                        <a:rPr lang="en-GB" sz="900" baseline="0" dirty="0">
                          <a:effectLst/>
                          <a:latin typeface="Times New Roman" panose="02020603050405020304" pitchFamily="18" charset="0"/>
                          <a:ea typeface="Malgun Gothic"/>
                          <a:cs typeface="Times New Roman" panose="02020603050405020304" pitchFamily="18" charset="0"/>
                        </a:rPr>
                        <a:t> (SBSTTA 2012: SBSTTA/16/10)</a:t>
                      </a:r>
                    </a:p>
                  </a:txBody>
                  <a:tcPr marL="121920" marR="121920" marT="34290" marB="34290" anchor="ctr"/>
                </a:tc>
                <a:extLst>
                  <a:ext uri="{0D108BD9-81ED-4DB2-BD59-A6C34878D82A}">
                    <a16:rowId xmlns:a16="http://schemas.microsoft.com/office/drawing/2014/main" val="10002"/>
                  </a:ext>
                </a:extLst>
              </a:tr>
              <a:tr h="59244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[T]he impacts of geoengineering</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on the drivers of biodiversity loss, including the  potential decrease in the</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climate change driver from effective geoengineering techniques, changes in other  drivers, including land-use change, that are inevitably associated with geoengineering approaches (SBSTTA 2015a: SBSTTA/19/7)</a:t>
                      </a:r>
                    </a:p>
                  </a:txBody>
                  <a:tcPr marL="121920" marR="121920" marT="34290" marB="34290" anchor="ctr"/>
                </a:tc>
                <a:extLst>
                  <a:ext uri="{0D108BD9-81ED-4DB2-BD59-A6C34878D82A}">
                    <a16:rowId xmlns:a16="http://schemas.microsoft.com/office/drawing/2014/main" val="10003"/>
                  </a:ext>
                </a:extLst>
              </a:tr>
              <a:tr h="987405">
                <a:tc rowSpan="3">
                  <a:txBody>
                    <a:bodyPr/>
                    <a:lstStyle/>
                    <a:p>
                      <a:pPr>
                        <a:lnSpc>
                          <a:spcPct val="100000"/>
                        </a:lnSpc>
                        <a:spcAft>
                          <a:spcPts val="0"/>
                        </a:spcAft>
                      </a:pPr>
                      <a:r>
                        <a:rPr lang="en-US" sz="900" b="1" dirty="0">
                          <a:effectLst/>
                          <a:latin typeface="Times New Roman" panose="02020603050405020304" pitchFamily="18" charset="0"/>
                          <a:cs typeface="Times New Roman" panose="02020603050405020304" pitchFamily="18" charset="0"/>
                        </a:rPr>
                        <a:t>Rationales (why)</a:t>
                      </a: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3">
                  <a:txBody>
                    <a:bodyPr/>
                    <a:lstStyle/>
                    <a:p>
                      <a:pPr>
                        <a:lnSpc>
                          <a:spcPct val="100000"/>
                        </a:lnSpc>
                        <a:spcAft>
                          <a:spcPts val="0"/>
                        </a:spcAft>
                      </a:pPr>
                      <a:r>
                        <a:rPr lang="en-GB" sz="900" i="1" dirty="0">
                          <a:effectLst/>
                          <a:latin typeface="Times New Roman" panose="02020603050405020304" pitchFamily="18" charset="0"/>
                          <a:cs typeface="Times New Roman" panose="02020603050405020304" pitchFamily="18" charset="0"/>
                        </a:rPr>
                        <a:t>Precautionary</a:t>
                      </a:r>
                      <a:r>
                        <a:rPr lang="en-GB" sz="900" baseline="0" dirty="0">
                          <a:effectLst/>
                          <a:latin typeface="Times New Roman" panose="02020603050405020304" pitchFamily="18" charset="0"/>
                          <a:cs typeface="Times New Roman" panose="02020603050405020304" pitchFamily="18" charset="0"/>
                        </a:rPr>
                        <a:t> r</a:t>
                      </a:r>
                      <a:r>
                        <a:rPr lang="en-GB" sz="900" dirty="0">
                          <a:effectLst/>
                          <a:latin typeface="Times New Roman" panose="02020603050405020304" pitchFamily="18" charset="0"/>
                          <a:cs typeface="Times New Roman" panose="02020603050405020304" pitchFamily="18" charset="0"/>
                        </a:rPr>
                        <a:t>ationales emphasising the </a:t>
                      </a:r>
                      <a:r>
                        <a:rPr lang="en-GB" sz="900" i="1" baseline="0" dirty="0">
                          <a:effectLst/>
                          <a:latin typeface="Times New Roman" panose="02020603050405020304" pitchFamily="18" charset="0"/>
                          <a:cs typeface="Times New Roman" panose="02020603050405020304" pitchFamily="18" charset="0"/>
                        </a:rPr>
                        <a:t>potential</a:t>
                      </a:r>
                      <a:r>
                        <a:rPr lang="en-GB" sz="900" dirty="0">
                          <a:effectLst/>
                          <a:latin typeface="Times New Roman" panose="02020603050405020304" pitchFamily="18" charset="0"/>
                          <a:cs typeface="Times New Roman" panose="02020603050405020304" pitchFamily="18" charset="0"/>
                        </a:rPr>
                        <a:t> </a:t>
                      </a:r>
                      <a:r>
                        <a:rPr lang="en-GB" sz="900" i="1" dirty="0">
                          <a:effectLst/>
                          <a:latin typeface="Times New Roman" panose="02020603050405020304" pitchFamily="18" charset="0"/>
                          <a:cs typeface="Times New Roman" panose="02020603050405020304" pitchFamily="18" charset="0"/>
                        </a:rPr>
                        <a:t>impacts</a:t>
                      </a:r>
                      <a:r>
                        <a:rPr lang="en-GB" sz="900" dirty="0">
                          <a:effectLst/>
                          <a:latin typeface="Times New Roman" panose="02020603050405020304" pitchFamily="18" charset="0"/>
                          <a:cs typeface="Times New Roman" panose="02020603050405020304" pitchFamily="18" charset="0"/>
                        </a:rPr>
                        <a:t> of CE, and the need for more diverse</a:t>
                      </a:r>
                      <a:r>
                        <a:rPr lang="en-GB" sz="900" baseline="0" dirty="0">
                          <a:effectLst/>
                          <a:latin typeface="Times New Roman" panose="02020603050405020304" pitchFamily="18" charset="0"/>
                          <a:cs typeface="Times New Roman" panose="02020603050405020304" pitchFamily="18" charset="0"/>
                        </a:rPr>
                        <a:t> information to assess them. </a:t>
                      </a:r>
                    </a:p>
                  </a:txBody>
                  <a:tcPr marL="121920" marR="121920" marT="34290" marB="34290" anchor="ctr"/>
                </a:tc>
                <a:tc rowSpan="3">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Governance to protect biodiversity </a:t>
                      </a:r>
                      <a:r>
                        <a:rPr lang="en-GB" sz="900" baseline="0" dirty="0">
                          <a:effectLst/>
                          <a:latin typeface="Times New Roman" panose="02020603050405020304" pitchFamily="18" charset="0"/>
                          <a:ea typeface="Malgun Gothic"/>
                          <a:cs typeface="Times New Roman" panose="02020603050405020304" pitchFamily="18" charset="0"/>
                        </a:rPr>
                        <a:t>against the </a:t>
                      </a:r>
                      <a:r>
                        <a:rPr lang="en-GB" sz="900" i="1" dirty="0">
                          <a:effectLst/>
                          <a:latin typeface="Times New Roman" panose="02020603050405020304" pitchFamily="18" charset="0"/>
                          <a:ea typeface="Malgun Gothic"/>
                          <a:cs typeface="Times New Roman" panose="02020603050405020304" pitchFamily="18" charset="0"/>
                        </a:rPr>
                        <a:t>potential  impacts </a:t>
                      </a:r>
                      <a:r>
                        <a:rPr lang="en-GB" sz="900" dirty="0">
                          <a:effectLst/>
                          <a:latin typeface="Times New Roman" panose="02020603050405020304" pitchFamily="18" charset="0"/>
                          <a:ea typeface="Malgun Gothic"/>
                          <a:cs typeface="Times New Roman" panose="02020603050405020304" pitchFamily="18" charset="0"/>
                        </a:rPr>
                        <a:t>of</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CE on biodiversity and socio-ecological systems</a:t>
                      </a:r>
                      <a:r>
                        <a:rPr lang="en-GB" sz="900" baseline="0" dirty="0">
                          <a:effectLst/>
                          <a:latin typeface="Times New Roman" panose="02020603050405020304" pitchFamily="18" charset="0"/>
                          <a:ea typeface="Malgun Gothic"/>
                          <a:cs typeface="Times New Roman" panose="02020603050405020304" pitchFamily="18" charset="0"/>
                        </a:rPr>
                        <a:t> by </a:t>
                      </a:r>
                      <a:r>
                        <a:rPr lang="en-GB" sz="900" i="1" baseline="0" dirty="0">
                          <a:effectLst/>
                          <a:latin typeface="Times New Roman" panose="02020603050405020304" pitchFamily="18" charset="0"/>
                          <a:ea typeface="Malgun Gothic"/>
                          <a:cs typeface="Times New Roman" panose="02020603050405020304" pitchFamily="18" charset="0"/>
                        </a:rPr>
                        <a:t>preventing</a:t>
                      </a:r>
                      <a:r>
                        <a:rPr lang="en-GB" sz="900" baseline="0" dirty="0">
                          <a:effectLst/>
                          <a:latin typeface="Times New Roman" panose="02020603050405020304" pitchFamily="18" charset="0"/>
                          <a:ea typeface="Malgun Gothic"/>
                          <a:cs typeface="Times New Roman" panose="02020603050405020304" pitchFamily="18" charset="0"/>
                        </a:rPr>
                        <a:t> such activities from taking place. </a:t>
                      </a:r>
                    </a:p>
                    <a:p>
                      <a:pPr>
                        <a:lnSpc>
                          <a:spcPct val="100000"/>
                        </a:lnSpc>
                        <a:spcAft>
                          <a:spcPts val="0"/>
                        </a:spcAft>
                      </a:pPr>
                      <a:endParaRPr lang="de-DE" sz="900" baseline="0" dirty="0">
                        <a:effectLst/>
                        <a:latin typeface="Times New Roman" panose="02020603050405020304" pitchFamily="18" charset="0"/>
                        <a:ea typeface="Malgun Gothic"/>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900" baseline="0" dirty="0">
                          <a:effectLst/>
                          <a:latin typeface="Times New Roman" panose="02020603050405020304" pitchFamily="18" charset="0"/>
                          <a:cs typeface="Times New Roman" panose="02020603050405020304" pitchFamily="18" charset="0"/>
                        </a:rPr>
                        <a:t>Governance to facilitate transdisciplinary research and knowledge integration to holistically assess the </a:t>
                      </a:r>
                      <a:r>
                        <a:rPr lang="en-GB" sz="900" i="1" baseline="0" dirty="0">
                          <a:effectLst/>
                          <a:latin typeface="Times New Roman" panose="02020603050405020304" pitchFamily="18" charset="0"/>
                          <a:cs typeface="Times New Roman" panose="02020603050405020304" pitchFamily="18" charset="0"/>
                        </a:rPr>
                        <a:t>potential impacts </a:t>
                      </a:r>
                      <a:r>
                        <a:rPr lang="en-GB" sz="900" baseline="0" dirty="0">
                          <a:effectLst/>
                          <a:latin typeface="Times New Roman" panose="02020603050405020304" pitchFamily="18" charset="0"/>
                          <a:cs typeface="Times New Roman" panose="02020603050405020304" pitchFamily="18" charset="0"/>
                        </a:rPr>
                        <a:t>of CE on biodiversity and associated social, economic and cultural systems.</a:t>
                      </a:r>
                    </a:p>
                  </a:txBody>
                  <a:tcPr marL="121920" marR="121920" marT="34290" marB="34290" anchor="ctr"/>
                </a:tc>
                <a:tc>
                  <a:txBody>
                    <a:bodyPr/>
                    <a:lstStyle/>
                    <a:p>
                      <a:pPr>
                        <a:lnSpc>
                          <a:spcPct val="100000"/>
                        </a:lnSpc>
                        <a:spcAft>
                          <a:spcPts val="0"/>
                        </a:spcAft>
                      </a:pPr>
                      <a:r>
                        <a:rPr lang="en-GB" sz="900" baseline="0" dirty="0">
                          <a:effectLst/>
                          <a:latin typeface="Times New Roman" panose="02020603050405020304" pitchFamily="18" charset="0"/>
                          <a:ea typeface="Malgun Gothic"/>
                          <a:cs typeface="Times New Roman" panose="02020603050405020304" pitchFamily="18" charset="0"/>
                        </a:rPr>
                        <a:t>On geo-engineering, the COP invites parties and governments,  according to national circumstances and priorities, to ensure, in  line with decision IX/16 C on ocean fertilization, in the absence of a science-based, global, transparent and effective control and  regulatory mechanism for geo-engineering, and in accordance  with the precautionary approach and CBD Article 14, that no  climate change-related geo-engineering activities that may affect  biodiversity take place, until there is an adequate scientific  basis on which to justify them and appropriate consideration  of the associated risks for the environment and biodiversity and associated social, economic and cultural impacts (ENB 2010: </a:t>
                      </a:r>
                      <a:r>
                        <a:rPr lang="en-GB" sz="900" dirty="0">
                          <a:effectLst/>
                          <a:latin typeface="Times New Roman" panose="02020603050405020304" pitchFamily="18" charset="0"/>
                          <a:ea typeface="Malgun Gothic"/>
                          <a:cs typeface="Times New Roman" panose="02020603050405020304" pitchFamily="18" charset="0"/>
                        </a:rPr>
                        <a:t>enb09534e)</a:t>
                      </a:r>
                      <a:endParaRPr lang="en-GB" sz="900" baseline="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04"/>
                  </a:ext>
                </a:extLst>
              </a:tr>
              <a:tr h="724097">
                <a:tc vMerge="1">
                  <a:txBody>
                    <a:bodyPr/>
                    <a:lstStyle/>
                    <a:p>
                      <a:endParaRPr lang="en-GB" dirty="0"/>
                    </a:p>
                  </a:txBody>
                  <a:tcPr/>
                </a:tc>
                <a:tc vMerge="1">
                  <a:txBody>
                    <a:bodyPr/>
                    <a:lstStyle/>
                    <a:p>
                      <a:endParaRPr lang="en-GB"/>
                    </a:p>
                  </a:txBody>
                  <a:tcPr/>
                </a:tc>
                <a:tc vMerge="1">
                  <a:txBody>
                    <a:bodyPr/>
                    <a:lstStyle/>
                    <a:p>
                      <a:pPr marL="0" marR="0" indent="0" algn="l" defTabSz="914400" rtl="0" eaLnBrk="1" fontAlgn="auto" latinLnBrk="0" hangingPunct="1">
                        <a:lnSpc>
                          <a:spcPct val="115000"/>
                        </a:lnSpc>
                        <a:spcBef>
                          <a:spcPts val="0"/>
                        </a:spcBef>
                        <a:spcAft>
                          <a:spcPts val="0"/>
                        </a:spcAft>
                        <a:buClrTx/>
                        <a:buSzTx/>
                        <a:buFontTx/>
                        <a:buNone/>
                        <a:tabLst/>
                        <a:defRPr/>
                      </a:pPr>
                      <a:endParaRPr lang="en-GB" sz="800" baseline="0" dirty="0">
                        <a:effectLst/>
                        <a:latin typeface="Times New Roman" panose="02020603050405020304" pitchFamily="18" charset="0"/>
                        <a:cs typeface="Times New Roman" panose="02020603050405020304" pitchFamily="18" charset="0"/>
                      </a:endParaRPr>
                    </a:p>
                  </a:txBody>
                  <a:tcPr marL="121920" marR="121920" marT="34290" marB="34290"/>
                </a:tc>
                <a:tc>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The lack of understanding of risks as a result of reliance upon models and limited observations makes  </a:t>
                      </a:r>
                    </a:p>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it difficult to evaluate the full spectrum of potential impacts</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of climate-related geo-engineering on  biodiversity, especially when considering complex systems such as the reliance of some ecosystems on  monsoons. […] climate-related geo-engineering</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is</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relatively un-studied and, therefore, should continue to be managed within the framework of the</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precautionary principle/approach (CBD Secretariat 2011b: lgcrg-eng-01-04-en)</a:t>
                      </a:r>
                    </a:p>
                  </a:txBody>
                  <a:tcPr marL="121920" marR="121920" marT="34290" marB="34290" anchor="ctr"/>
                </a:tc>
                <a:extLst>
                  <a:ext uri="{0D108BD9-81ED-4DB2-BD59-A6C34878D82A}">
                    <a16:rowId xmlns:a16="http://schemas.microsoft.com/office/drawing/2014/main" val="10005"/>
                  </a:ext>
                </a:extLst>
              </a:tr>
              <a:tr h="47907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The COP reiterated the importance of the precautionary approach in relation to  climate-related geoengineering,</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 and the need for more research and knowledge-sharing in order to better understand the  impacts of climate-related geoengineering (CBD Secretariat 2016: pr-2016-12-18-un-bidov-conf-en)</a:t>
                      </a:r>
                    </a:p>
                  </a:txBody>
                  <a:tcPr marL="121920" marR="121920" marT="34290" marB="34290" anchor="ctr"/>
                </a:tc>
                <a:extLst>
                  <a:ext uri="{0D108BD9-81ED-4DB2-BD59-A6C34878D82A}">
                    <a16:rowId xmlns:a16="http://schemas.microsoft.com/office/drawing/2014/main" val="10006"/>
                  </a:ext>
                </a:extLst>
              </a:tr>
              <a:tr h="329135">
                <a:tc rowSpan="3">
                  <a:txBody>
                    <a:bodyPr/>
                    <a:lstStyle/>
                    <a:p>
                      <a:pPr>
                        <a:lnSpc>
                          <a:spcPct val="100000"/>
                        </a:lnSpc>
                        <a:spcAft>
                          <a:spcPts val="0"/>
                        </a:spcAft>
                      </a:pPr>
                      <a:r>
                        <a:rPr lang="en-US" sz="900" b="1" dirty="0">
                          <a:effectLst/>
                          <a:latin typeface="Times New Roman" panose="02020603050405020304" pitchFamily="18" charset="0"/>
                          <a:cs typeface="Times New Roman" panose="02020603050405020304" pitchFamily="18" charset="0"/>
                        </a:rPr>
                        <a:t>Modes (how)</a:t>
                      </a: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3">
                  <a:txBody>
                    <a:bodyPr/>
                    <a:lstStyle/>
                    <a:p>
                      <a:pPr>
                        <a:lnSpc>
                          <a:spcPct val="100000"/>
                        </a:lnSpc>
                        <a:spcAft>
                          <a:spcPts val="0"/>
                        </a:spcAft>
                      </a:pPr>
                      <a:r>
                        <a:rPr lang="en-GB" sz="900" i="1" dirty="0">
                          <a:effectLst/>
                          <a:latin typeface="Times New Roman" panose="02020603050405020304" pitchFamily="18" charset="0"/>
                          <a:cs typeface="Times New Roman" panose="02020603050405020304" pitchFamily="18" charset="0"/>
                        </a:rPr>
                        <a:t>Coercive, centralized,</a:t>
                      </a:r>
                      <a:r>
                        <a:rPr lang="en-GB" sz="900" i="1" baseline="0" dirty="0">
                          <a:effectLst/>
                          <a:latin typeface="Times New Roman" panose="02020603050405020304" pitchFamily="18" charset="0"/>
                          <a:cs typeface="Times New Roman" panose="02020603050405020304" pitchFamily="18" charset="0"/>
                        </a:rPr>
                        <a:t> </a:t>
                      </a:r>
                      <a:r>
                        <a:rPr lang="en-GB" sz="900" i="1" dirty="0">
                          <a:effectLst/>
                          <a:latin typeface="Times New Roman" panose="02020603050405020304" pitchFamily="18" charset="0"/>
                          <a:cs typeface="Times New Roman" panose="02020603050405020304" pitchFamily="18" charset="0"/>
                        </a:rPr>
                        <a:t>global </a:t>
                      </a:r>
                      <a:r>
                        <a:rPr lang="en-GB" sz="900" dirty="0">
                          <a:effectLst/>
                          <a:latin typeface="Times New Roman" panose="02020603050405020304" pitchFamily="18" charset="0"/>
                          <a:cs typeface="Times New Roman" panose="02020603050405020304" pitchFamily="18" charset="0"/>
                        </a:rPr>
                        <a:t>governance mode  </a:t>
                      </a:r>
                      <a:r>
                        <a:rPr lang="en-US" sz="900" dirty="0">
                          <a:effectLst/>
                          <a:latin typeface="Times New Roman" panose="02020603050405020304" pitchFamily="18" charset="0"/>
                          <a:cs typeface="Times New Roman" panose="02020603050405020304" pitchFamily="18" charset="0"/>
                        </a:rPr>
                        <a:t>discursively </a:t>
                      </a:r>
                      <a:r>
                        <a:rPr lang="en-GB" sz="900" dirty="0">
                          <a:effectLst/>
                          <a:latin typeface="Times New Roman" panose="02020603050405020304" pitchFamily="18" charset="0"/>
                          <a:cs typeface="Times New Roman" panose="02020603050405020304" pitchFamily="18" charset="0"/>
                        </a:rPr>
                        <a:t>constituted as</a:t>
                      </a:r>
                      <a:r>
                        <a:rPr lang="en-GB" sz="900" baseline="0" dirty="0">
                          <a:effectLst/>
                          <a:latin typeface="Times New Roman" panose="02020603050405020304" pitchFamily="18" charset="0"/>
                          <a:cs typeface="Times New Roman" panose="02020603050405020304" pitchFamily="18" charset="0"/>
                        </a:rPr>
                        <a:t> </a:t>
                      </a:r>
                      <a:r>
                        <a:rPr lang="en-GB" sz="900" dirty="0">
                          <a:effectLst/>
                          <a:latin typeface="Times New Roman" panose="02020603050405020304" pitchFamily="18" charset="0"/>
                          <a:cs typeface="Times New Roman" panose="02020603050405020304" pitchFamily="18" charset="0"/>
                        </a:rPr>
                        <a:t>practicable.</a:t>
                      </a:r>
                      <a:r>
                        <a:rPr lang="en-GB" sz="900" baseline="0" dirty="0">
                          <a:effectLst/>
                          <a:latin typeface="Times New Roman" panose="02020603050405020304" pitchFamily="18" charset="0"/>
                          <a:cs typeface="Times New Roman" panose="02020603050405020304" pitchFamily="18" charset="0"/>
                        </a:rPr>
                        <a:t> </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3">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Global, transparent and effective </a:t>
                      </a:r>
                      <a:r>
                        <a:rPr lang="en-GB" sz="900" i="1" dirty="0">
                          <a:effectLst/>
                          <a:latin typeface="Times New Roman" panose="02020603050405020304" pitchFamily="18" charset="0"/>
                          <a:ea typeface="Malgun Gothic"/>
                          <a:cs typeface="Times New Roman" panose="02020603050405020304" pitchFamily="18" charset="0"/>
                        </a:rPr>
                        <a:t>control and regulatory</a:t>
                      </a:r>
                      <a:r>
                        <a:rPr lang="en-GB" sz="900" dirty="0">
                          <a:effectLst/>
                          <a:latin typeface="Times New Roman" panose="02020603050405020304" pitchFamily="18" charset="0"/>
                          <a:ea typeface="Malgun Gothic"/>
                          <a:cs typeface="Times New Roman" panose="02020603050405020304" pitchFamily="18" charset="0"/>
                        </a:rPr>
                        <a:t> mechanisms </a:t>
                      </a:r>
                      <a:r>
                        <a:rPr lang="en-GB" sz="900" baseline="0" dirty="0">
                          <a:effectLst/>
                          <a:latin typeface="Times New Roman" panose="02020603050405020304" pitchFamily="18" charset="0"/>
                          <a:ea typeface="Malgun Gothic"/>
                          <a:cs typeface="Times New Roman" panose="02020603050405020304" pitchFamily="18" charset="0"/>
                        </a:rPr>
                        <a:t>to </a:t>
                      </a:r>
                      <a:r>
                        <a:rPr lang="en-GB" sz="900" i="1" baseline="0" dirty="0">
                          <a:effectLst/>
                          <a:latin typeface="Times New Roman" panose="02020603050405020304" pitchFamily="18" charset="0"/>
                          <a:ea typeface="Malgun Gothic"/>
                          <a:cs typeface="Times New Roman" panose="02020603050405020304" pitchFamily="18" charset="0"/>
                        </a:rPr>
                        <a:t>prevent</a:t>
                      </a:r>
                      <a:r>
                        <a:rPr lang="en-GB" sz="900" baseline="0" dirty="0">
                          <a:effectLst/>
                          <a:latin typeface="Times New Roman" panose="02020603050405020304" pitchFamily="18" charset="0"/>
                          <a:ea typeface="Malgun Gothic"/>
                          <a:cs typeface="Times New Roman" panose="02020603050405020304" pitchFamily="18" charset="0"/>
                        </a:rPr>
                        <a:t> </a:t>
                      </a:r>
                      <a:r>
                        <a:rPr lang="en-GB" sz="900" i="1" baseline="0" dirty="0">
                          <a:effectLst/>
                          <a:latin typeface="Times New Roman" panose="02020603050405020304" pitchFamily="18" charset="0"/>
                          <a:ea typeface="Malgun Gothic"/>
                          <a:cs typeface="Times New Roman" panose="02020603050405020304" pitchFamily="18" charset="0"/>
                        </a:rPr>
                        <a:t>potentially</a:t>
                      </a:r>
                      <a:r>
                        <a:rPr lang="en-GB" sz="900" baseline="0" dirty="0">
                          <a:effectLst/>
                          <a:latin typeface="Times New Roman" panose="02020603050405020304" pitchFamily="18" charset="0"/>
                          <a:ea typeface="Malgun Gothic"/>
                          <a:cs typeface="Times New Roman" panose="02020603050405020304" pitchFamily="18" charset="0"/>
                        </a:rPr>
                        <a:t> harmful CE activities from taking place. </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a:txBody>
                    <a:bodyPr/>
                    <a:lstStyle/>
                    <a:p>
                      <a:pPr>
                        <a:lnSpc>
                          <a:spcPct val="100000"/>
                        </a:lnSpc>
                        <a:spcAft>
                          <a:spcPts val="0"/>
                        </a:spcAft>
                      </a:pP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 proposed inserting language on  the urgent need for a global transparent regulatory framework on geo-engineering (ENB 2010: enb09534e)</a:t>
                      </a:r>
                    </a:p>
                  </a:txBody>
                  <a:tcPr marL="121920" marR="121920" marT="34290" marB="34290" anchor="ctr"/>
                </a:tc>
                <a:extLst>
                  <a:ext uri="{0D108BD9-81ED-4DB2-BD59-A6C34878D82A}">
                    <a16:rowId xmlns:a16="http://schemas.microsoft.com/office/drawing/2014/main" val="10007"/>
                  </a:ext>
                </a:extLst>
              </a:tr>
              <a:tr h="487791">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Informal exchanges also continued on a possible  moratorium on geo-engineering,</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with conjecture surrounding the  possible fate of one of the conditions for lifting the moratorium,  namely the setting up of a global regulatory framework</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(ENB 2010: enb09534e)</a:t>
                      </a:r>
                    </a:p>
                  </a:txBody>
                  <a:tcPr marL="121920" marR="121920" marT="34290" marB="34290" anchor="ctr"/>
                </a:tc>
                <a:extLst>
                  <a:ext uri="{0D108BD9-81ED-4DB2-BD59-A6C34878D82A}">
                    <a16:rowId xmlns:a16="http://schemas.microsoft.com/office/drawing/2014/main" val="10008"/>
                  </a:ext>
                </a:extLst>
              </a:tr>
              <a:tr h="466167">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The current  regulatory mechanisms that could apply to climate-related geoengineering relevant to the Convention do  not constitute a framework for geoengineering as a whole that meets the criteria of being science-based,  global, transparent and effective </a:t>
                      </a:r>
                      <a:r>
                        <a:rPr lang="en-GB" sz="900" baseline="0" dirty="0">
                          <a:effectLst/>
                          <a:latin typeface="Times New Roman" panose="02020603050405020304" pitchFamily="18" charset="0"/>
                          <a:ea typeface="Malgun Gothic"/>
                          <a:cs typeface="Times New Roman" panose="02020603050405020304" pitchFamily="18" charset="0"/>
                        </a:rPr>
                        <a:t>(</a:t>
                      </a:r>
                      <a:r>
                        <a:rPr lang="en-GB" sz="900" dirty="0">
                          <a:effectLst/>
                          <a:latin typeface="Times New Roman" panose="02020603050405020304" pitchFamily="18" charset="0"/>
                          <a:ea typeface="Malgun Gothic"/>
                          <a:cs typeface="Times New Roman" panose="02020603050405020304" pitchFamily="18" charset="0"/>
                        </a:rPr>
                        <a:t>SBSTTA 2012: SBSTTA/16/10)</a:t>
                      </a:r>
                    </a:p>
                  </a:txBody>
                  <a:tcPr marL="121920" marR="121920" marT="34290" marB="34290" anchor="ctr"/>
                </a:tc>
                <a:extLst>
                  <a:ext uri="{0D108BD9-81ED-4DB2-BD59-A6C34878D82A}">
                    <a16:rowId xmlns:a16="http://schemas.microsoft.com/office/drawing/2014/main" val="10009"/>
                  </a:ext>
                </a:extLst>
              </a:tr>
              <a:tr h="460789">
                <a:tc rowSpan="3">
                  <a:txBody>
                    <a:bodyPr/>
                    <a:lstStyle/>
                    <a:p>
                      <a:pPr>
                        <a:lnSpc>
                          <a:spcPct val="100000"/>
                        </a:lnSpc>
                        <a:spcAft>
                          <a:spcPts val="0"/>
                        </a:spcAft>
                      </a:pPr>
                      <a:r>
                        <a:rPr lang="en-US" sz="900" b="1" dirty="0">
                          <a:effectLst/>
                          <a:latin typeface="Times New Roman" panose="02020603050405020304" pitchFamily="18" charset="0"/>
                          <a:cs typeface="Times New Roman" panose="02020603050405020304" pitchFamily="18" charset="0"/>
                        </a:rPr>
                        <a:t>Speakers (who)</a:t>
                      </a:r>
                      <a:endParaRPr lang="en-GB" sz="900" b="1"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3">
                  <a:txBody>
                    <a:bodyPr/>
                    <a:lstStyle/>
                    <a:p>
                      <a:pPr>
                        <a:lnSpc>
                          <a:spcPct val="100000"/>
                        </a:lnSpc>
                        <a:spcAft>
                          <a:spcPts val="0"/>
                        </a:spcAft>
                      </a:pPr>
                      <a:r>
                        <a:rPr lang="en-US" sz="900" dirty="0">
                          <a:effectLst/>
                          <a:latin typeface="Times New Roman" panose="02020603050405020304" pitchFamily="18" charset="0"/>
                          <a:cs typeface="Times New Roman" panose="02020603050405020304" pitchFamily="18" charset="0"/>
                        </a:rPr>
                        <a:t>Legitimate  </a:t>
                      </a:r>
                      <a:r>
                        <a:rPr lang="en-US" sz="900" i="1" dirty="0">
                          <a:effectLst/>
                          <a:latin typeface="Times New Roman" panose="02020603050405020304" pitchFamily="18" charset="0"/>
                          <a:cs typeface="Times New Roman" panose="02020603050405020304" pitchFamily="18" charset="0"/>
                        </a:rPr>
                        <a:t>‘</a:t>
                      </a:r>
                      <a:r>
                        <a:rPr lang="en-US" sz="900" i="1" baseline="0" dirty="0">
                          <a:effectLst/>
                          <a:latin typeface="Times New Roman" panose="02020603050405020304" pitchFamily="18" charset="0"/>
                          <a:cs typeface="Times New Roman" panose="02020603050405020304" pitchFamily="18" charset="0"/>
                        </a:rPr>
                        <a:t>Knowledge Producer’ </a:t>
                      </a:r>
                      <a:r>
                        <a:rPr lang="en-US" sz="900" dirty="0">
                          <a:effectLst/>
                          <a:latin typeface="Times New Roman" panose="02020603050405020304" pitchFamily="18" charset="0"/>
                          <a:cs typeface="Times New Roman" panose="02020603050405020304" pitchFamily="18" charset="0"/>
                        </a:rPr>
                        <a:t>speaker positions</a:t>
                      </a:r>
                      <a:r>
                        <a:rPr lang="en-US" sz="900" baseline="0" dirty="0">
                          <a:effectLst/>
                          <a:latin typeface="Times New Roman" panose="02020603050405020304" pitchFamily="18" charset="0"/>
                          <a:cs typeface="Times New Roman" panose="02020603050405020304" pitchFamily="18" charset="0"/>
                        </a:rPr>
                        <a:t> afforded to </a:t>
                      </a:r>
                      <a:r>
                        <a:rPr lang="en-US" sz="900" dirty="0">
                          <a:effectLst/>
                          <a:latin typeface="Times New Roman" panose="02020603050405020304" pitchFamily="18" charset="0"/>
                          <a:cs typeface="Times New Roman" panose="02020603050405020304" pitchFamily="18" charset="0"/>
                        </a:rPr>
                        <a:t>both scientific non-scientific</a:t>
                      </a:r>
                      <a:r>
                        <a:rPr lang="en-US" sz="900" baseline="0" dirty="0">
                          <a:effectLst/>
                          <a:latin typeface="Times New Roman" panose="02020603050405020304" pitchFamily="18" charset="0"/>
                          <a:cs typeface="Times New Roman" panose="02020603050405020304" pitchFamily="18" charset="0"/>
                        </a:rPr>
                        <a:t> actors</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tc rowSpan="3">
                  <a:txBody>
                    <a:bodyPr/>
                    <a:lstStyle/>
                    <a:p>
                      <a:pPr>
                        <a:lnSpc>
                          <a:spcPct val="100000"/>
                        </a:lnSpc>
                        <a:spcAft>
                          <a:spcPts val="0"/>
                        </a:spcAft>
                      </a:pPr>
                      <a:r>
                        <a:rPr lang="en-GB" sz="900" i="1" baseline="0" dirty="0">
                          <a:effectLst/>
                          <a:latin typeface="Times New Roman" panose="02020603050405020304" pitchFamily="18" charset="0"/>
                          <a:ea typeface="Malgun Gothic"/>
                          <a:cs typeface="Times New Roman" panose="02020603050405020304" pitchFamily="18" charset="0"/>
                        </a:rPr>
                        <a:t>Life</a:t>
                      </a:r>
                      <a:r>
                        <a:rPr lang="en-GB" sz="900" baseline="0" dirty="0">
                          <a:effectLst/>
                          <a:latin typeface="Times New Roman" panose="02020603050405020304" pitchFamily="18" charset="0"/>
                          <a:ea typeface="Malgun Gothic"/>
                          <a:cs typeface="Times New Roman" panose="02020603050405020304" pitchFamily="18" charset="0"/>
                        </a:rPr>
                        <a:t> </a:t>
                      </a:r>
                      <a:r>
                        <a:rPr lang="en-GB" sz="900" i="1" baseline="0" dirty="0">
                          <a:effectLst/>
                          <a:latin typeface="Times New Roman" panose="02020603050405020304" pitchFamily="18" charset="0"/>
                          <a:ea typeface="Malgun Gothic"/>
                          <a:cs typeface="Times New Roman" panose="02020603050405020304" pitchFamily="18" charset="0"/>
                        </a:rPr>
                        <a:t>scientists</a:t>
                      </a:r>
                      <a:r>
                        <a:rPr lang="en-GB" sz="900" baseline="0" dirty="0">
                          <a:effectLst/>
                          <a:latin typeface="Times New Roman" panose="02020603050405020304" pitchFamily="18" charset="0"/>
                          <a:ea typeface="Malgun Gothic"/>
                          <a:cs typeface="Times New Roman" panose="02020603050405020304" pitchFamily="18" charset="0"/>
                        </a:rPr>
                        <a:t>, </a:t>
                      </a:r>
                      <a:r>
                        <a:rPr lang="en-GB" sz="900" i="1" dirty="0">
                          <a:effectLst/>
                          <a:latin typeface="Times New Roman" panose="02020603050405020304" pitchFamily="18" charset="0"/>
                          <a:ea typeface="Malgun Gothic"/>
                          <a:cs typeface="Times New Roman" panose="02020603050405020304" pitchFamily="18" charset="0"/>
                        </a:rPr>
                        <a:t>indigenous peoples and local communities (IPLCs</a:t>
                      </a:r>
                      <a:r>
                        <a:rPr lang="en-GB" sz="900" dirty="0">
                          <a:effectLst/>
                          <a:latin typeface="Times New Roman" panose="02020603050405020304" pitchFamily="18" charset="0"/>
                          <a:ea typeface="Malgun Gothic"/>
                          <a:cs typeface="Times New Roman" panose="02020603050405020304" pitchFamily="18" charset="0"/>
                        </a:rPr>
                        <a:t>) all</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produce </a:t>
                      </a:r>
                      <a:r>
                        <a:rPr lang="en-GB" sz="900" baseline="0" dirty="0">
                          <a:effectLst/>
                          <a:latin typeface="Times New Roman" panose="02020603050405020304" pitchFamily="18" charset="0"/>
                          <a:ea typeface="Malgun Gothic"/>
                          <a:cs typeface="Times New Roman" panose="02020603050405020304" pitchFamily="18" charset="0"/>
                        </a:rPr>
                        <a:t>knowledge relevant for </a:t>
                      </a:r>
                      <a:r>
                        <a:rPr lang="en-GB" sz="900" dirty="0">
                          <a:effectLst/>
                          <a:latin typeface="Times New Roman" panose="02020603050405020304" pitchFamily="18" charset="0"/>
                          <a:ea typeface="Malgun Gothic"/>
                          <a:cs typeface="Times New Roman" panose="02020603050405020304" pitchFamily="18" charset="0"/>
                        </a:rPr>
                        <a:t>making</a:t>
                      </a:r>
                      <a:r>
                        <a:rPr lang="en-GB" sz="900" baseline="0" dirty="0">
                          <a:effectLst/>
                          <a:latin typeface="Times New Roman" panose="02020603050405020304" pitchFamily="18" charset="0"/>
                          <a:ea typeface="Malgun Gothic"/>
                          <a:cs typeface="Times New Roman" panose="02020603050405020304" pitchFamily="18" charset="0"/>
                        </a:rPr>
                        <a:t> decisions on </a:t>
                      </a:r>
                      <a:r>
                        <a:rPr lang="en-GB" sz="900" dirty="0">
                          <a:effectLst/>
                          <a:latin typeface="Times New Roman" panose="02020603050405020304" pitchFamily="18" charset="0"/>
                          <a:ea typeface="Malgun Gothic"/>
                          <a:cs typeface="Times New Roman" panose="02020603050405020304" pitchFamily="18" charset="0"/>
                        </a:rPr>
                        <a:t>CE governance. </a:t>
                      </a:r>
                    </a:p>
                  </a:txBody>
                  <a:tcPr marL="121920" marR="121920" marT="34290" marB="34290" anchor="ctr"/>
                </a:tc>
                <a:tc>
                  <a:txBody>
                    <a:bodyPr/>
                    <a:lstStyle/>
                    <a:p>
                      <a:pPr>
                        <a:lnSpc>
                          <a:spcPct val="100000"/>
                        </a:lnSpc>
                        <a:spcAft>
                          <a:spcPts val="0"/>
                        </a:spcAft>
                      </a:pPr>
                      <a:r>
                        <a:rPr lang="en-GB" sz="900" dirty="0">
                          <a:effectLst/>
                          <a:latin typeface="Times New Roman" panose="02020603050405020304" pitchFamily="18" charset="0"/>
                          <a:ea typeface="Malgun Gothic"/>
                          <a:cs typeface="Times New Roman" panose="02020603050405020304" pitchFamily="18" charset="0"/>
                        </a:rPr>
                        <a:t>[The</a:t>
                      </a:r>
                      <a:r>
                        <a:rPr lang="en-GB" sz="900" baseline="0" dirty="0">
                          <a:effectLst/>
                          <a:latin typeface="Times New Roman" panose="02020603050405020304" pitchFamily="18" charset="0"/>
                          <a:ea typeface="Malgun Gothic"/>
                          <a:cs typeface="Times New Roman" panose="02020603050405020304" pitchFamily="18" charset="0"/>
                        </a:rPr>
                        <a:t> COP] r</a:t>
                      </a:r>
                      <a:r>
                        <a:rPr lang="en-GB" sz="900" dirty="0">
                          <a:effectLst/>
                          <a:latin typeface="Times New Roman" panose="02020603050405020304" pitchFamily="18" charset="0"/>
                          <a:ea typeface="Malgun Gothic"/>
                          <a:cs typeface="Times New Roman" panose="02020603050405020304" pitchFamily="18" charset="0"/>
                        </a:rPr>
                        <a:t>ecognizes the importance of taking into account sciences for life and the  knowledge, experience and perspectives of indigenous peoples and local communities when  addressing climate-related geoengineering and protecting biodiversity (SBSTTA 2015b: SBSTTA/19/10) </a:t>
                      </a:r>
                    </a:p>
                  </a:txBody>
                  <a:tcPr marL="121920" marR="121920" marT="34290" marB="34290" anchor="ctr"/>
                </a:tc>
                <a:extLst>
                  <a:ext uri="{0D108BD9-81ED-4DB2-BD59-A6C34878D82A}">
                    <a16:rowId xmlns:a16="http://schemas.microsoft.com/office/drawing/2014/main" val="10010"/>
                  </a:ext>
                </a:extLst>
              </a:tr>
              <a:tr h="592443">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a:effectLst/>
                          <a:latin typeface="Times New Roman" panose="02020603050405020304" pitchFamily="18" charset="0"/>
                          <a:ea typeface="Malgun Gothic"/>
                          <a:cs typeface="Times New Roman" panose="02020603050405020304" pitchFamily="18" charset="0"/>
                        </a:rPr>
                        <a:t>It is necessary  for decision makers and</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scientists to understand the wider multidisciplinary concerns expressed by  indigenous peoples, to root their geoengineering proposals within this broader framework and to set aside  part of their investigation to understanding how to incorporate a holistic approach into their work</a:t>
                      </a:r>
                      <a:r>
                        <a:rPr lang="en-GB" sz="900" baseline="0" dirty="0">
                          <a:effectLst/>
                          <a:latin typeface="Times New Roman" panose="02020603050405020304" pitchFamily="18" charset="0"/>
                          <a:ea typeface="Malgun Gothic"/>
                          <a:cs typeface="Times New Roman" panose="02020603050405020304" pitchFamily="18" charset="0"/>
                        </a:rPr>
                        <a:t> (</a:t>
                      </a:r>
                      <a:r>
                        <a:rPr lang="en-GB" sz="900" dirty="0">
                          <a:effectLst/>
                          <a:latin typeface="Times New Roman" panose="02020603050405020304" pitchFamily="18" charset="0"/>
                          <a:ea typeface="Malgun Gothic"/>
                          <a:cs typeface="Times New Roman" panose="02020603050405020304" pitchFamily="18" charset="0"/>
                        </a:rPr>
                        <a:t>SBSTTA 2012: SBSTTA/16/10)</a:t>
                      </a:r>
                    </a:p>
                  </a:txBody>
                  <a:tcPr marL="121920" marR="121920" marT="34290" marB="34290" anchor="ctr"/>
                </a:tc>
                <a:extLst>
                  <a:ext uri="{0D108BD9-81ED-4DB2-BD59-A6C34878D82A}">
                    <a16:rowId xmlns:a16="http://schemas.microsoft.com/office/drawing/2014/main" val="10011"/>
                  </a:ext>
                </a:extLst>
              </a:tr>
              <a:tr h="460789">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a:effectLst/>
                          <a:latin typeface="Times New Roman" panose="02020603050405020304" pitchFamily="18" charset="0"/>
                          <a:ea typeface="Malgun Gothic"/>
                          <a:cs typeface="Times New Roman" panose="02020603050405020304" pitchFamily="18" charset="0"/>
                        </a:rPr>
                        <a:t>[…] the prediction and assessment  of potential harms to biological diversity by geoengineering proposals should include local criteria and  indicators, and should fully involve the relevant indigenous and local communities </a:t>
                      </a:r>
                      <a:r>
                        <a:rPr lang="en-GB" sz="900" baseline="0" dirty="0">
                          <a:effectLst/>
                          <a:latin typeface="Times New Roman" panose="02020603050405020304" pitchFamily="18" charset="0"/>
                          <a:ea typeface="Malgun Gothic"/>
                          <a:cs typeface="Times New Roman" panose="02020603050405020304" pitchFamily="18" charset="0"/>
                        </a:rPr>
                        <a:t>(</a:t>
                      </a:r>
                      <a:r>
                        <a:rPr lang="en-GB" sz="900" dirty="0">
                          <a:effectLst/>
                          <a:latin typeface="Times New Roman" panose="02020603050405020304" pitchFamily="18" charset="0"/>
                          <a:ea typeface="Malgun Gothic"/>
                          <a:cs typeface="Times New Roman" panose="02020603050405020304" pitchFamily="18" charset="0"/>
                        </a:rPr>
                        <a:t>SBSTTA 2012: SBSTTA/</a:t>
                      </a:r>
                      <a:r>
                        <a:rPr lang="en-GB" sz="900">
                          <a:effectLst/>
                          <a:latin typeface="Times New Roman" panose="02020603050405020304" pitchFamily="18" charset="0"/>
                          <a:ea typeface="Malgun Gothic"/>
                          <a:cs typeface="Times New Roman" panose="02020603050405020304" pitchFamily="18" charset="0"/>
                        </a:rPr>
                        <a:t>16/10)</a:t>
                      </a:r>
                      <a:endParaRPr lang="en-GB" sz="900" dirty="0">
                        <a:effectLst/>
                        <a:latin typeface="Times New Roman" panose="02020603050405020304" pitchFamily="18" charset="0"/>
                        <a:ea typeface="Malgun Gothic"/>
                        <a:cs typeface="Times New Roman" panose="02020603050405020304" pitchFamily="18" charset="0"/>
                      </a:endParaRPr>
                    </a:p>
                  </a:txBody>
                  <a:tcPr marL="121920" marR="121920" marT="34290" marB="34290" anchor="ct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283044875"/>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813</Words>
  <Application>Microsoft Office PowerPoint</Application>
  <PresentationFormat>Bildschirmpräsentation (4:3)</PresentationFormat>
  <Paragraphs>32</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Times New Roman</vt:lpstr>
      <vt:lpstr>Larissa</vt:lpstr>
      <vt:lpstr>PowerPoint-Präsentation</vt:lpstr>
    </vt:vector>
  </TitlesOfParts>
  <Company>IASS Potsdam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Boettcher, Miranda</dc:creator>
  <cp:lastModifiedBy>Miranda Böttcher</cp:lastModifiedBy>
  <cp:revision>55</cp:revision>
  <dcterms:created xsi:type="dcterms:W3CDTF">2021-03-05T10:54:32Z</dcterms:created>
  <dcterms:modified xsi:type="dcterms:W3CDTF">2021-05-19T13:03:56Z</dcterms:modified>
</cp:coreProperties>
</file>