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562" autoAdjust="0"/>
  </p:normalViewPr>
  <p:slideViewPr>
    <p:cSldViewPr>
      <p:cViewPr>
        <p:scale>
          <a:sx n="100" d="100"/>
          <a:sy n="100" d="100"/>
        </p:scale>
        <p:origin x="-2532" y="-72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609F21-1C6A-402D-81FB-ED6DD1FCA11C}" type="datetimeFigureOut">
              <a:rPr lang="en-GB" smtClean="0"/>
              <a:t>19/05/2021</a:t>
            </a:fld>
            <a:endParaRPr lang="en-GB"/>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46ECA1-D132-4387-958F-231E58F2A542}" type="slidenum">
              <a:rPr lang="en-GB" smtClean="0"/>
              <a:t>‹Nr.›</a:t>
            </a:fld>
            <a:endParaRPr lang="en-GB"/>
          </a:p>
        </p:txBody>
      </p:sp>
    </p:spTree>
    <p:extLst>
      <p:ext uri="{BB962C8B-B14F-4D97-AF65-F5344CB8AC3E}">
        <p14:creationId xmlns:p14="http://schemas.microsoft.com/office/powerpoint/2010/main" val="6653519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143000" y="685800"/>
            <a:ext cx="4572000" cy="3429000"/>
          </a:xfrm>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1146ECA1-D132-4387-958F-231E58F2A542}" type="slidenum">
              <a:rPr lang="en-GB" smtClean="0"/>
              <a:t>1</a:t>
            </a:fld>
            <a:endParaRPr lang="en-GB"/>
          </a:p>
        </p:txBody>
      </p:sp>
    </p:spTree>
    <p:extLst>
      <p:ext uri="{BB962C8B-B14F-4D97-AF65-F5344CB8AC3E}">
        <p14:creationId xmlns:p14="http://schemas.microsoft.com/office/powerpoint/2010/main" val="2085976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7"/>
            <a:ext cx="7772400" cy="1470025"/>
          </a:xfrm>
        </p:spPr>
        <p:txBody>
          <a:bodyPr/>
          <a:lstStyle/>
          <a:p>
            <a:r>
              <a:rPr lang="de-DE"/>
              <a:t>Titelmasterformat durch Klicken bearbeiten</a:t>
            </a:r>
            <a:endParaRPr lang="en-GB"/>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en-GB"/>
          </a:p>
        </p:txBody>
      </p:sp>
      <p:sp>
        <p:nvSpPr>
          <p:cNvPr id="4" name="Datumsplatzhalter 3"/>
          <p:cNvSpPr>
            <a:spLocks noGrp="1"/>
          </p:cNvSpPr>
          <p:nvPr>
            <p:ph type="dt" sz="half" idx="10"/>
          </p:nvPr>
        </p:nvSpPr>
        <p:spPr/>
        <p:txBody>
          <a:bodyPr/>
          <a:lstStyle/>
          <a:p>
            <a:fld id="{735A50D3-119F-4B55-87CE-4C04CC9D7DAF}" type="datetimeFigureOut">
              <a:rPr lang="en-GB" smtClean="0"/>
              <a:t>19/05/2021</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9A009D53-D630-4D35-A185-E59A3DE4F52A}" type="slidenum">
              <a:rPr lang="en-GB" smtClean="0"/>
              <a:t>‹Nr.›</a:t>
            </a:fld>
            <a:endParaRPr lang="en-GB"/>
          </a:p>
        </p:txBody>
      </p:sp>
    </p:spTree>
    <p:extLst>
      <p:ext uri="{BB962C8B-B14F-4D97-AF65-F5344CB8AC3E}">
        <p14:creationId xmlns:p14="http://schemas.microsoft.com/office/powerpoint/2010/main" val="1179772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GB"/>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p:txBody>
          <a:bodyPr/>
          <a:lstStyle/>
          <a:p>
            <a:fld id="{735A50D3-119F-4B55-87CE-4C04CC9D7DAF}" type="datetimeFigureOut">
              <a:rPr lang="en-GB" smtClean="0"/>
              <a:t>19/05/2021</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9A009D53-D630-4D35-A185-E59A3DE4F52A}" type="slidenum">
              <a:rPr lang="en-GB" smtClean="0"/>
              <a:t>‹Nr.›</a:t>
            </a:fld>
            <a:endParaRPr lang="en-GB"/>
          </a:p>
        </p:txBody>
      </p:sp>
    </p:spTree>
    <p:extLst>
      <p:ext uri="{BB962C8B-B14F-4D97-AF65-F5344CB8AC3E}">
        <p14:creationId xmlns:p14="http://schemas.microsoft.com/office/powerpoint/2010/main" val="18952531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40"/>
            <a:ext cx="2057400" cy="5851525"/>
          </a:xfrm>
        </p:spPr>
        <p:txBody>
          <a:bodyPr vert="eaVert"/>
          <a:lstStyle/>
          <a:p>
            <a:r>
              <a:rPr lang="de-DE"/>
              <a:t>Titelmasterformat durch Klicken bearbeiten</a:t>
            </a:r>
            <a:endParaRPr lang="en-GB"/>
          </a:p>
        </p:txBody>
      </p:sp>
      <p:sp>
        <p:nvSpPr>
          <p:cNvPr id="3" name="Vertikaler Textplatzhalter 2"/>
          <p:cNvSpPr>
            <a:spLocks noGrp="1"/>
          </p:cNvSpPr>
          <p:nvPr>
            <p:ph type="body" orient="vert" idx="1"/>
          </p:nvPr>
        </p:nvSpPr>
        <p:spPr>
          <a:xfrm>
            <a:off x="457200" y="274640"/>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p:txBody>
          <a:bodyPr/>
          <a:lstStyle/>
          <a:p>
            <a:fld id="{735A50D3-119F-4B55-87CE-4C04CC9D7DAF}" type="datetimeFigureOut">
              <a:rPr lang="en-GB" smtClean="0"/>
              <a:t>19/05/2021</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9A009D53-D630-4D35-A185-E59A3DE4F52A}" type="slidenum">
              <a:rPr lang="en-GB" smtClean="0"/>
              <a:t>‹Nr.›</a:t>
            </a:fld>
            <a:endParaRPr lang="en-GB"/>
          </a:p>
        </p:txBody>
      </p:sp>
    </p:spTree>
    <p:extLst>
      <p:ext uri="{BB962C8B-B14F-4D97-AF65-F5344CB8AC3E}">
        <p14:creationId xmlns:p14="http://schemas.microsoft.com/office/powerpoint/2010/main" val="2056522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GB"/>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p:txBody>
          <a:bodyPr/>
          <a:lstStyle/>
          <a:p>
            <a:fld id="{735A50D3-119F-4B55-87CE-4C04CC9D7DAF}" type="datetimeFigureOut">
              <a:rPr lang="en-GB" smtClean="0"/>
              <a:t>19/05/2021</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9A009D53-D630-4D35-A185-E59A3DE4F52A}" type="slidenum">
              <a:rPr lang="en-GB" smtClean="0"/>
              <a:t>‹Nr.›</a:t>
            </a:fld>
            <a:endParaRPr lang="en-GB"/>
          </a:p>
        </p:txBody>
      </p:sp>
    </p:spTree>
    <p:extLst>
      <p:ext uri="{BB962C8B-B14F-4D97-AF65-F5344CB8AC3E}">
        <p14:creationId xmlns:p14="http://schemas.microsoft.com/office/powerpoint/2010/main" val="42941544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endParaRPr lang="en-GB"/>
          </a:p>
        </p:txBody>
      </p:sp>
      <p:sp>
        <p:nvSpPr>
          <p:cNvPr id="3" name="Textplatzhalt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735A50D3-119F-4B55-87CE-4C04CC9D7DAF}" type="datetimeFigureOut">
              <a:rPr lang="en-GB" smtClean="0"/>
              <a:t>19/05/2021</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9A009D53-D630-4D35-A185-E59A3DE4F52A}" type="slidenum">
              <a:rPr lang="en-GB" smtClean="0"/>
              <a:t>‹Nr.›</a:t>
            </a:fld>
            <a:endParaRPr lang="en-GB"/>
          </a:p>
        </p:txBody>
      </p:sp>
    </p:spTree>
    <p:extLst>
      <p:ext uri="{BB962C8B-B14F-4D97-AF65-F5344CB8AC3E}">
        <p14:creationId xmlns:p14="http://schemas.microsoft.com/office/powerpoint/2010/main" val="3291747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GB"/>
          </a:p>
        </p:txBody>
      </p:sp>
      <p:sp>
        <p:nvSpPr>
          <p:cNvPr id="3" name="Inhaltsplatzhalt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Inhaltsplatzhalt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5" name="Datumsplatzhalter 4"/>
          <p:cNvSpPr>
            <a:spLocks noGrp="1"/>
          </p:cNvSpPr>
          <p:nvPr>
            <p:ph type="dt" sz="half" idx="10"/>
          </p:nvPr>
        </p:nvSpPr>
        <p:spPr/>
        <p:txBody>
          <a:bodyPr/>
          <a:lstStyle/>
          <a:p>
            <a:fld id="{735A50D3-119F-4B55-87CE-4C04CC9D7DAF}" type="datetimeFigureOut">
              <a:rPr lang="en-GB" smtClean="0"/>
              <a:t>19/05/2021</a:t>
            </a:fld>
            <a:endParaRPr lang="en-GB"/>
          </a:p>
        </p:txBody>
      </p:sp>
      <p:sp>
        <p:nvSpPr>
          <p:cNvPr id="6" name="Fußzeilenplatzhalter 5"/>
          <p:cNvSpPr>
            <a:spLocks noGrp="1"/>
          </p:cNvSpPr>
          <p:nvPr>
            <p:ph type="ftr" sz="quarter" idx="11"/>
          </p:nvPr>
        </p:nvSpPr>
        <p:spPr/>
        <p:txBody>
          <a:bodyPr/>
          <a:lstStyle/>
          <a:p>
            <a:endParaRPr lang="en-GB"/>
          </a:p>
        </p:txBody>
      </p:sp>
      <p:sp>
        <p:nvSpPr>
          <p:cNvPr id="7" name="Foliennummernplatzhalter 6"/>
          <p:cNvSpPr>
            <a:spLocks noGrp="1"/>
          </p:cNvSpPr>
          <p:nvPr>
            <p:ph type="sldNum" sz="quarter" idx="12"/>
          </p:nvPr>
        </p:nvSpPr>
        <p:spPr/>
        <p:txBody>
          <a:bodyPr/>
          <a:lstStyle/>
          <a:p>
            <a:fld id="{9A009D53-D630-4D35-A185-E59A3DE4F52A}" type="slidenum">
              <a:rPr lang="en-GB" smtClean="0"/>
              <a:t>‹Nr.›</a:t>
            </a:fld>
            <a:endParaRPr lang="en-GB"/>
          </a:p>
        </p:txBody>
      </p:sp>
    </p:spTree>
    <p:extLst>
      <p:ext uri="{BB962C8B-B14F-4D97-AF65-F5344CB8AC3E}">
        <p14:creationId xmlns:p14="http://schemas.microsoft.com/office/powerpoint/2010/main" val="401431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endParaRPr lang="en-GB"/>
          </a:p>
        </p:txBody>
      </p:sp>
      <p:sp>
        <p:nvSpPr>
          <p:cNvPr id="3" name="Textplatzhalter 2"/>
          <p:cNvSpPr>
            <a:spLocks noGrp="1"/>
          </p:cNvSpPr>
          <p:nvPr>
            <p:ph type="body" idx="1"/>
          </p:nvPr>
        </p:nvSpPr>
        <p:spPr>
          <a:xfrm>
            <a:off x="457202"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7" name="Datumsplatzhalter 6"/>
          <p:cNvSpPr>
            <a:spLocks noGrp="1"/>
          </p:cNvSpPr>
          <p:nvPr>
            <p:ph type="dt" sz="half" idx="10"/>
          </p:nvPr>
        </p:nvSpPr>
        <p:spPr/>
        <p:txBody>
          <a:bodyPr/>
          <a:lstStyle/>
          <a:p>
            <a:fld id="{735A50D3-119F-4B55-87CE-4C04CC9D7DAF}" type="datetimeFigureOut">
              <a:rPr lang="en-GB" smtClean="0"/>
              <a:t>19/05/2021</a:t>
            </a:fld>
            <a:endParaRPr lang="en-GB"/>
          </a:p>
        </p:txBody>
      </p:sp>
      <p:sp>
        <p:nvSpPr>
          <p:cNvPr id="8" name="Fußzeilenplatzhalter 7"/>
          <p:cNvSpPr>
            <a:spLocks noGrp="1"/>
          </p:cNvSpPr>
          <p:nvPr>
            <p:ph type="ftr" sz="quarter" idx="11"/>
          </p:nvPr>
        </p:nvSpPr>
        <p:spPr/>
        <p:txBody>
          <a:bodyPr/>
          <a:lstStyle/>
          <a:p>
            <a:endParaRPr lang="en-GB"/>
          </a:p>
        </p:txBody>
      </p:sp>
      <p:sp>
        <p:nvSpPr>
          <p:cNvPr id="9" name="Foliennummernplatzhalter 8"/>
          <p:cNvSpPr>
            <a:spLocks noGrp="1"/>
          </p:cNvSpPr>
          <p:nvPr>
            <p:ph type="sldNum" sz="quarter" idx="12"/>
          </p:nvPr>
        </p:nvSpPr>
        <p:spPr/>
        <p:txBody>
          <a:bodyPr/>
          <a:lstStyle/>
          <a:p>
            <a:fld id="{9A009D53-D630-4D35-A185-E59A3DE4F52A}" type="slidenum">
              <a:rPr lang="en-GB" smtClean="0"/>
              <a:t>‹Nr.›</a:t>
            </a:fld>
            <a:endParaRPr lang="en-GB"/>
          </a:p>
        </p:txBody>
      </p:sp>
    </p:spTree>
    <p:extLst>
      <p:ext uri="{BB962C8B-B14F-4D97-AF65-F5344CB8AC3E}">
        <p14:creationId xmlns:p14="http://schemas.microsoft.com/office/powerpoint/2010/main" val="9705688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GB"/>
          </a:p>
        </p:txBody>
      </p:sp>
      <p:sp>
        <p:nvSpPr>
          <p:cNvPr id="3" name="Datumsplatzhalter 2"/>
          <p:cNvSpPr>
            <a:spLocks noGrp="1"/>
          </p:cNvSpPr>
          <p:nvPr>
            <p:ph type="dt" sz="half" idx="10"/>
          </p:nvPr>
        </p:nvSpPr>
        <p:spPr/>
        <p:txBody>
          <a:bodyPr/>
          <a:lstStyle/>
          <a:p>
            <a:fld id="{735A50D3-119F-4B55-87CE-4C04CC9D7DAF}" type="datetimeFigureOut">
              <a:rPr lang="en-GB" smtClean="0"/>
              <a:t>19/05/2021</a:t>
            </a:fld>
            <a:endParaRPr lang="en-GB"/>
          </a:p>
        </p:txBody>
      </p:sp>
      <p:sp>
        <p:nvSpPr>
          <p:cNvPr id="4" name="Fußzeilenplatzhalter 3"/>
          <p:cNvSpPr>
            <a:spLocks noGrp="1"/>
          </p:cNvSpPr>
          <p:nvPr>
            <p:ph type="ftr" sz="quarter" idx="11"/>
          </p:nvPr>
        </p:nvSpPr>
        <p:spPr/>
        <p:txBody>
          <a:bodyPr/>
          <a:lstStyle/>
          <a:p>
            <a:endParaRPr lang="en-GB"/>
          </a:p>
        </p:txBody>
      </p:sp>
      <p:sp>
        <p:nvSpPr>
          <p:cNvPr id="5" name="Foliennummernplatzhalter 4"/>
          <p:cNvSpPr>
            <a:spLocks noGrp="1"/>
          </p:cNvSpPr>
          <p:nvPr>
            <p:ph type="sldNum" sz="quarter" idx="12"/>
          </p:nvPr>
        </p:nvSpPr>
        <p:spPr/>
        <p:txBody>
          <a:bodyPr/>
          <a:lstStyle/>
          <a:p>
            <a:fld id="{9A009D53-D630-4D35-A185-E59A3DE4F52A}" type="slidenum">
              <a:rPr lang="en-GB" smtClean="0"/>
              <a:t>‹Nr.›</a:t>
            </a:fld>
            <a:endParaRPr lang="en-GB"/>
          </a:p>
        </p:txBody>
      </p:sp>
    </p:spTree>
    <p:extLst>
      <p:ext uri="{BB962C8B-B14F-4D97-AF65-F5344CB8AC3E}">
        <p14:creationId xmlns:p14="http://schemas.microsoft.com/office/powerpoint/2010/main" val="579472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735A50D3-119F-4B55-87CE-4C04CC9D7DAF}" type="datetimeFigureOut">
              <a:rPr lang="en-GB" smtClean="0"/>
              <a:t>19/05/2021</a:t>
            </a:fld>
            <a:endParaRPr lang="en-GB"/>
          </a:p>
        </p:txBody>
      </p:sp>
      <p:sp>
        <p:nvSpPr>
          <p:cNvPr id="3" name="Fußzeilenplatzhalter 2"/>
          <p:cNvSpPr>
            <a:spLocks noGrp="1"/>
          </p:cNvSpPr>
          <p:nvPr>
            <p:ph type="ftr" sz="quarter" idx="11"/>
          </p:nvPr>
        </p:nvSpPr>
        <p:spPr/>
        <p:txBody>
          <a:bodyPr/>
          <a:lstStyle/>
          <a:p>
            <a:endParaRPr lang="en-GB"/>
          </a:p>
        </p:txBody>
      </p:sp>
      <p:sp>
        <p:nvSpPr>
          <p:cNvPr id="4" name="Foliennummernplatzhalter 3"/>
          <p:cNvSpPr>
            <a:spLocks noGrp="1"/>
          </p:cNvSpPr>
          <p:nvPr>
            <p:ph type="sldNum" sz="quarter" idx="12"/>
          </p:nvPr>
        </p:nvSpPr>
        <p:spPr/>
        <p:txBody>
          <a:bodyPr/>
          <a:lstStyle/>
          <a:p>
            <a:fld id="{9A009D53-D630-4D35-A185-E59A3DE4F52A}" type="slidenum">
              <a:rPr lang="en-GB" smtClean="0"/>
              <a:t>‹Nr.›</a:t>
            </a:fld>
            <a:endParaRPr lang="en-GB"/>
          </a:p>
        </p:txBody>
      </p:sp>
    </p:spTree>
    <p:extLst>
      <p:ext uri="{BB962C8B-B14F-4D97-AF65-F5344CB8AC3E}">
        <p14:creationId xmlns:p14="http://schemas.microsoft.com/office/powerpoint/2010/main" val="1360856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2" y="273050"/>
            <a:ext cx="3008313" cy="1162050"/>
          </a:xfrm>
        </p:spPr>
        <p:txBody>
          <a:bodyPr anchor="b"/>
          <a:lstStyle>
            <a:lvl1pPr algn="l">
              <a:defRPr sz="2000" b="1"/>
            </a:lvl1pPr>
          </a:lstStyle>
          <a:p>
            <a:r>
              <a:rPr lang="de-DE"/>
              <a:t>Titelmasterformat durch Klicken bearbeiten</a:t>
            </a:r>
            <a:endParaRPr lang="en-GB"/>
          </a:p>
        </p:txBody>
      </p:sp>
      <p:sp>
        <p:nvSpPr>
          <p:cNvPr id="3" name="Inhaltsplatzhalter 2"/>
          <p:cNvSpPr>
            <a:spLocks noGrp="1"/>
          </p:cNvSpPr>
          <p:nvPr>
            <p:ph idx="1"/>
          </p:nvPr>
        </p:nvSpPr>
        <p:spPr>
          <a:xfrm>
            <a:off x="3575051" y="273052"/>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Textplatzhalt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735A50D3-119F-4B55-87CE-4C04CC9D7DAF}" type="datetimeFigureOut">
              <a:rPr lang="en-GB" smtClean="0"/>
              <a:t>19/05/2021</a:t>
            </a:fld>
            <a:endParaRPr lang="en-GB"/>
          </a:p>
        </p:txBody>
      </p:sp>
      <p:sp>
        <p:nvSpPr>
          <p:cNvPr id="6" name="Fußzeilenplatzhalter 5"/>
          <p:cNvSpPr>
            <a:spLocks noGrp="1"/>
          </p:cNvSpPr>
          <p:nvPr>
            <p:ph type="ftr" sz="quarter" idx="11"/>
          </p:nvPr>
        </p:nvSpPr>
        <p:spPr/>
        <p:txBody>
          <a:bodyPr/>
          <a:lstStyle/>
          <a:p>
            <a:endParaRPr lang="en-GB"/>
          </a:p>
        </p:txBody>
      </p:sp>
      <p:sp>
        <p:nvSpPr>
          <p:cNvPr id="7" name="Foliennummernplatzhalter 6"/>
          <p:cNvSpPr>
            <a:spLocks noGrp="1"/>
          </p:cNvSpPr>
          <p:nvPr>
            <p:ph type="sldNum" sz="quarter" idx="12"/>
          </p:nvPr>
        </p:nvSpPr>
        <p:spPr/>
        <p:txBody>
          <a:bodyPr/>
          <a:lstStyle/>
          <a:p>
            <a:fld id="{9A009D53-D630-4D35-A185-E59A3DE4F52A}" type="slidenum">
              <a:rPr lang="en-GB" smtClean="0"/>
              <a:t>‹Nr.›</a:t>
            </a:fld>
            <a:endParaRPr lang="en-GB"/>
          </a:p>
        </p:txBody>
      </p:sp>
    </p:spTree>
    <p:extLst>
      <p:ext uri="{BB962C8B-B14F-4D97-AF65-F5344CB8AC3E}">
        <p14:creationId xmlns:p14="http://schemas.microsoft.com/office/powerpoint/2010/main" val="40384093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1"/>
            <a:ext cx="5486400" cy="566738"/>
          </a:xfrm>
        </p:spPr>
        <p:txBody>
          <a:bodyPr anchor="b"/>
          <a:lstStyle>
            <a:lvl1pPr algn="l">
              <a:defRPr sz="2000" b="1"/>
            </a:lvl1pPr>
          </a:lstStyle>
          <a:p>
            <a:r>
              <a:rPr lang="de-DE"/>
              <a:t>Titelmasterformat durch Klicken bearbeiten</a:t>
            </a:r>
            <a:endParaRPr lang="en-GB"/>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platzhalt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735A50D3-119F-4B55-87CE-4C04CC9D7DAF}" type="datetimeFigureOut">
              <a:rPr lang="en-GB" smtClean="0"/>
              <a:t>19/05/2021</a:t>
            </a:fld>
            <a:endParaRPr lang="en-GB"/>
          </a:p>
        </p:txBody>
      </p:sp>
      <p:sp>
        <p:nvSpPr>
          <p:cNvPr id="6" name="Fußzeilenplatzhalter 5"/>
          <p:cNvSpPr>
            <a:spLocks noGrp="1"/>
          </p:cNvSpPr>
          <p:nvPr>
            <p:ph type="ftr" sz="quarter" idx="11"/>
          </p:nvPr>
        </p:nvSpPr>
        <p:spPr/>
        <p:txBody>
          <a:bodyPr/>
          <a:lstStyle/>
          <a:p>
            <a:endParaRPr lang="en-GB"/>
          </a:p>
        </p:txBody>
      </p:sp>
      <p:sp>
        <p:nvSpPr>
          <p:cNvPr id="7" name="Foliennummernplatzhalter 6"/>
          <p:cNvSpPr>
            <a:spLocks noGrp="1"/>
          </p:cNvSpPr>
          <p:nvPr>
            <p:ph type="sldNum" sz="quarter" idx="12"/>
          </p:nvPr>
        </p:nvSpPr>
        <p:spPr/>
        <p:txBody>
          <a:bodyPr/>
          <a:lstStyle/>
          <a:p>
            <a:fld id="{9A009D53-D630-4D35-A185-E59A3DE4F52A}" type="slidenum">
              <a:rPr lang="en-GB" smtClean="0"/>
              <a:t>‹Nr.›</a:t>
            </a:fld>
            <a:endParaRPr lang="en-GB"/>
          </a:p>
        </p:txBody>
      </p:sp>
    </p:spTree>
    <p:extLst>
      <p:ext uri="{BB962C8B-B14F-4D97-AF65-F5344CB8AC3E}">
        <p14:creationId xmlns:p14="http://schemas.microsoft.com/office/powerpoint/2010/main" val="1670965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endParaRPr lang="en-GB"/>
          </a:p>
        </p:txBody>
      </p:sp>
      <p:sp>
        <p:nvSpPr>
          <p:cNvPr id="3" name="Textplatzhalt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5A50D3-119F-4B55-87CE-4C04CC9D7DAF}" type="datetimeFigureOut">
              <a:rPr lang="en-GB" smtClean="0"/>
              <a:t>19/05/2021</a:t>
            </a:fld>
            <a:endParaRPr lang="en-GB"/>
          </a:p>
        </p:txBody>
      </p:sp>
      <p:sp>
        <p:nvSpPr>
          <p:cNvPr id="5" name="Fußzeilenplatzhalt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Foliennummernplatzhalt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009D53-D630-4D35-A185-E59A3DE4F52A}" type="slidenum">
              <a:rPr lang="en-GB" smtClean="0"/>
              <a:t>‹Nr.›</a:t>
            </a:fld>
            <a:endParaRPr lang="en-GB"/>
          </a:p>
        </p:txBody>
      </p:sp>
    </p:spTree>
    <p:extLst>
      <p:ext uri="{BB962C8B-B14F-4D97-AF65-F5344CB8AC3E}">
        <p14:creationId xmlns:p14="http://schemas.microsoft.com/office/powerpoint/2010/main" val="13642058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p:cNvGraphicFramePr>
            <a:graphicFrameLocks noGrp="1"/>
          </p:cNvGraphicFramePr>
          <p:nvPr>
            <p:extLst>
              <p:ext uri="{D42A27DB-BD31-4B8C-83A1-F6EECF244321}">
                <p14:modId xmlns:p14="http://schemas.microsoft.com/office/powerpoint/2010/main" val="1531573983"/>
              </p:ext>
            </p:extLst>
          </p:nvPr>
        </p:nvGraphicFramePr>
        <p:xfrm>
          <a:off x="1" y="-55210"/>
          <a:ext cx="9111928" cy="15456206"/>
        </p:xfrm>
        <a:graphic>
          <a:graphicData uri="http://schemas.openxmlformats.org/drawingml/2006/table">
            <a:tbl>
              <a:tblPr firstRow="1" bandRow="1">
                <a:tableStyleId>{5C22544A-7EE6-4342-B048-85BDC9FD1C3A}</a:tableStyleId>
              </a:tblPr>
              <a:tblGrid>
                <a:gridCol w="754191">
                  <a:extLst>
                    <a:ext uri="{9D8B030D-6E8A-4147-A177-3AD203B41FA5}">
                      <a16:colId xmlns:a16="http://schemas.microsoft.com/office/drawing/2014/main" val="20000"/>
                    </a:ext>
                  </a:extLst>
                </a:gridCol>
                <a:gridCol w="1513552">
                  <a:extLst>
                    <a:ext uri="{9D8B030D-6E8A-4147-A177-3AD203B41FA5}">
                      <a16:colId xmlns:a16="http://schemas.microsoft.com/office/drawing/2014/main" val="20001"/>
                    </a:ext>
                  </a:extLst>
                </a:gridCol>
                <a:gridCol w="1872208">
                  <a:extLst>
                    <a:ext uri="{9D8B030D-6E8A-4147-A177-3AD203B41FA5}">
                      <a16:colId xmlns:a16="http://schemas.microsoft.com/office/drawing/2014/main" val="20002"/>
                    </a:ext>
                  </a:extLst>
                </a:gridCol>
                <a:gridCol w="4971977">
                  <a:extLst>
                    <a:ext uri="{9D8B030D-6E8A-4147-A177-3AD203B41FA5}">
                      <a16:colId xmlns:a16="http://schemas.microsoft.com/office/drawing/2014/main" val="20003"/>
                    </a:ext>
                  </a:extLst>
                </a:gridCol>
              </a:tblGrid>
              <a:tr h="213170">
                <a:tc>
                  <a:txBody>
                    <a:bodyPr/>
                    <a:lstStyle/>
                    <a:p>
                      <a:pPr>
                        <a:lnSpc>
                          <a:spcPct val="100000"/>
                        </a:lnSpc>
                      </a:pPr>
                      <a:endParaRPr lang="en-US" sz="800" noProof="0" dirty="0">
                        <a:effectLst/>
                        <a:latin typeface="Times New Roman" panose="02020603050405020304" pitchFamily="18" charset="0"/>
                        <a:cs typeface="Times New Roman" panose="02020603050405020304" pitchFamily="18" charset="0"/>
                      </a:endParaRPr>
                    </a:p>
                  </a:txBody>
                  <a:tcPr marL="121920" marR="121920" marT="34290" marB="34290" anchor="ctr"/>
                </a:tc>
                <a:tc>
                  <a:txBody>
                    <a:bodyPr/>
                    <a:lstStyle/>
                    <a:p>
                      <a:pPr>
                        <a:lnSpc>
                          <a:spcPct val="100000"/>
                        </a:lnSpc>
                        <a:spcAft>
                          <a:spcPts val="0"/>
                        </a:spcAft>
                      </a:pPr>
                      <a:r>
                        <a:rPr lang="en-US" sz="800" noProof="0" dirty="0">
                          <a:effectLst/>
                          <a:latin typeface="Times New Roman" panose="02020603050405020304" pitchFamily="18" charset="0"/>
                          <a:cs typeface="Times New Roman" panose="02020603050405020304" pitchFamily="18" charset="0"/>
                        </a:rPr>
                        <a:t>Discursive structure</a:t>
                      </a:r>
                      <a:endParaRPr lang="en-US" sz="800" noProof="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a:txBody>
                    <a:bodyPr/>
                    <a:lstStyle/>
                    <a:p>
                      <a:pPr>
                        <a:lnSpc>
                          <a:spcPct val="100000"/>
                        </a:lnSpc>
                        <a:spcAft>
                          <a:spcPts val="0"/>
                        </a:spcAft>
                      </a:pPr>
                      <a:r>
                        <a:rPr lang="en-US" sz="800" noProof="0" dirty="0">
                          <a:effectLst/>
                          <a:latin typeface="Times New Roman" panose="02020603050405020304" pitchFamily="18" charset="0"/>
                          <a:ea typeface="Malgun Gothic"/>
                          <a:cs typeface="Times New Roman" panose="02020603050405020304" pitchFamily="18" charset="0"/>
                        </a:rPr>
                        <a:t>Description</a:t>
                      </a:r>
                    </a:p>
                  </a:txBody>
                  <a:tcPr marL="121920" marR="121920" marT="34290" marB="34290" anchor="ctr"/>
                </a:tc>
                <a:tc>
                  <a:txBody>
                    <a:bodyPr/>
                    <a:lstStyle/>
                    <a:p>
                      <a:pPr>
                        <a:lnSpc>
                          <a:spcPct val="100000"/>
                        </a:lnSpc>
                        <a:spcAft>
                          <a:spcPts val="0"/>
                        </a:spcAft>
                      </a:pPr>
                      <a:r>
                        <a:rPr lang="en-US" sz="800" noProof="0" dirty="0">
                          <a:effectLst/>
                          <a:latin typeface="Times New Roman" panose="02020603050405020304" pitchFamily="18" charset="0"/>
                          <a:ea typeface="Malgun Gothic"/>
                          <a:cs typeface="Times New Roman" panose="02020603050405020304" pitchFamily="18" charset="0"/>
                        </a:rPr>
                        <a:t>Example</a:t>
                      </a:r>
                    </a:p>
                  </a:txBody>
                  <a:tcPr marL="121920" marR="121920" marT="34290" marB="34290" anchor="ctr"/>
                </a:tc>
                <a:extLst>
                  <a:ext uri="{0D108BD9-81ED-4DB2-BD59-A6C34878D82A}">
                    <a16:rowId xmlns:a16="http://schemas.microsoft.com/office/drawing/2014/main" val="10000"/>
                  </a:ext>
                </a:extLst>
              </a:tr>
              <a:tr h="473994">
                <a:tc rowSpan="2">
                  <a:txBody>
                    <a:bodyPr/>
                    <a:lstStyle/>
                    <a:p>
                      <a:pPr>
                        <a:lnSpc>
                          <a:spcPct val="100000"/>
                        </a:lnSpc>
                        <a:spcAft>
                          <a:spcPts val="0"/>
                        </a:spcAft>
                      </a:pPr>
                      <a:r>
                        <a:rPr lang="en-US" sz="800" b="1" noProof="0" dirty="0">
                          <a:effectLst/>
                          <a:latin typeface="Times New Roman" panose="02020603050405020304" pitchFamily="18" charset="0"/>
                          <a:cs typeface="Times New Roman" panose="02020603050405020304" pitchFamily="18" charset="0"/>
                        </a:rPr>
                        <a:t>Objects (what)</a:t>
                      </a:r>
                      <a:endParaRPr lang="en-US" sz="800" b="1" noProof="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rowSpan="2">
                  <a:txBody>
                    <a:bodyPr/>
                    <a:lstStyle/>
                    <a:p>
                      <a:pPr>
                        <a:lnSpc>
                          <a:spcPct val="100000"/>
                        </a:lnSpc>
                        <a:spcAft>
                          <a:spcPts val="0"/>
                        </a:spcAft>
                      </a:pPr>
                      <a:r>
                        <a:rPr lang="en-US" sz="800" noProof="0" dirty="0">
                          <a:effectLst/>
                          <a:latin typeface="Times New Roman" panose="02020603050405020304" pitchFamily="18" charset="0"/>
                          <a:cs typeface="Times New Roman" panose="02020603050405020304" pitchFamily="18" charset="0"/>
                        </a:rPr>
                        <a:t>Governance object formation disputed, broad vs. narrow. CE as a whole</a:t>
                      </a:r>
                      <a:r>
                        <a:rPr lang="en-US" sz="800" baseline="0" noProof="0" dirty="0">
                          <a:effectLst/>
                          <a:latin typeface="Times New Roman" panose="02020603050405020304" pitchFamily="18" charset="0"/>
                          <a:cs typeface="Times New Roman" panose="02020603050405020304" pitchFamily="18" charset="0"/>
                        </a:rPr>
                        <a:t> vs. </a:t>
                      </a:r>
                      <a:r>
                        <a:rPr lang="en-US" sz="800" noProof="0" dirty="0">
                          <a:effectLst/>
                          <a:latin typeface="Times New Roman" panose="02020603050405020304" pitchFamily="18" charset="0"/>
                          <a:cs typeface="Times New Roman" panose="02020603050405020304" pitchFamily="18" charset="0"/>
                        </a:rPr>
                        <a:t>only certain</a:t>
                      </a:r>
                      <a:r>
                        <a:rPr lang="en-US" sz="800" baseline="0" noProof="0" dirty="0">
                          <a:effectLst/>
                          <a:latin typeface="Times New Roman" panose="02020603050405020304" pitchFamily="18" charset="0"/>
                          <a:cs typeface="Times New Roman" panose="02020603050405020304" pitchFamily="18" charset="0"/>
                        </a:rPr>
                        <a:t> types of CE to be governed</a:t>
                      </a:r>
                      <a:endParaRPr lang="en-US" sz="800" noProof="0" dirty="0">
                        <a:effectLst/>
                        <a:latin typeface="Times New Roman" panose="02020603050405020304" pitchFamily="18" charset="0"/>
                        <a:cs typeface="Times New Roman" panose="02020603050405020304" pitchFamily="18" charset="0"/>
                      </a:endParaRPr>
                    </a:p>
                    <a:p>
                      <a:pPr>
                        <a:lnSpc>
                          <a:spcPct val="100000"/>
                        </a:lnSpc>
                        <a:spcAft>
                          <a:spcPts val="0"/>
                        </a:spcAft>
                      </a:pPr>
                      <a:endParaRPr lang="en-US" sz="800" noProof="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a:txBody>
                    <a:bodyPr/>
                    <a:lstStyle/>
                    <a:p>
                      <a:pPr>
                        <a:lnSpc>
                          <a:spcPct val="100000"/>
                        </a:lnSpc>
                        <a:spcAft>
                          <a:spcPts val="0"/>
                        </a:spcAft>
                      </a:pPr>
                      <a:r>
                        <a:rPr lang="en-US" sz="800" noProof="0" dirty="0">
                          <a:latin typeface="Times New Roman" panose="02020603050405020304" pitchFamily="18" charset="0"/>
                          <a:cs typeface="Times New Roman" panose="02020603050405020304" pitchFamily="18" charset="0"/>
                        </a:rPr>
                        <a:t>Governance to address CE</a:t>
                      </a:r>
                      <a:r>
                        <a:rPr lang="en-US" sz="800" baseline="0" noProof="0" dirty="0">
                          <a:latin typeface="Times New Roman" panose="02020603050405020304" pitchFamily="18" charset="0"/>
                          <a:cs typeface="Times New Roman" panose="02020603050405020304" pitchFamily="18" charset="0"/>
                        </a:rPr>
                        <a:t> as a whole, alongside mitigation and adaptation under an overarching 'climate response strategies' label. </a:t>
                      </a:r>
                    </a:p>
                    <a:p>
                      <a:pPr>
                        <a:lnSpc>
                          <a:spcPct val="100000"/>
                        </a:lnSpc>
                        <a:spcAft>
                          <a:spcPts val="0"/>
                        </a:spcAft>
                      </a:pPr>
                      <a:endParaRPr lang="en-US" sz="800" baseline="0" noProof="0" dirty="0">
                        <a:latin typeface="Times New Roman" panose="020206030504050203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800" noProof="0" dirty="0">
                          <a:latin typeface="Times New Roman" panose="02020603050405020304" pitchFamily="18" charset="0"/>
                          <a:cs typeface="Times New Roman" panose="02020603050405020304" pitchFamily="18" charset="0"/>
                        </a:rPr>
                        <a:t>All types of CE defined as a unified governance object due to their inherently risky nature. </a:t>
                      </a:r>
                      <a:endParaRPr lang="en-US" sz="800" baseline="0" noProof="0" dirty="0">
                        <a:latin typeface="Times New Roman" panose="02020603050405020304" pitchFamily="18" charset="0"/>
                        <a:cs typeface="Times New Roman" panose="02020603050405020304" pitchFamily="18" charset="0"/>
                      </a:endParaRPr>
                    </a:p>
                  </a:txBody>
                  <a:tcPr marL="121920" marR="121920" marT="34290" marB="34290" anchor="ctr"/>
                </a:tc>
                <a:tc>
                  <a:txBody>
                    <a:bodyPr/>
                    <a:lstStyle/>
                    <a:p>
                      <a:pPr>
                        <a:lnSpc>
                          <a:spcPct val="100000"/>
                        </a:lnSpc>
                        <a:spcAft>
                          <a:spcPts val="0"/>
                        </a:spcAft>
                      </a:pPr>
                      <a:r>
                        <a:rPr lang="en-GB" sz="800" noProof="0" dirty="0">
                          <a:latin typeface="Times New Roman" panose="02020603050405020304" pitchFamily="18" charset="0"/>
                          <a:cs typeface="Times New Roman" panose="02020603050405020304" pitchFamily="18" charset="0"/>
                        </a:rPr>
                        <a:t>They were definitely seeing this as a thing, geoengineering or climate engineering, as a thing, which was summarized by the risky nature of it more than by its potential contribution to dealing with climate (Interviewee</a:t>
                      </a:r>
                      <a:r>
                        <a:rPr lang="en-GB" sz="800" baseline="0" noProof="0" dirty="0">
                          <a:latin typeface="Times New Roman" panose="02020603050405020304" pitchFamily="18" charset="0"/>
                          <a:cs typeface="Times New Roman" panose="02020603050405020304" pitchFamily="18" charset="0"/>
                        </a:rPr>
                        <a:t> </a:t>
                      </a:r>
                      <a:r>
                        <a:rPr lang="en-GB" sz="800" baseline="0" noProof="0">
                          <a:latin typeface="Times New Roman" panose="02020603050405020304" pitchFamily="18" charset="0"/>
                          <a:cs typeface="Times New Roman" panose="02020603050405020304" pitchFamily="18" charset="0"/>
                        </a:rPr>
                        <a:t>A1)</a:t>
                      </a:r>
                      <a:endParaRPr lang="en-GB" sz="800" noProof="0" dirty="0">
                        <a:latin typeface="Times New Roman" panose="02020603050405020304" pitchFamily="18" charset="0"/>
                        <a:cs typeface="Times New Roman" panose="02020603050405020304" pitchFamily="18" charset="0"/>
                      </a:endParaRPr>
                    </a:p>
                    <a:p>
                      <a:pPr>
                        <a:lnSpc>
                          <a:spcPct val="100000"/>
                        </a:lnSpc>
                        <a:spcAft>
                          <a:spcPts val="0"/>
                        </a:spcAft>
                      </a:pPr>
                      <a:endParaRPr lang="de-DE" sz="800" noProof="0" dirty="0">
                        <a:latin typeface="Times New Roman" panose="02020603050405020304" pitchFamily="18" charset="0"/>
                        <a:cs typeface="Times New Roman" panose="02020603050405020304" pitchFamily="18" charset="0"/>
                      </a:endParaRPr>
                    </a:p>
                    <a:p>
                      <a:pPr>
                        <a:lnSpc>
                          <a:spcPct val="100000"/>
                        </a:lnSpc>
                        <a:spcAft>
                          <a:spcPts val="0"/>
                        </a:spcAft>
                      </a:pPr>
                      <a:r>
                        <a:rPr lang="en-GB" sz="800" noProof="0" dirty="0">
                          <a:latin typeface="Times New Roman" panose="02020603050405020304" pitchFamily="18" charset="0"/>
                          <a:cs typeface="Times New Roman" panose="02020603050405020304" pitchFamily="18" charset="0"/>
                        </a:rPr>
                        <a:t>There are different factions</a:t>
                      </a:r>
                      <a:r>
                        <a:rPr lang="en-GB" sz="800" baseline="0" noProof="0" dirty="0">
                          <a:latin typeface="Times New Roman" panose="02020603050405020304" pitchFamily="18" charset="0"/>
                          <a:cs typeface="Times New Roman" panose="02020603050405020304" pitchFamily="18" charset="0"/>
                        </a:rPr>
                        <a:t> </a:t>
                      </a:r>
                      <a:r>
                        <a:rPr lang="en-GB" sz="800" noProof="0" dirty="0">
                          <a:latin typeface="Times New Roman" panose="02020603050405020304" pitchFamily="18" charset="0"/>
                          <a:cs typeface="Times New Roman" panose="02020603050405020304" pitchFamily="18" charset="0"/>
                        </a:rPr>
                        <a:t>who are either emphasizing “we need to govern this as an emerging risk issue”, while others are saying “we need to govern this as a uncertain climate action avenue”. (Interviewee</a:t>
                      </a:r>
                      <a:r>
                        <a:rPr lang="en-GB" sz="800" baseline="0" noProof="0" dirty="0">
                          <a:latin typeface="Times New Roman" panose="02020603050405020304" pitchFamily="18" charset="0"/>
                          <a:cs typeface="Times New Roman" panose="02020603050405020304" pitchFamily="18" charset="0"/>
                        </a:rPr>
                        <a:t> A1) </a:t>
                      </a:r>
                      <a:r>
                        <a:rPr lang="en-GB" sz="800" noProof="0" dirty="0">
                          <a:latin typeface="Times New Roman" panose="02020603050405020304" pitchFamily="18" charset="0"/>
                          <a:cs typeface="Times New Roman" panose="02020603050405020304" pitchFamily="18" charset="0"/>
                        </a:rPr>
                        <a:t> </a:t>
                      </a:r>
                    </a:p>
                    <a:p>
                      <a:pPr>
                        <a:lnSpc>
                          <a:spcPct val="100000"/>
                        </a:lnSpc>
                        <a:spcAft>
                          <a:spcPts val="0"/>
                        </a:spcAft>
                      </a:pPr>
                      <a:endParaRPr lang="de-DE" sz="800" noProof="0" dirty="0">
                        <a:latin typeface="Times New Roman" panose="02020603050405020304" pitchFamily="18" charset="0"/>
                        <a:cs typeface="Times New Roman" panose="02020603050405020304" pitchFamily="18" charset="0"/>
                      </a:endParaRPr>
                    </a:p>
                    <a:p>
                      <a:pPr>
                        <a:lnSpc>
                          <a:spcPct val="100000"/>
                        </a:lnSpc>
                        <a:spcAft>
                          <a:spcPts val="0"/>
                        </a:spcAft>
                      </a:pPr>
                      <a:r>
                        <a:rPr lang="en-GB" sz="800" noProof="0" dirty="0">
                          <a:latin typeface="Times New Roman" panose="02020603050405020304" pitchFamily="18" charset="0"/>
                          <a:cs typeface="Times New Roman" panose="02020603050405020304" pitchFamily="18" charset="0"/>
                        </a:rPr>
                        <a:t>The EU on the other hand seemed comfortable to see CDR and SRM in one proposal, while doubling down on the sentiment that all of ‘geoengineering’ required extreme caution, that its risks raised ‘grave concerns’ and introducing reference to the precautionary principle (Honegger</a:t>
                      </a:r>
                      <a:r>
                        <a:rPr lang="en-GB" sz="800" baseline="0" noProof="0" dirty="0">
                          <a:latin typeface="Times New Roman" panose="02020603050405020304" pitchFamily="18" charset="0"/>
                          <a:cs typeface="Times New Roman" panose="02020603050405020304" pitchFamily="18" charset="0"/>
                        </a:rPr>
                        <a:t> 2019)</a:t>
                      </a:r>
                      <a:endParaRPr lang="en-US" sz="800" noProof="0" dirty="0">
                        <a:latin typeface="Times New Roman" panose="02020603050405020304" pitchFamily="18" charset="0"/>
                        <a:cs typeface="Times New Roman" panose="02020603050405020304" pitchFamily="18" charset="0"/>
                      </a:endParaRPr>
                    </a:p>
                  </a:txBody>
                  <a:tcPr marL="121920" marR="121920" marT="34290" marB="34290" anchor="ctr"/>
                </a:tc>
                <a:extLst>
                  <a:ext uri="{0D108BD9-81ED-4DB2-BD59-A6C34878D82A}">
                    <a16:rowId xmlns:a16="http://schemas.microsoft.com/office/drawing/2014/main" val="10001"/>
                  </a:ext>
                </a:extLst>
              </a:tr>
              <a:tr h="920126">
                <a:tc vMerge="1">
                  <a:txBody>
                    <a:bodyPr/>
                    <a:lstStyle/>
                    <a:p>
                      <a:endParaRPr lang="en-GB"/>
                    </a:p>
                  </a:txBody>
                  <a:tcPr/>
                </a:tc>
                <a:tc vMerge="1">
                  <a:txBody>
                    <a:bodyPr/>
                    <a:lstStyle/>
                    <a:p>
                      <a:endParaRPr lang="en-GB"/>
                    </a:p>
                  </a:txBody>
                  <a:tcPr/>
                </a:tc>
                <a:tc>
                  <a:txBody>
                    <a:bodyPr/>
                    <a:lstStyle/>
                    <a:p>
                      <a:pPr>
                        <a:lnSpc>
                          <a:spcPct val="100000"/>
                        </a:lnSpc>
                        <a:spcAft>
                          <a:spcPts val="0"/>
                        </a:spcAft>
                      </a:pPr>
                      <a:r>
                        <a:rPr lang="en-US" sz="800" noProof="0" dirty="0">
                          <a:latin typeface="Times New Roman" panose="02020603050405020304" pitchFamily="18" charset="0"/>
                          <a:cs typeface="Times New Roman" panose="02020603050405020304" pitchFamily="18" charset="0"/>
                        </a:rPr>
                        <a:t>Governance</a:t>
                      </a:r>
                      <a:r>
                        <a:rPr lang="en-US" sz="800" baseline="0" noProof="0" dirty="0">
                          <a:latin typeface="Times New Roman" panose="02020603050405020304" pitchFamily="18" charset="0"/>
                          <a:cs typeface="Times New Roman" panose="02020603050405020304" pitchFamily="18" charset="0"/>
                        </a:rPr>
                        <a:t> to address SRM &amp; CDR separately because</a:t>
                      </a:r>
                      <a:r>
                        <a:rPr lang="en-US" sz="800" noProof="0" dirty="0">
                          <a:latin typeface="Times New Roman" panose="02020603050405020304" pitchFamily="18" charset="0"/>
                          <a:cs typeface="Times New Roman" panose="02020603050405020304" pitchFamily="18" charset="0"/>
                        </a:rPr>
                        <a:t> their respective states of development, their risks and political implications are vastly different.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800" noProof="0" dirty="0">
                        <a:latin typeface="Times New Roman" panose="020206030504050203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800" noProof="0" dirty="0">
                          <a:latin typeface="Times New Roman" panose="02020603050405020304" pitchFamily="18" charset="0"/>
                          <a:cs typeface="Times New Roman" panose="02020603050405020304" pitchFamily="18" charset="0"/>
                        </a:rPr>
                        <a:t>Lumping CE approaches for governance</a:t>
                      </a:r>
                      <a:r>
                        <a:rPr lang="en-US" sz="800" baseline="0" noProof="0" dirty="0">
                          <a:latin typeface="Times New Roman" panose="02020603050405020304" pitchFamily="18" charset="0"/>
                          <a:cs typeface="Times New Roman" panose="02020603050405020304" pitchFamily="18" charset="0"/>
                        </a:rPr>
                        <a:t> purposes </a:t>
                      </a:r>
                      <a:r>
                        <a:rPr lang="en-US" sz="800" noProof="0" dirty="0">
                          <a:latin typeface="Times New Roman" panose="02020603050405020304" pitchFamily="18" charset="0"/>
                          <a:cs typeface="Times New Roman" panose="02020603050405020304" pitchFamily="18" charset="0"/>
                        </a:rPr>
                        <a:t>could inhibit</a:t>
                      </a:r>
                      <a:r>
                        <a:rPr lang="en-US" sz="800" baseline="0" noProof="0" dirty="0">
                          <a:latin typeface="Times New Roman" panose="02020603050405020304" pitchFamily="18" charset="0"/>
                          <a:cs typeface="Times New Roman" panose="02020603050405020304" pitchFamily="18" charset="0"/>
                        </a:rPr>
                        <a:t> </a:t>
                      </a:r>
                      <a:r>
                        <a:rPr lang="en-US" sz="800" noProof="0" dirty="0">
                          <a:latin typeface="Times New Roman" panose="02020603050405020304" pitchFamily="18" charset="0"/>
                          <a:cs typeface="Times New Roman" panose="02020603050405020304" pitchFamily="18" charset="0"/>
                        </a:rPr>
                        <a:t>freedom to develop/deploy CDR</a:t>
                      </a:r>
                      <a:endParaRPr lang="en-US" sz="800" baseline="0" noProof="0" dirty="0">
                        <a:latin typeface="Times New Roman" panose="02020603050405020304" pitchFamily="18" charset="0"/>
                        <a:cs typeface="Times New Roman" panose="02020603050405020304" pitchFamily="18" charset="0"/>
                      </a:endParaRPr>
                    </a:p>
                  </a:txBody>
                  <a:tcPr marL="121920" marR="12192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aseline="0" noProof="0" dirty="0">
                          <a:latin typeface="Times New Roman" panose="02020603050405020304" pitchFamily="18" charset="0"/>
                          <a:cs typeface="Times New Roman" panose="02020603050405020304" pitchFamily="18" charset="0"/>
                        </a:rPr>
                        <a:t>Mindful of the varying definitions of geoengineering and the general  distinction of technologies in solar radiation management and carbon dioxide  removal, and taking into account their varying state of development with  respect to science, their application, and potential risks (UNEA 2019)</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800" baseline="0" noProof="0" dirty="0">
                        <a:latin typeface="Times New Roman" panose="020206030504050203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800" baseline="0" noProof="0" dirty="0">
                          <a:latin typeface="Times New Roman" panose="02020603050405020304" pitchFamily="18" charset="0"/>
                          <a:cs typeface="Times New Roman" panose="02020603050405020304" pitchFamily="18" charset="0"/>
                        </a:rPr>
                        <a:t>The US made it clear early on that they saw the lumping of these very different categories into one as fundamentally problematic. It had good reasons to believe that the resolution as well as the ensuing mandate to UNEP would have tended to address both under a premise of restriction rather than enablement – at a point in time where the US is perhaps the leading country in terms of incentivising CDR implementation (Honegger 2019)</a:t>
                      </a:r>
                      <a:endParaRPr lang="en-US" sz="800" baseline="0" noProof="0" dirty="0">
                        <a:latin typeface="Times New Roman" panose="02020603050405020304" pitchFamily="18" charset="0"/>
                        <a:cs typeface="Times New Roman" panose="02020603050405020304" pitchFamily="18" charset="0"/>
                      </a:endParaRPr>
                    </a:p>
                  </a:txBody>
                  <a:tcPr marL="121920" marR="121920" marT="34290" marB="34290" anchor="ctr"/>
                </a:tc>
                <a:extLst>
                  <a:ext uri="{0D108BD9-81ED-4DB2-BD59-A6C34878D82A}">
                    <a16:rowId xmlns:a16="http://schemas.microsoft.com/office/drawing/2014/main" val="10002"/>
                  </a:ext>
                </a:extLst>
              </a:tr>
              <a:tr h="2019266">
                <a:tc rowSpan="2">
                  <a:txBody>
                    <a:bodyPr/>
                    <a:lstStyle/>
                    <a:p>
                      <a:pPr>
                        <a:lnSpc>
                          <a:spcPct val="100000"/>
                        </a:lnSpc>
                        <a:spcAft>
                          <a:spcPts val="0"/>
                        </a:spcAft>
                      </a:pPr>
                      <a:r>
                        <a:rPr lang="en-US" sz="800" b="1" noProof="0" dirty="0">
                          <a:effectLst/>
                          <a:latin typeface="Times New Roman" panose="02020603050405020304" pitchFamily="18" charset="0"/>
                          <a:cs typeface="Times New Roman" panose="02020603050405020304" pitchFamily="18" charset="0"/>
                        </a:rPr>
                        <a:t>Rationales (why)</a:t>
                      </a:r>
                      <a:endParaRPr lang="en-US" sz="800" b="1" noProof="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rowSpan="2">
                  <a:txBody>
                    <a:bodyPr/>
                    <a:lstStyle/>
                    <a:p>
                      <a:pPr>
                        <a:lnSpc>
                          <a:spcPct val="100000"/>
                        </a:lnSpc>
                        <a:spcAft>
                          <a:spcPts val="0"/>
                        </a:spcAft>
                      </a:pPr>
                      <a:r>
                        <a:rPr lang="en-US" sz="800" noProof="0" dirty="0">
                          <a:effectLst/>
                          <a:latin typeface="Times New Roman" panose="02020603050405020304" pitchFamily="18" charset="0"/>
                          <a:cs typeface="Times New Roman" panose="02020603050405020304" pitchFamily="18" charset="0"/>
                        </a:rPr>
                        <a:t>Discursive rationales for/against governance were split.</a:t>
                      </a:r>
                      <a:r>
                        <a:rPr lang="en-US" sz="800" baseline="0" noProof="0" dirty="0">
                          <a:effectLst/>
                          <a:latin typeface="Times New Roman" panose="02020603050405020304" pitchFamily="18" charset="0"/>
                          <a:cs typeface="Times New Roman" panose="02020603050405020304" pitchFamily="18" charset="0"/>
                        </a:rPr>
                        <a:t> </a:t>
                      </a:r>
                      <a:r>
                        <a:rPr lang="en-US" sz="800" noProof="0" dirty="0">
                          <a:effectLst/>
                          <a:latin typeface="Times New Roman" panose="02020603050405020304" pitchFamily="18" charset="0"/>
                          <a:cs typeface="Times New Roman" panose="02020603050405020304" pitchFamily="18" charset="0"/>
                        </a:rPr>
                        <a:t>Enable some types  to help achieve (political) climate goals, restrict others to reduce (political/environmental risk). </a:t>
                      </a:r>
                    </a:p>
                    <a:p>
                      <a:pPr>
                        <a:lnSpc>
                          <a:spcPct val="100000"/>
                        </a:lnSpc>
                        <a:spcAft>
                          <a:spcPts val="0"/>
                        </a:spcAft>
                      </a:pPr>
                      <a:endParaRPr lang="en-US" sz="800" noProof="0" dirty="0">
                        <a:effectLst/>
                        <a:latin typeface="Times New Roman" panose="02020603050405020304" pitchFamily="18" charset="0"/>
                        <a:cs typeface="Times New Roman" panose="02020603050405020304" pitchFamily="18" charset="0"/>
                      </a:endParaRPr>
                    </a:p>
                  </a:txBody>
                  <a:tcPr marL="121920" marR="12192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Times New Roman" panose="02020603050405020304" pitchFamily="18" charset="0"/>
                          <a:ea typeface="Malgun Gothic"/>
                          <a:cs typeface="Times New Roman" panose="02020603050405020304" pitchFamily="18" charset="0"/>
                        </a:rPr>
                        <a:t>Governance of CE at the global level to ensure  precautionary control and oversight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800" noProof="0" dirty="0">
                        <a:effectLst/>
                        <a:latin typeface="Times New Roman" panose="02020603050405020304" pitchFamily="18" charset="0"/>
                        <a:ea typeface="Malgun Gothic"/>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Times New Roman" panose="02020603050405020304" pitchFamily="18" charset="0"/>
                          <a:ea typeface="Malgun Gothic"/>
                          <a:cs typeface="Times New Roman" panose="02020603050405020304" pitchFamily="18" charset="0"/>
                        </a:rPr>
                        <a:t>Governance to mitigate potential for global risks/adverse impacts of CE on environment and sustainable development. </a:t>
                      </a:r>
                    </a:p>
                    <a:p>
                      <a:pPr>
                        <a:lnSpc>
                          <a:spcPct val="100000"/>
                        </a:lnSpc>
                        <a:spcAft>
                          <a:spcPts val="0"/>
                        </a:spcAft>
                      </a:pPr>
                      <a:endParaRPr lang="en-GB" sz="800" noProof="0" dirty="0">
                        <a:effectLst/>
                        <a:latin typeface="Times New Roman" panose="02020603050405020304" pitchFamily="18" charset="0"/>
                        <a:ea typeface="Malgun Gothic"/>
                        <a:cs typeface="Times New Roman" panose="02020603050405020304" pitchFamily="18" charset="0"/>
                      </a:endParaRPr>
                    </a:p>
                    <a:p>
                      <a:pPr>
                        <a:lnSpc>
                          <a:spcPct val="100000"/>
                        </a:lnSpc>
                        <a:spcAft>
                          <a:spcPts val="0"/>
                        </a:spcAft>
                      </a:pPr>
                      <a:r>
                        <a:rPr lang="en-GB" sz="800" noProof="0" dirty="0">
                          <a:effectLst/>
                          <a:latin typeface="Times New Roman" panose="02020603050405020304" pitchFamily="18" charset="0"/>
                          <a:ea typeface="Malgun Gothic"/>
                          <a:cs typeface="Times New Roman" panose="02020603050405020304" pitchFamily="18" charset="0"/>
                        </a:rPr>
                        <a:t>Governance of CE to make sure the topic is considered, build the capacity of international actors to deal with the issue.</a:t>
                      </a:r>
                      <a:r>
                        <a:rPr lang="en-GB" sz="800" baseline="0" noProof="0" dirty="0">
                          <a:effectLst/>
                          <a:latin typeface="Times New Roman" panose="02020603050405020304" pitchFamily="18" charset="0"/>
                          <a:ea typeface="Malgun Gothic"/>
                          <a:cs typeface="Times New Roman" panose="02020603050405020304" pitchFamily="18" charset="0"/>
                        </a:rPr>
                        <a:t> </a:t>
                      </a:r>
                      <a:r>
                        <a:rPr lang="en-GB" sz="800" noProof="0" dirty="0">
                          <a:effectLst/>
                          <a:latin typeface="Times New Roman" panose="02020603050405020304" pitchFamily="18" charset="0"/>
                          <a:ea typeface="Malgun Gothic"/>
                          <a:cs typeface="Times New Roman" panose="02020603050405020304" pitchFamily="18" charset="0"/>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800" noProof="0" dirty="0">
                        <a:effectLst/>
                        <a:latin typeface="Times New Roman" panose="02020603050405020304" pitchFamily="18" charset="0"/>
                        <a:ea typeface="Malgun Gothic"/>
                        <a:cs typeface="Times New Roman" panose="02020603050405020304" pitchFamily="18" charset="0"/>
                      </a:endParaRPr>
                    </a:p>
                    <a:p>
                      <a:pPr>
                        <a:lnSpc>
                          <a:spcPct val="100000"/>
                        </a:lnSpc>
                        <a:spcAft>
                          <a:spcPts val="0"/>
                        </a:spcAft>
                      </a:pPr>
                      <a:r>
                        <a:rPr lang="en-GB" sz="800" noProof="0" dirty="0">
                          <a:effectLst/>
                          <a:latin typeface="Times New Roman" panose="02020603050405020304" pitchFamily="18" charset="0"/>
                          <a:ea typeface="Malgun Gothic"/>
                          <a:cs typeface="Times New Roman" panose="02020603050405020304" pitchFamily="18" charset="0"/>
                        </a:rPr>
                        <a:t>Governance to establish (lack of) relationship  of CE to mitigation</a:t>
                      </a:r>
                      <a:r>
                        <a:rPr lang="en-GB" sz="800" baseline="0" noProof="0" dirty="0">
                          <a:effectLst/>
                          <a:latin typeface="Times New Roman" panose="02020603050405020304" pitchFamily="18" charset="0"/>
                          <a:ea typeface="Malgun Gothic"/>
                          <a:cs typeface="Times New Roman" panose="02020603050405020304" pitchFamily="18" charset="0"/>
                        </a:rPr>
                        <a:t> in climate policy.</a:t>
                      </a:r>
                      <a:r>
                        <a:rPr lang="en-GB" sz="800" noProof="0" dirty="0">
                          <a:effectLst/>
                          <a:latin typeface="Times New Roman" panose="02020603050405020304" pitchFamily="18" charset="0"/>
                          <a:ea typeface="Malgun Gothic"/>
                          <a:cs typeface="Times New Roman" panose="02020603050405020304" pitchFamily="18" charset="0"/>
                        </a:rPr>
                        <a:t> </a:t>
                      </a:r>
                    </a:p>
                  </a:txBody>
                  <a:tcPr marL="121920" marR="12192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Times New Roman" panose="02020603050405020304" pitchFamily="18" charset="0"/>
                          <a:ea typeface="Malgun Gothic"/>
                          <a:cs typeface="Times New Roman" panose="02020603050405020304" pitchFamily="18" charset="0"/>
                        </a:rPr>
                        <a:t>Bolivia regretted that the precautionary principle had not been  sufficiently recognized in relation to this issue (ENB 2019c: enb16151e)</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800" noProof="0" dirty="0">
                        <a:effectLst/>
                        <a:latin typeface="Times New Roman" panose="02020603050405020304" pitchFamily="18" charset="0"/>
                        <a:ea typeface="Malgun Gothic"/>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Times New Roman" panose="02020603050405020304" pitchFamily="18" charset="0"/>
                          <a:ea typeface="Malgun Gothic"/>
                          <a:cs typeface="Times New Roman" panose="02020603050405020304" pitchFamily="18" charset="0"/>
                        </a:rPr>
                        <a:t>Bolivia and some European countries pushed for changes in its preamble, adding a reference the precautionary principle and further emphasizing a 2010 decision by the Convention on Biological Diversity (CBD) parties</a:t>
                      </a:r>
                      <a:r>
                        <a:rPr lang="en-GB" sz="800" baseline="0" noProof="0" dirty="0">
                          <a:effectLst/>
                          <a:latin typeface="Times New Roman" panose="02020603050405020304" pitchFamily="18" charset="0"/>
                          <a:ea typeface="Malgun Gothic"/>
                          <a:cs typeface="Times New Roman" panose="02020603050405020304" pitchFamily="18" charset="0"/>
                        </a:rPr>
                        <a:t> (Reynolds 2019)</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800" baseline="0" noProof="0" dirty="0">
                        <a:effectLst/>
                        <a:latin typeface="Times New Roman" panose="02020603050405020304" pitchFamily="18" charset="0"/>
                        <a:ea typeface="Malgun Gothic"/>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Times New Roman" panose="02020603050405020304" pitchFamily="18" charset="0"/>
                          <a:ea typeface="Malgun Gothic"/>
                          <a:cs typeface="Times New Roman" panose="02020603050405020304" pitchFamily="18" charset="0"/>
                        </a:rPr>
                        <a:t>Deeply concerned about the potential global risks and adverse impacts  of geoengineering on environment and sustainable development, and noting the lack of multilateral control and oversight</a:t>
                      </a:r>
                      <a:r>
                        <a:rPr lang="en-GB" sz="800" baseline="0" noProof="0" dirty="0">
                          <a:effectLst/>
                          <a:latin typeface="Times New Roman" panose="02020603050405020304" pitchFamily="18" charset="0"/>
                          <a:ea typeface="Malgun Gothic"/>
                          <a:cs typeface="Times New Roman" panose="02020603050405020304" pitchFamily="18" charset="0"/>
                        </a:rPr>
                        <a:t>  (</a:t>
                      </a:r>
                      <a:r>
                        <a:rPr lang="en-GB" sz="800" baseline="0" noProof="0" dirty="0">
                          <a:latin typeface="Times New Roman" panose="02020603050405020304" pitchFamily="18" charset="0"/>
                          <a:cs typeface="Times New Roman" panose="02020603050405020304" pitchFamily="18" charset="0"/>
                        </a:rPr>
                        <a:t>UNEA 2019</a:t>
                      </a:r>
                      <a:r>
                        <a:rPr lang="en-GB" sz="800" baseline="0" noProof="0" dirty="0">
                          <a:effectLst/>
                          <a:latin typeface="Times New Roman" panose="02020603050405020304" pitchFamily="18" charset="0"/>
                          <a:ea typeface="Malgun Gothic"/>
                          <a:cs typeface="Times New Roman" panose="02020603050405020304" pitchFamily="18" charset="0"/>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800" baseline="0" noProof="0" dirty="0">
                        <a:effectLst/>
                        <a:latin typeface="Times New Roman" panose="02020603050405020304" pitchFamily="18" charset="0"/>
                        <a:ea typeface="Malgun Gothic"/>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Times New Roman" panose="02020603050405020304" pitchFamily="18" charset="0"/>
                          <a:ea typeface="Malgun Gothic"/>
                          <a:cs typeface="Times New Roman" panose="02020603050405020304" pitchFamily="18" charset="0"/>
                        </a:rPr>
                        <a:t>Several reports suggested that  certain geotechnologies [sic] could pose a risk of severe environmental impacts, so more information was  needed to enable Member States to have an informed discussion on the issue (UNEP-EA 2019: UNEP-EA.4/2)</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800" noProof="0" dirty="0">
                        <a:effectLst/>
                        <a:latin typeface="Times New Roman" panose="02020603050405020304" pitchFamily="18" charset="0"/>
                        <a:ea typeface="Malgun Gothic"/>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Times New Roman" panose="02020603050405020304" pitchFamily="18" charset="0"/>
                          <a:ea typeface="Malgun Gothic"/>
                          <a:cs typeface="Times New Roman" panose="02020603050405020304" pitchFamily="18" charset="0"/>
                        </a:rPr>
                        <a:t>Thee majority feared that pursuit of geoengineering options could undermine mitigation, and supported text that restated the primacy of emissions reductions. The minority opposed such text, claiming that carbon</a:t>
                      </a:r>
                      <a:r>
                        <a:rPr lang="en-GB" sz="800" baseline="0" noProof="0" dirty="0">
                          <a:effectLst/>
                          <a:latin typeface="Times New Roman" panose="02020603050405020304" pitchFamily="18" charset="0"/>
                          <a:ea typeface="Malgun Gothic"/>
                          <a:cs typeface="Times New Roman" panose="02020603050405020304" pitchFamily="18" charset="0"/>
                        </a:rPr>
                        <a:t> </a:t>
                      </a:r>
                      <a:r>
                        <a:rPr lang="en-GB" sz="800" noProof="0" dirty="0">
                          <a:effectLst/>
                          <a:latin typeface="Times New Roman" panose="02020603050405020304" pitchFamily="18" charset="0"/>
                          <a:ea typeface="Malgun Gothic"/>
                          <a:cs typeface="Times New Roman" panose="02020603050405020304" pitchFamily="18" charset="0"/>
                        </a:rPr>
                        <a:t>removal could be a direct substitute for emissions cuts  (McLaren 2019)</a:t>
                      </a:r>
                    </a:p>
                  </a:txBody>
                  <a:tcPr marL="121920" marR="121920" marT="34290" marB="34290" anchor="ctr"/>
                </a:tc>
                <a:extLst>
                  <a:ext uri="{0D108BD9-81ED-4DB2-BD59-A6C34878D82A}">
                    <a16:rowId xmlns:a16="http://schemas.microsoft.com/office/drawing/2014/main" val="10003"/>
                  </a:ext>
                </a:extLst>
              </a:tr>
              <a:tr h="2134072">
                <a:tc vMerge="1">
                  <a:txBody>
                    <a:bodyPr/>
                    <a:lstStyle/>
                    <a:p>
                      <a:endParaRPr lang="en-GB"/>
                    </a:p>
                  </a:txBody>
                  <a:tcPr/>
                </a:tc>
                <a:tc vMerge="1">
                  <a:txBody>
                    <a:bodyPr/>
                    <a:lstStyle/>
                    <a:p>
                      <a:endParaRPr lang="en-GB"/>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Times New Roman" panose="02020603050405020304" pitchFamily="18" charset="0"/>
                          <a:ea typeface="Malgun Gothic"/>
                          <a:cs typeface="Times New Roman" panose="02020603050405020304" pitchFamily="18" charset="0"/>
                        </a:rPr>
                        <a:t>Governing CE at UNEA would infringe into the political realm of climate change, politicizing CE. </a:t>
                      </a:r>
                    </a:p>
                    <a:p>
                      <a:pPr>
                        <a:lnSpc>
                          <a:spcPct val="100000"/>
                        </a:lnSpc>
                        <a:spcAft>
                          <a:spcPts val="0"/>
                        </a:spcAft>
                      </a:pPr>
                      <a:endParaRPr lang="de-DE" sz="800" noProof="0" dirty="0">
                        <a:effectLst/>
                        <a:latin typeface="Times New Roman" panose="02020603050405020304" pitchFamily="18" charset="0"/>
                        <a:ea typeface="Malgun Gothic"/>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Times New Roman" panose="02020603050405020304" pitchFamily="18" charset="0"/>
                          <a:ea typeface="Malgun Gothic"/>
                          <a:cs typeface="Times New Roman" panose="02020603050405020304" pitchFamily="18" charset="0"/>
                        </a:rPr>
                        <a:t>Governance of CE on the global level</a:t>
                      </a:r>
                      <a:r>
                        <a:rPr lang="en-GB" sz="800" baseline="0" noProof="0" dirty="0">
                          <a:effectLst/>
                          <a:latin typeface="Times New Roman" panose="02020603050405020304" pitchFamily="18" charset="0"/>
                          <a:ea typeface="Malgun Gothic"/>
                          <a:cs typeface="Times New Roman" panose="02020603050405020304" pitchFamily="18" charset="0"/>
                        </a:rPr>
                        <a:t> </a:t>
                      </a:r>
                      <a:r>
                        <a:rPr lang="en-GB" sz="800" noProof="0" dirty="0">
                          <a:effectLst/>
                          <a:latin typeface="Times New Roman" panose="02020603050405020304" pitchFamily="18" charset="0"/>
                          <a:ea typeface="Malgun Gothic"/>
                          <a:cs typeface="Times New Roman" panose="02020603050405020304" pitchFamily="18" charset="0"/>
                        </a:rPr>
                        <a:t>would create undue restrictions on national climate/research policy.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800" noProof="0" dirty="0">
                        <a:effectLst/>
                        <a:latin typeface="Times New Roman" panose="02020603050405020304" pitchFamily="18" charset="0"/>
                        <a:ea typeface="Malgun Gothic"/>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Times New Roman" panose="02020603050405020304" pitchFamily="18" charset="0"/>
                          <a:ea typeface="Malgun Gothic"/>
                          <a:cs typeface="Times New Roman" panose="02020603050405020304" pitchFamily="18" charset="0"/>
                        </a:rPr>
                        <a:t>Governance </a:t>
                      </a:r>
                      <a:r>
                        <a:rPr lang="en-GB" sz="800" i="0" noProof="0" dirty="0">
                          <a:effectLst/>
                          <a:latin typeface="Times New Roman" panose="02020603050405020304" pitchFamily="18" charset="0"/>
                          <a:ea typeface="Malgun Gothic"/>
                          <a:cs typeface="Times New Roman" panose="02020603050405020304" pitchFamily="18" charset="0"/>
                        </a:rPr>
                        <a:t>not</a:t>
                      </a:r>
                      <a:r>
                        <a:rPr lang="en-GB" sz="800" noProof="0" dirty="0">
                          <a:effectLst/>
                          <a:latin typeface="Times New Roman" panose="02020603050405020304" pitchFamily="18" charset="0"/>
                          <a:ea typeface="Malgun Gothic"/>
                          <a:cs typeface="Times New Roman" panose="02020603050405020304" pitchFamily="18" charset="0"/>
                        </a:rPr>
                        <a:t> needed through UNEA as CE it is already being addressed in other international forums (CBD, LC/LP, IPCC)</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800" noProof="0" dirty="0">
                        <a:effectLst/>
                        <a:latin typeface="Times New Roman" panose="02020603050405020304" pitchFamily="18" charset="0"/>
                        <a:ea typeface="Malgun Gothic"/>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Times New Roman" panose="02020603050405020304" pitchFamily="18" charset="0"/>
                          <a:ea typeface="Malgun Gothic"/>
                          <a:cs typeface="Times New Roman" panose="02020603050405020304" pitchFamily="18" charset="0"/>
                        </a:rPr>
                        <a:t>As there is not yet a scientific consensus on CE, it is too early to be having  international governance discussions.</a:t>
                      </a:r>
                    </a:p>
                  </a:txBody>
                  <a:tcPr marL="121920" marR="12192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Times New Roman" panose="02020603050405020304" pitchFamily="18" charset="0"/>
                          <a:ea typeface="Malgun Gothic"/>
                          <a:cs typeface="Times New Roman" panose="02020603050405020304" pitchFamily="18" charset="0"/>
                        </a:rPr>
                        <a:t>Some  delegates cautioned the negotiations were veering into the difficult  political domain of climate change, while others said discussions  on geoengineering and climate change are unavoidably  intertwined (ENB 2019a: enb16145e)</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800" baseline="0" noProof="0" dirty="0">
                        <a:effectLst/>
                        <a:latin typeface="Times New Roman" panose="02020603050405020304" pitchFamily="18" charset="0"/>
                        <a:ea typeface="Malgun Gothic"/>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800" baseline="0" noProof="0" dirty="0">
                          <a:effectLst/>
                          <a:latin typeface="Times New Roman" panose="02020603050405020304" pitchFamily="18" charset="0"/>
                          <a:ea typeface="Malgun Gothic"/>
                          <a:cs typeface="Times New Roman" panose="02020603050405020304" pitchFamily="18" charset="0"/>
                        </a:rPr>
                        <a:t>The opponents called the resolution premature, and criticised it for threatening inappropriate restrictions, especially on carbon removal approaches </a:t>
                      </a:r>
                      <a:r>
                        <a:rPr lang="en-GB" sz="800" noProof="0" dirty="0">
                          <a:effectLst/>
                          <a:latin typeface="Times New Roman" panose="02020603050405020304" pitchFamily="18" charset="0"/>
                          <a:ea typeface="Malgun Gothic"/>
                          <a:cs typeface="Times New Roman" panose="02020603050405020304" pitchFamily="18" charset="0"/>
                        </a:rPr>
                        <a:t>(McLaren</a:t>
                      </a:r>
                      <a:r>
                        <a:rPr lang="en-GB" sz="800" baseline="0" noProof="0" dirty="0">
                          <a:effectLst/>
                          <a:latin typeface="Times New Roman" panose="02020603050405020304" pitchFamily="18" charset="0"/>
                          <a:ea typeface="Malgun Gothic"/>
                          <a:cs typeface="Times New Roman" panose="02020603050405020304" pitchFamily="18" charset="0"/>
                        </a:rPr>
                        <a:t> 2019)</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800" baseline="0" noProof="0" dirty="0">
                        <a:effectLst/>
                        <a:latin typeface="Times New Roman" panose="02020603050405020304" pitchFamily="18" charset="0"/>
                        <a:ea typeface="Malgun Gothic"/>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Times New Roman" panose="02020603050405020304" pitchFamily="18" charset="0"/>
                          <a:ea typeface="Malgun Gothic"/>
                          <a:cs typeface="Times New Roman" panose="02020603050405020304" pitchFamily="18" charset="0"/>
                        </a:rPr>
                        <a:t>Several delegates raised concerns  about the objective of the resolution,</a:t>
                      </a:r>
                      <a:r>
                        <a:rPr lang="en-GB" sz="800" baseline="0" noProof="0" dirty="0">
                          <a:effectLst/>
                          <a:latin typeface="Times New Roman" panose="02020603050405020304" pitchFamily="18" charset="0"/>
                          <a:ea typeface="Malgun Gothic"/>
                          <a:cs typeface="Times New Roman" panose="02020603050405020304" pitchFamily="18" charset="0"/>
                        </a:rPr>
                        <a:t>[…] </a:t>
                      </a:r>
                      <a:r>
                        <a:rPr lang="en-GB" sz="800" noProof="0" dirty="0">
                          <a:effectLst/>
                          <a:latin typeface="Times New Roman" panose="02020603050405020304" pitchFamily="18" charset="0"/>
                          <a:ea typeface="Malgun Gothic"/>
                          <a:cs typeface="Times New Roman" panose="02020603050405020304" pitchFamily="18" charset="0"/>
                        </a:rPr>
                        <a:t>They warned against, among others, potential  duplication of work as the topic is already under consideration  in other fora, including the Intergovernmental Panel on Climate  Change (IPCC) (ENB 2019d: enb16153e)</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800" noProof="0" dirty="0">
                        <a:effectLst/>
                        <a:latin typeface="Times New Roman" panose="02020603050405020304" pitchFamily="18" charset="0"/>
                        <a:ea typeface="Malgun Gothic"/>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Times New Roman" panose="02020603050405020304" pitchFamily="18" charset="0"/>
                          <a:ea typeface="Malgun Gothic"/>
                          <a:cs typeface="Times New Roman" panose="02020603050405020304" pitchFamily="18" charset="0"/>
                        </a:rPr>
                        <a:t>Delegates also debated which existing governance  bodies should be referred to in the text, and whether a discussion  on governance was appropriate, considering the still-embryonic  scientific consensus on the nature and scope of geoengineering  technologies (ENB 2019a: enb16145e)</a:t>
                      </a:r>
                    </a:p>
                  </a:txBody>
                  <a:tcPr marL="121920" marR="121920" marT="34290" marB="34290" anchor="ctr"/>
                </a:tc>
                <a:extLst>
                  <a:ext uri="{0D108BD9-81ED-4DB2-BD59-A6C34878D82A}">
                    <a16:rowId xmlns:a16="http://schemas.microsoft.com/office/drawing/2014/main" val="10004"/>
                  </a:ext>
                </a:extLst>
              </a:tr>
              <a:tr h="1599124">
                <a:tc rowSpan="3">
                  <a:txBody>
                    <a:bodyPr/>
                    <a:lstStyle/>
                    <a:p>
                      <a:pPr>
                        <a:lnSpc>
                          <a:spcPct val="100000"/>
                        </a:lnSpc>
                        <a:spcAft>
                          <a:spcPts val="0"/>
                        </a:spcAft>
                      </a:pPr>
                      <a:r>
                        <a:rPr lang="en-US" sz="800" b="1" noProof="0" dirty="0">
                          <a:effectLst/>
                          <a:latin typeface="Times New Roman" panose="02020603050405020304" pitchFamily="18" charset="0"/>
                          <a:cs typeface="Times New Roman" panose="02020603050405020304" pitchFamily="18" charset="0"/>
                        </a:rPr>
                        <a:t>Modes</a:t>
                      </a:r>
                      <a:r>
                        <a:rPr lang="en-US" sz="800" noProof="0" dirty="0">
                          <a:effectLst/>
                          <a:latin typeface="Times New Roman" panose="02020603050405020304" pitchFamily="18" charset="0"/>
                          <a:cs typeface="Times New Roman" panose="02020603050405020304" pitchFamily="18" charset="0"/>
                        </a:rPr>
                        <a:t> (how)</a:t>
                      </a:r>
                      <a:endParaRPr lang="en-US" sz="800" noProof="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rowSpan="3">
                  <a:txBody>
                    <a:bodyPr/>
                    <a:lstStyle/>
                    <a:p>
                      <a:pPr>
                        <a:lnSpc>
                          <a:spcPct val="100000"/>
                        </a:lnSpc>
                        <a:spcAft>
                          <a:spcPts val="0"/>
                        </a:spcAft>
                      </a:pPr>
                      <a:r>
                        <a:rPr lang="en-US" sz="800" noProof="0" dirty="0">
                          <a:effectLst/>
                          <a:latin typeface="Times New Roman" panose="02020603050405020304" pitchFamily="18" charset="0"/>
                          <a:cs typeface="Times New Roman" panose="02020603050405020304" pitchFamily="18" charset="0"/>
                        </a:rPr>
                        <a:t>Centralized, expert-led, mode conflicted with a participatory/ consultation based mode, a and with decentralized</a:t>
                      </a:r>
                      <a:r>
                        <a:rPr lang="en-US" sz="800" baseline="0" noProof="0" dirty="0">
                          <a:effectLst/>
                          <a:latin typeface="Times New Roman" panose="02020603050405020304" pitchFamily="18" charset="0"/>
                          <a:cs typeface="Times New Roman" panose="02020603050405020304" pitchFamily="18" charset="0"/>
                        </a:rPr>
                        <a:t> </a:t>
                      </a:r>
                      <a:r>
                        <a:rPr lang="en-US" sz="800" noProof="0" dirty="0">
                          <a:effectLst/>
                          <a:latin typeface="Times New Roman" panose="02020603050405020304" pitchFamily="18" charset="0"/>
                          <a:cs typeface="Times New Roman" panose="02020603050405020304" pitchFamily="18" charset="0"/>
                        </a:rPr>
                        <a:t>mode</a:t>
                      </a:r>
                      <a:endParaRPr lang="en-US" sz="800" noProof="0" dirty="0">
                        <a:solidFill>
                          <a:srgbClr val="FF0000"/>
                        </a:solidFill>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a:txBody>
                    <a:bodyPr/>
                    <a:lstStyle/>
                    <a:p>
                      <a:pPr>
                        <a:lnSpc>
                          <a:spcPct val="100000"/>
                        </a:lnSpc>
                        <a:spcAft>
                          <a:spcPts val="0"/>
                        </a:spcAft>
                      </a:pPr>
                      <a:r>
                        <a:rPr lang="en-GB" sz="800" noProof="0" dirty="0">
                          <a:effectLst/>
                          <a:latin typeface="Times New Roman" panose="02020603050405020304" pitchFamily="18" charset="0"/>
                          <a:ea typeface="Malgun Gothic"/>
                          <a:cs typeface="Times New Roman" panose="02020603050405020304" pitchFamily="18" charset="0"/>
                        </a:rPr>
                        <a:t>Governance options  put together by a group of experts, presented to UNEP Secretariat, as</a:t>
                      </a:r>
                      <a:r>
                        <a:rPr lang="en-GB" sz="800" baseline="0" noProof="0" dirty="0">
                          <a:effectLst/>
                          <a:latin typeface="Times New Roman" panose="02020603050405020304" pitchFamily="18" charset="0"/>
                          <a:ea typeface="Malgun Gothic"/>
                          <a:cs typeface="Times New Roman" panose="02020603050405020304" pitchFamily="18" charset="0"/>
                        </a:rPr>
                        <a:t> basis of </a:t>
                      </a:r>
                      <a:r>
                        <a:rPr lang="en-GB" sz="800" noProof="0" dirty="0">
                          <a:effectLst/>
                          <a:latin typeface="Times New Roman" panose="02020603050405020304" pitchFamily="18" charset="0"/>
                          <a:ea typeface="Malgun Gothic"/>
                          <a:cs typeface="Times New Roman" panose="02020603050405020304" pitchFamily="18" charset="0"/>
                        </a:rPr>
                        <a:t>policy recommendations for parties.</a:t>
                      </a:r>
                    </a:p>
                    <a:p>
                      <a:pPr>
                        <a:lnSpc>
                          <a:spcPct val="100000"/>
                        </a:lnSpc>
                        <a:spcAft>
                          <a:spcPts val="0"/>
                        </a:spcAft>
                      </a:pPr>
                      <a:endParaRPr lang="en-GB" sz="800" noProof="0" dirty="0">
                        <a:effectLst/>
                        <a:latin typeface="Times New Roman" panose="02020603050405020304" pitchFamily="18" charset="0"/>
                        <a:ea typeface="Malgun Gothic"/>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Times New Roman" panose="02020603050405020304" pitchFamily="18" charset="0"/>
                          <a:ea typeface="Malgun Gothic"/>
                          <a:cs typeface="Times New Roman" panose="02020603050405020304" pitchFamily="18" charset="0"/>
                        </a:rPr>
                        <a:t>Governance</a:t>
                      </a:r>
                      <a:r>
                        <a:rPr lang="en-GB" sz="800" baseline="0" noProof="0" dirty="0">
                          <a:effectLst/>
                          <a:latin typeface="Times New Roman" panose="02020603050405020304" pitchFamily="18" charset="0"/>
                          <a:ea typeface="Malgun Gothic"/>
                          <a:cs typeface="Times New Roman" panose="02020603050405020304" pitchFamily="18" charset="0"/>
                        </a:rPr>
                        <a:t> informed by existing international principles/laws &amp; prior </a:t>
                      </a:r>
                      <a:r>
                        <a:rPr lang="en-GB" sz="800" noProof="0" dirty="0">
                          <a:effectLst/>
                          <a:latin typeface="Times New Roman" panose="02020603050405020304" pitchFamily="18" charset="0"/>
                          <a:ea typeface="Malgun Gothic"/>
                          <a:cs typeface="Times New Roman" panose="02020603050405020304" pitchFamily="18" charset="0"/>
                        </a:rPr>
                        <a:t>decisions in other fora. </a:t>
                      </a:r>
                    </a:p>
                  </a:txBody>
                  <a:tcPr marL="121920" marR="121920" marT="34290" marB="34290" anchor="ctr"/>
                </a:tc>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noProof="0" dirty="0">
                          <a:effectLst/>
                          <a:latin typeface="Times New Roman" panose="02020603050405020304" pitchFamily="18" charset="0"/>
                          <a:ea typeface="Malgun Gothic"/>
                          <a:cs typeface="Times New Roman" panose="02020603050405020304" pitchFamily="18" charset="0"/>
                        </a:rPr>
                        <a:t>Call for proposals of and select participants for an Ad Hoc Independent  Expert Group to advise the Executive Director on the development of the  abovementioned assessment </a:t>
                      </a:r>
                      <a:r>
                        <a:rPr lang="en-GB" sz="800" baseline="0" noProof="0" dirty="0">
                          <a:effectLst/>
                          <a:latin typeface="Times New Roman" panose="02020603050405020304" pitchFamily="18" charset="0"/>
                          <a:ea typeface="Malgun Gothic"/>
                          <a:cs typeface="Times New Roman" panose="02020603050405020304" pitchFamily="18" charset="0"/>
                        </a:rPr>
                        <a:t>(</a:t>
                      </a:r>
                      <a:r>
                        <a:rPr lang="en-GB" sz="800" baseline="0" noProof="0" dirty="0">
                          <a:latin typeface="Times New Roman" panose="02020603050405020304" pitchFamily="18" charset="0"/>
                          <a:cs typeface="Times New Roman" panose="02020603050405020304" pitchFamily="18" charset="0"/>
                        </a:rPr>
                        <a:t>UNEA 2019</a:t>
                      </a:r>
                      <a:r>
                        <a:rPr lang="en-GB" sz="800" baseline="0" noProof="0" dirty="0">
                          <a:effectLst/>
                          <a:latin typeface="Times New Roman" panose="02020603050405020304" pitchFamily="18" charset="0"/>
                          <a:ea typeface="Malgun Gothic"/>
                          <a:cs typeface="Times New Roman" panose="02020603050405020304" pitchFamily="18" charset="0"/>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800" baseline="0" noProof="0" dirty="0">
                        <a:effectLst/>
                        <a:latin typeface="Times New Roman" panose="02020603050405020304" pitchFamily="18" charset="0"/>
                        <a:ea typeface="Malgun Gothic"/>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800" baseline="0" noProof="0" dirty="0">
                          <a:effectLst/>
                          <a:latin typeface="Times New Roman" panose="02020603050405020304" pitchFamily="18" charset="0"/>
                          <a:ea typeface="Malgun Gothic"/>
                          <a:cs typeface="Times New Roman" panose="02020603050405020304" pitchFamily="18" charset="0"/>
                        </a:rPr>
                        <a:t>The other things that were attached to that as well were definitely a sort of broader participatory sense of how governance should be achieved and this would require much wider consultation with affected populations. […] I was actually quite pleased to hear the EU joining in with this sort of language, about other forms of knowledge, different knowledges rather than the core scientific modelling narrative of the … that we see the IPCC in particular  (Interviewee A2)</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800" baseline="0" noProof="0" dirty="0">
                        <a:effectLst/>
                        <a:latin typeface="Times New Roman" panose="02020603050405020304" pitchFamily="18" charset="0"/>
                        <a:ea typeface="Malgun Gothic"/>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800" baseline="0" noProof="0" dirty="0">
                          <a:effectLst/>
                          <a:latin typeface="Times New Roman" panose="02020603050405020304" pitchFamily="18" charset="0"/>
                          <a:ea typeface="Malgun Gothic"/>
                          <a:cs typeface="Times New Roman" panose="02020603050405020304" pitchFamily="18" charset="0"/>
                        </a:rPr>
                        <a:t>Among other proposed amendments, a  developed country supported new language  referring to the Intergovernmental Panel on Climate Change (IPCC) Special Report on Global Warming of 1.5 degrees (ENB 2019 a: enb16145e)</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800" baseline="0" noProof="0" dirty="0">
                        <a:effectLst/>
                        <a:latin typeface="Times New Roman" panose="02020603050405020304" pitchFamily="18" charset="0"/>
                        <a:ea typeface="Malgun Gothic"/>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800" baseline="0" noProof="0" dirty="0">
                          <a:effectLst/>
                          <a:latin typeface="Times New Roman" panose="02020603050405020304" pitchFamily="18" charset="0"/>
                          <a:ea typeface="Malgun Gothic"/>
                          <a:cs typeface="Times New Roman" panose="02020603050405020304" pitchFamily="18" charset="0"/>
                        </a:rPr>
                        <a:t>On geoengineering, delegates began to work through a heavily  bracketed operative paragraph requesting UNEP to work in collaboration with other stakeholders, such as relevant UN and  intergovernmental bodies, to prepare a report on the “state of play  and potential gaps” in the field (ENB 2019b: enb16149e)</a:t>
                      </a:r>
                    </a:p>
                    <a:p>
                      <a:pPr>
                        <a:lnSpc>
                          <a:spcPct val="100000"/>
                        </a:lnSpc>
                        <a:spcAft>
                          <a:spcPts val="0"/>
                        </a:spcAft>
                      </a:pPr>
                      <a:endParaRPr lang="en-US" sz="800" noProof="0" dirty="0">
                        <a:effectLst/>
                        <a:latin typeface="Times New Roman" panose="02020603050405020304" pitchFamily="18" charset="0"/>
                        <a:ea typeface="Malgun Gothic"/>
                        <a:cs typeface="Times New Roman" panose="02020603050405020304" pitchFamily="18" charset="0"/>
                      </a:endParaRPr>
                    </a:p>
                    <a:p>
                      <a:pPr>
                        <a:lnSpc>
                          <a:spcPct val="100000"/>
                        </a:lnSpc>
                        <a:spcAft>
                          <a:spcPts val="0"/>
                        </a:spcAft>
                      </a:pPr>
                      <a:r>
                        <a:rPr lang="en-GB" sz="800" noProof="0" dirty="0">
                          <a:effectLst/>
                          <a:latin typeface="Times New Roman" panose="02020603050405020304" pitchFamily="18" charset="0"/>
                          <a:ea typeface="Malgun Gothic"/>
                          <a:cs typeface="Times New Roman" panose="02020603050405020304" pitchFamily="18" charset="0"/>
                        </a:rPr>
                        <a:t>There was a lot of emphasis from the Bolivians and several others of, in a sense, preserving what we have agreed, seeing the CBD as a forum where a lot of this had been agreed in terms of the precautionary stance and that the informal moratoria type view of geoengineering (Interviewee</a:t>
                      </a:r>
                      <a:r>
                        <a:rPr lang="en-GB" sz="800" baseline="0" noProof="0" dirty="0">
                          <a:effectLst/>
                          <a:latin typeface="Times New Roman" panose="02020603050405020304" pitchFamily="18" charset="0"/>
                          <a:ea typeface="Malgun Gothic"/>
                          <a:cs typeface="Times New Roman" panose="02020603050405020304" pitchFamily="18" charset="0"/>
                        </a:rPr>
                        <a:t> A2)</a:t>
                      </a:r>
                      <a:endParaRPr lang="en-GB" sz="800" noProof="0" dirty="0">
                        <a:effectLst/>
                        <a:latin typeface="Times New Roman" panose="02020603050405020304" pitchFamily="18" charset="0"/>
                        <a:ea typeface="Malgun Gothic"/>
                        <a:cs typeface="Times New Roman" panose="02020603050405020304" pitchFamily="18" charset="0"/>
                      </a:endParaRPr>
                    </a:p>
                    <a:p>
                      <a:pPr>
                        <a:lnSpc>
                          <a:spcPct val="100000"/>
                        </a:lnSpc>
                        <a:spcAft>
                          <a:spcPts val="0"/>
                        </a:spcAft>
                      </a:pPr>
                      <a:endParaRPr lang="en-GB" sz="800" noProof="0" dirty="0">
                        <a:effectLst/>
                        <a:latin typeface="Times New Roman" panose="02020603050405020304" pitchFamily="18" charset="0"/>
                        <a:ea typeface="Malgun Gothic"/>
                        <a:cs typeface="Times New Roman" panose="02020603050405020304" pitchFamily="18" charset="0"/>
                      </a:endParaRPr>
                    </a:p>
                    <a:p>
                      <a:pPr>
                        <a:lnSpc>
                          <a:spcPct val="100000"/>
                        </a:lnSpc>
                        <a:spcAft>
                          <a:spcPts val="0"/>
                        </a:spcAft>
                      </a:pPr>
                      <a:r>
                        <a:rPr lang="en-GB" sz="800" noProof="0" dirty="0">
                          <a:effectLst/>
                          <a:latin typeface="Times New Roman" panose="02020603050405020304" pitchFamily="18" charset="0"/>
                          <a:ea typeface="Malgun Gothic"/>
                          <a:cs typeface="Times New Roman" panose="02020603050405020304" pitchFamily="18" charset="0"/>
                        </a:rPr>
                        <a:t>For it to be a legitimate discussion on geoengineering governance, it must be based on multilateral, transparent and accountable deliberations, in which all governments can freely participate in a democratic manner, open to public scrutiny and with the full participation of civil society organisations, Indigenous Peoples and social movements. It must be free from corporate influence, respectful of existing international laws and decisions, based on the precautionary principle</a:t>
                      </a:r>
                      <a:r>
                        <a:rPr lang="en-GB" sz="800" baseline="0" noProof="0" dirty="0">
                          <a:effectLst/>
                          <a:latin typeface="Times New Roman" panose="02020603050405020304" pitchFamily="18" charset="0"/>
                          <a:ea typeface="Malgun Gothic"/>
                          <a:cs typeface="Times New Roman" panose="02020603050405020304" pitchFamily="18" charset="0"/>
                        </a:rPr>
                        <a:t> [..] </a:t>
                      </a:r>
                      <a:r>
                        <a:rPr lang="en-GB" sz="800" noProof="0" dirty="0">
                          <a:effectLst/>
                          <a:latin typeface="Times New Roman" panose="02020603050405020304" pitchFamily="18" charset="0"/>
                          <a:ea typeface="Malgun Gothic"/>
                          <a:cs typeface="Times New Roman" panose="02020603050405020304" pitchFamily="18" charset="0"/>
                        </a:rPr>
                        <a:t>(HBF-ETC</a:t>
                      </a:r>
                      <a:r>
                        <a:rPr lang="en-GB" sz="800" baseline="0" noProof="0" dirty="0">
                          <a:effectLst/>
                          <a:latin typeface="Times New Roman" panose="02020603050405020304" pitchFamily="18" charset="0"/>
                          <a:ea typeface="Malgun Gothic"/>
                          <a:cs typeface="Times New Roman" panose="02020603050405020304" pitchFamily="18" charset="0"/>
                        </a:rPr>
                        <a:t> 2019)</a:t>
                      </a:r>
                      <a:endParaRPr lang="en-GB" sz="800" noProof="0" dirty="0">
                        <a:effectLst/>
                        <a:latin typeface="Times New Roman" panose="02020603050405020304" pitchFamily="18" charset="0"/>
                        <a:ea typeface="Malgun Gothic"/>
                        <a:cs typeface="Times New Roman" panose="02020603050405020304" pitchFamily="18" charset="0"/>
                      </a:endParaRPr>
                    </a:p>
                    <a:p>
                      <a:pPr>
                        <a:lnSpc>
                          <a:spcPct val="100000"/>
                        </a:lnSpc>
                        <a:spcAft>
                          <a:spcPts val="0"/>
                        </a:spcAft>
                      </a:pPr>
                      <a:endParaRPr lang="de-DE" sz="800" noProof="0" dirty="0">
                        <a:effectLst/>
                        <a:latin typeface="Times New Roman" panose="02020603050405020304" pitchFamily="18" charset="0"/>
                        <a:ea typeface="Malgun Gothic"/>
                        <a:cs typeface="Times New Roman" panose="02020603050405020304" pitchFamily="18" charset="0"/>
                      </a:endParaRPr>
                    </a:p>
                    <a:p>
                      <a:pPr>
                        <a:lnSpc>
                          <a:spcPct val="100000"/>
                        </a:lnSpc>
                        <a:spcAft>
                          <a:spcPts val="0"/>
                        </a:spcAft>
                      </a:pPr>
                      <a:r>
                        <a:rPr lang="en-GB" sz="800" noProof="0" dirty="0">
                          <a:effectLst/>
                          <a:latin typeface="Times New Roman" panose="02020603050405020304" pitchFamily="18" charset="0"/>
                          <a:ea typeface="Malgun Gothic"/>
                          <a:cs typeface="Times New Roman" panose="02020603050405020304" pitchFamily="18" charset="0"/>
                        </a:rPr>
                        <a:t>The EU’s support of the proposal was, however, lukewarm as it might not have felt ready to address CDR and SRM head on at the multilateral level, for lack of internal clarity: CDR is silently built into the  EUs 2050 long-term strategy, while at a political level clashes with the EUs climate policy paradigm (Honegger</a:t>
                      </a:r>
                      <a:r>
                        <a:rPr lang="en-GB" sz="800" baseline="0" noProof="0" dirty="0">
                          <a:effectLst/>
                          <a:latin typeface="Times New Roman" panose="02020603050405020304" pitchFamily="18" charset="0"/>
                          <a:ea typeface="Malgun Gothic"/>
                          <a:cs typeface="Times New Roman" panose="02020603050405020304" pitchFamily="18" charset="0"/>
                        </a:rPr>
                        <a:t> 2019)</a:t>
                      </a:r>
                      <a:endParaRPr lang="en-GB" sz="800" noProof="0" dirty="0">
                        <a:effectLst/>
                        <a:latin typeface="Times New Roman" panose="02020603050405020304" pitchFamily="18" charset="0"/>
                        <a:ea typeface="Malgun Gothic"/>
                        <a:cs typeface="Times New Roman" panose="02020603050405020304" pitchFamily="18" charset="0"/>
                      </a:endParaRPr>
                    </a:p>
                    <a:p>
                      <a:pPr>
                        <a:lnSpc>
                          <a:spcPct val="100000"/>
                        </a:lnSpc>
                        <a:spcAft>
                          <a:spcPts val="0"/>
                        </a:spcAft>
                      </a:pPr>
                      <a:endParaRPr lang="de-DE" sz="800" noProof="0" dirty="0">
                        <a:effectLst/>
                        <a:latin typeface="Times New Roman" panose="02020603050405020304" pitchFamily="18" charset="0"/>
                        <a:ea typeface="Malgun Gothic"/>
                        <a:cs typeface="Times New Roman" panose="02020603050405020304" pitchFamily="18" charset="0"/>
                      </a:endParaRPr>
                    </a:p>
                    <a:p>
                      <a:pPr>
                        <a:lnSpc>
                          <a:spcPct val="100000"/>
                        </a:lnSpc>
                        <a:spcAft>
                          <a:spcPts val="0"/>
                        </a:spcAft>
                      </a:pPr>
                      <a:r>
                        <a:rPr lang="en-GB" sz="800" noProof="0" dirty="0">
                          <a:effectLst/>
                          <a:latin typeface="Times New Roman" panose="02020603050405020304" pitchFamily="18" charset="0"/>
                          <a:ea typeface="Malgun Gothic"/>
                          <a:cs typeface="Times New Roman" panose="02020603050405020304" pitchFamily="18" charset="0"/>
                        </a:rPr>
                        <a:t>[T]he US in particular did already have at least one policy in place that was specifically looking to advance carbon removal as part of the mitigation ensemble. The previous administration, Obama’s administration, had adopted a long-term climate strategy which involved explicitly removals as part of the plan. And so pursuing the first steps towards global governance on climate engineering or geoengineering […], suggested a more hesitant approach or a more blocking approach, which would be contradictory to the US’ already existing policies (Interviewee A1)</a:t>
                      </a:r>
                    </a:p>
                  </a:txBody>
                  <a:tcPr marL="121920" marR="121920" marT="34290" marB="34290" anchor="ctr"/>
                </a:tc>
                <a:extLst>
                  <a:ext uri="{0D108BD9-81ED-4DB2-BD59-A6C34878D82A}">
                    <a16:rowId xmlns:a16="http://schemas.microsoft.com/office/drawing/2014/main" val="10005"/>
                  </a:ext>
                </a:extLst>
              </a:tr>
              <a:tr h="819688">
                <a:tc vMerge="1">
                  <a:txBody>
                    <a:bodyPr/>
                    <a:lstStyle/>
                    <a:p>
                      <a:endParaRPr lang="en-GB"/>
                    </a:p>
                  </a:txBody>
                  <a:tcPr/>
                </a:tc>
                <a:tc vMerge="1">
                  <a:txBody>
                    <a:bodyPr/>
                    <a:lstStyle/>
                    <a:p>
                      <a:endParaRPr lang="en-GB"/>
                    </a:p>
                  </a:txBody>
                  <a:tcPr/>
                </a:tc>
                <a:tc>
                  <a:txBody>
                    <a:bodyPr/>
                    <a:lstStyle/>
                    <a:p>
                      <a:pPr>
                        <a:lnSpc>
                          <a:spcPct val="100000"/>
                        </a:lnSpc>
                        <a:spcAft>
                          <a:spcPts val="0"/>
                        </a:spcAft>
                      </a:pPr>
                      <a:r>
                        <a:rPr lang="en-GB" sz="800" noProof="0" dirty="0">
                          <a:effectLst/>
                          <a:latin typeface="Times New Roman" panose="02020603050405020304" pitchFamily="18" charset="0"/>
                          <a:ea typeface="Malgun Gothic"/>
                          <a:cs typeface="Times New Roman" panose="02020603050405020304" pitchFamily="18" charset="0"/>
                        </a:rPr>
                        <a:t>Governance discussions/decisions with full participation of civil society</a:t>
                      </a:r>
                      <a:r>
                        <a:rPr lang="en-GB" sz="800" baseline="0" noProof="0" dirty="0">
                          <a:effectLst/>
                          <a:latin typeface="Times New Roman" panose="02020603050405020304" pitchFamily="18" charset="0"/>
                          <a:ea typeface="Malgun Gothic"/>
                          <a:cs typeface="Times New Roman" panose="02020603050405020304" pitchFamily="18" charset="0"/>
                        </a:rPr>
                        <a:t> &amp; </a:t>
                      </a:r>
                      <a:r>
                        <a:rPr lang="en-GB" sz="800" noProof="0" dirty="0">
                          <a:effectLst/>
                          <a:latin typeface="Times New Roman" panose="02020603050405020304" pitchFamily="18" charset="0"/>
                          <a:ea typeface="Malgun Gothic"/>
                          <a:cs typeface="Times New Roman" panose="02020603050405020304" pitchFamily="18" charset="0"/>
                        </a:rPr>
                        <a:t>affected parties. </a:t>
                      </a:r>
                    </a:p>
                    <a:p>
                      <a:pPr>
                        <a:lnSpc>
                          <a:spcPct val="100000"/>
                        </a:lnSpc>
                        <a:spcAft>
                          <a:spcPts val="0"/>
                        </a:spcAft>
                      </a:pPr>
                      <a:endParaRPr lang="de-DE" sz="800" noProof="0" dirty="0">
                        <a:effectLst/>
                        <a:latin typeface="Times New Roman" panose="02020603050405020304" pitchFamily="18" charset="0"/>
                        <a:ea typeface="Malgun Gothic"/>
                        <a:cs typeface="Times New Roman" panose="02020603050405020304" pitchFamily="18" charset="0"/>
                      </a:endParaRPr>
                    </a:p>
                    <a:p>
                      <a:pPr>
                        <a:lnSpc>
                          <a:spcPct val="100000"/>
                        </a:lnSpc>
                        <a:spcAft>
                          <a:spcPts val="0"/>
                        </a:spcAft>
                      </a:pPr>
                      <a:r>
                        <a:rPr lang="en-GB" sz="800" noProof="0" dirty="0">
                          <a:effectLst/>
                          <a:latin typeface="Times New Roman" panose="02020603050405020304" pitchFamily="18" charset="0"/>
                          <a:ea typeface="Malgun Gothic"/>
                          <a:cs typeface="Times New Roman" panose="02020603050405020304" pitchFamily="18" charset="0"/>
                        </a:rPr>
                        <a:t>Governance discussions/decisions transparent to outsiders.</a:t>
                      </a:r>
                    </a:p>
                    <a:p>
                      <a:pPr>
                        <a:lnSpc>
                          <a:spcPct val="100000"/>
                        </a:lnSpc>
                        <a:spcAft>
                          <a:spcPts val="0"/>
                        </a:spcAft>
                      </a:pPr>
                      <a:endParaRPr lang="de-DE" sz="800" noProof="0" dirty="0">
                        <a:effectLst/>
                        <a:latin typeface="Times New Roman" panose="02020603050405020304" pitchFamily="18" charset="0"/>
                        <a:ea typeface="Malgun Gothic"/>
                        <a:cs typeface="Times New Roman" panose="02020603050405020304" pitchFamily="18" charset="0"/>
                      </a:endParaRPr>
                    </a:p>
                    <a:p>
                      <a:pPr>
                        <a:lnSpc>
                          <a:spcPct val="100000"/>
                        </a:lnSpc>
                        <a:spcAft>
                          <a:spcPts val="0"/>
                        </a:spcAft>
                      </a:pPr>
                      <a:r>
                        <a:rPr lang="en-GB" sz="800" noProof="0" dirty="0">
                          <a:effectLst/>
                          <a:latin typeface="Times New Roman" panose="02020603050405020304" pitchFamily="18" charset="0"/>
                          <a:ea typeface="Malgun Gothic"/>
                          <a:cs typeface="Times New Roman" panose="02020603050405020304" pitchFamily="18" charset="0"/>
                        </a:rPr>
                        <a:t>Governance discussions/decisions  not</a:t>
                      </a:r>
                      <a:r>
                        <a:rPr lang="en-GB" sz="800" baseline="0" noProof="0" dirty="0">
                          <a:effectLst/>
                          <a:latin typeface="Times New Roman" panose="02020603050405020304" pitchFamily="18" charset="0"/>
                          <a:ea typeface="Malgun Gothic"/>
                          <a:cs typeface="Times New Roman" panose="02020603050405020304" pitchFamily="18" charset="0"/>
                        </a:rPr>
                        <a:t> influenced by</a:t>
                      </a:r>
                      <a:r>
                        <a:rPr lang="en-GB" sz="800" noProof="0" dirty="0">
                          <a:effectLst/>
                          <a:latin typeface="Times New Roman" panose="02020603050405020304" pitchFamily="18" charset="0"/>
                          <a:ea typeface="Malgun Gothic"/>
                          <a:cs typeface="Times New Roman" panose="02020603050405020304" pitchFamily="18" charset="0"/>
                        </a:rPr>
                        <a:t> corporate</a:t>
                      </a:r>
                      <a:r>
                        <a:rPr lang="en-GB" sz="800" baseline="0" noProof="0" dirty="0">
                          <a:effectLst/>
                          <a:latin typeface="Times New Roman" panose="02020603050405020304" pitchFamily="18" charset="0"/>
                          <a:ea typeface="Malgun Gothic"/>
                          <a:cs typeface="Times New Roman" panose="02020603050405020304" pitchFamily="18" charset="0"/>
                        </a:rPr>
                        <a:t> </a:t>
                      </a:r>
                      <a:r>
                        <a:rPr lang="en-GB" sz="800" noProof="0" dirty="0">
                          <a:effectLst/>
                          <a:latin typeface="Times New Roman" panose="02020603050405020304" pitchFamily="18" charset="0"/>
                          <a:ea typeface="Malgun Gothic"/>
                          <a:cs typeface="Times New Roman" panose="02020603050405020304" pitchFamily="18" charset="0"/>
                        </a:rPr>
                        <a:t>interests.</a:t>
                      </a:r>
                    </a:p>
                  </a:txBody>
                  <a:tcPr marL="121920" marR="121920" marT="34290" marB="34290" anchor="ctr"/>
                </a:tc>
                <a:tc vMerge="1">
                  <a:txBody>
                    <a:bodyPr/>
                    <a:lstStyle/>
                    <a:p>
                      <a:endParaRPr lang="en-GB"/>
                    </a:p>
                  </a:txBody>
                  <a:tcPr/>
                </a:tc>
                <a:extLst>
                  <a:ext uri="{0D108BD9-81ED-4DB2-BD59-A6C34878D82A}">
                    <a16:rowId xmlns:a16="http://schemas.microsoft.com/office/drawing/2014/main" val="10006"/>
                  </a:ext>
                </a:extLst>
              </a:tr>
              <a:tr h="819688">
                <a:tc vMerge="1">
                  <a:txBody>
                    <a:bodyPr/>
                    <a:lstStyle/>
                    <a:p>
                      <a:endParaRPr lang="en-GB"/>
                    </a:p>
                  </a:txBody>
                  <a:tcPr/>
                </a:tc>
                <a:tc vMerge="1">
                  <a:txBody>
                    <a:bodyPr/>
                    <a:lstStyle/>
                    <a:p>
                      <a:endParaRPr lang="en-GB"/>
                    </a:p>
                  </a:txBody>
                  <a:tcPr/>
                </a:tc>
                <a:tc>
                  <a:txBody>
                    <a:bodyPr/>
                    <a:lstStyle/>
                    <a:p>
                      <a:pPr>
                        <a:lnSpc>
                          <a:spcPct val="100000"/>
                        </a:lnSpc>
                        <a:spcAft>
                          <a:spcPts val="0"/>
                        </a:spcAft>
                      </a:pPr>
                      <a:r>
                        <a:rPr lang="de-DE" sz="800" noProof="0" dirty="0" err="1">
                          <a:effectLst/>
                          <a:latin typeface="Times New Roman" panose="02020603050405020304" pitchFamily="18" charset="0"/>
                          <a:ea typeface="Malgun Gothic"/>
                          <a:cs typeface="Times New Roman" panose="02020603050405020304" pitchFamily="18" charset="0"/>
                        </a:rPr>
                        <a:t>Governance</a:t>
                      </a:r>
                      <a:r>
                        <a:rPr lang="de-DE" sz="800" noProof="0" dirty="0">
                          <a:effectLst/>
                          <a:latin typeface="Times New Roman" panose="02020603050405020304" pitchFamily="18" charset="0"/>
                          <a:ea typeface="Malgun Gothic"/>
                          <a:cs typeface="Times New Roman" panose="02020603050405020304" pitchFamily="18" charset="0"/>
                        </a:rPr>
                        <a:t> </a:t>
                      </a:r>
                      <a:r>
                        <a:rPr lang="de-DE" sz="800" noProof="0" dirty="0" err="1">
                          <a:effectLst/>
                          <a:latin typeface="Times New Roman" panose="02020603050405020304" pitchFamily="18" charset="0"/>
                          <a:ea typeface="Malgun Gothic"/>
                          <a:cs typeface="Times New Roman" panose="02020603050405020304" pitchFamily="18" charset="0"/>
                        </a:rPr>
                        <a:t>decentralized</a:t>
                      </a:r>
                      <a:r>
                        <a:rPr lang="de-DE" sz="800" baseline="0" noProof="0" dirty="0">
                          <a:effectLst/>
                          <a:latin typeface="Times New Roman" panose="02020603050405020304" pitchFamily="18" charset="0"/>
                          <a:ea typeface="Malgun Gothic"/>
                          <a:cs typeface="Times New Roman" panose="02020603050405020304" pitchFamily="18" charset="0"/>
                        </a:rPr>
                        <a:t> </a:t>
                      </a:r>
                      <a:r>
                        <a:rPr lang="de-DE" sz="800" baseline="0" noProof="0" dirty="0" err="1">
                          <a:effectLst/>
                          <a:latin typeface="Times New Roman" panose="02020603050405020304" pitchFamily="18" charset="0"/>
                          <a:ea typeface="Malgun Gothic"/>
                          <a:cs typeface="Times New Roman" panose="02020603050405020304" pitchFamily="18" charset="0"/>
                        </a:rPr>
                        <a:t>through</a:t>
                      </a:r>
                      <a:r>
                        <a:rPr lang="de-DE" sz="800" baseline="0" noProof="0" dirty="0">
                          <a:effectLst/>
                          <a:latin typeface="Times New Roman" panose="02020603050405020304" pitchFamily="18" charset="0"/>
                          <a:ea typeface="Malgun Gothic"/>
                          <a:cs typeface="Times New Roman" panose="02020603050405020304" pitchFamily="18" charset="0"/>
                        </a:rPr>
                        <a:t> national </a:t>
                      </a:r>
                      <a:r>
                        <a:rPr lang="de-DE" sz="800" baseline="0" noProof="0" dirty="0" err="1">
                          <a:effectLst/>
                          <a:latin typeface="Times New Roman" panose="02020603050405020304" pitchFamily="18" charset="0"/>
                          <a:ea typeface="Malgun Gothic"/>
                          <a:cs typeface="Times New Roman" panose="02020603050405020304" pitchFamily="18" charset="0"/>
                        </a:rPr>
                        <a:t>policy</a:t>
                      </a:r>
                      <a:endParaRPr lang="en-GB" sz="800" noProof="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vMerge="1">
                  <a:txBody>
                    <a:bodyPr/>
                    <a:lstStyle/>
                    <a:p>
                      <a:endParaRPr lang="en-GB"/>
                    </a:p>
                  </a:txBody>
                  <a:tcPr/>
                </a:tc>
                <a:extLst>
                  <a:ext uri="{0D108BD9-81ED-4DB2-BD59-A6C34878D82A}">
                    <a16:rowId xmlns:a16="http://schemas.microsoft.com/office/drawing/2014/main" val="10007"/>
                  </a:ext>
                </a:extLst>
              </a:tr>
              <a:tr h="2033032">
                <a:tc rowSpan="2">
                  <a:txBody>
                    <a:bodyPr/>
                    <a:lstStyle/>
                    <a:p>
                      <a:pPr>
                        <a:lnSpc>
                          <a:spcPct val="100000"/>
                        </a:lnSpc>
                        <a:spcAft>
                          <a:spcPts val="0"/>
                        </a:spcAft>
                      </a:pPr>
                      <a:r>
                        <a:rPr lang="en-US" sz="800" b="1" noProof="0" dirty="0">
                          <a:effectLst/>
                          <a:latin typeface="Times New Roman" panose="02020603050405020304" pitchFamily="18" charset="0"/>
                          <a:cs typeface="Times New Roman" panose="02020603050405020304" pitchFamily="18" charset="0"/>
                        </a:rPr>
                        <a:t>Speakers</a:t>
                      </a:r>
                      <a:r>
                        <a:rPr lang="en-US" sz="800" noProof="0" dirty="0">
                          <a:effectLst/>
                          <a:latin typeface="Times New Roman" panose="02020603050405020304" pitchFamily="18" charset="0"/>
                          <a:cs typeface="Times New Roman" panose="02020603050405020304" pitchFamily="18" charset="0"/>
                        </a:rPr>
                        <a:t> (who)</a:t>
                      </a:r>
                      <a:endParaRPr lang="en-US" sz="800" noProof="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effectLst/>
                          <a:latin typeface="Times New Roman" panose="02020603050405020304" pitchFamily="18" charset="0"/>
                          <a:cs typeface="Times New Roman" panose="02020603050405020304" pitchFamily="18" charset="0"/>
                        </a:rPr>
                        <a:t>Legitimate  </a:t>
                      </a:r>
                      <a:r>
                        <a:rPr lang="en-US" sz="800" i="1" baseline="0" dirty="0">
                          <a:effectLst/>
                          <a:latin typeface="Times New Roman" panose="02020603050405020304" pitchFamily="18" charset="0"/>
                          <a:cs typeface="Times New Roman" panose="02020603050405020304" pitchFamily="18" charset="0"/>
                        </a:rPr>
                        <a:t>Knowledge Producer </a:t>
                      </a:r>
                      <a:r>
                        <a:rPr lang="en-US" sz="800" i="0" baseline="0" dirty="0">
                          <a:effectLst/>
                          <a:latin typeface="Times New Roman" panose="02020603050405020304" pitchFamily="18" charset="0"/>
                          <a:cs typeface="Times New Roman" panose="02020603050405020304" pitchFamily="18" charset="0"/>
                        </a:rPr>
                        <a:t>speaker position afforded to diverse social actors: </a:t>
                      </a:r>
                      <a:r>
                        <a:rPr lang="en-US" sz="800" baseline="0" noProof="0" dirty="0">
                          <a:effectLst/>
                          <a:latin typeface="Times New Roman" panose="02020603050405020304" pitchFamily="18" charset="0"/>
                          <a:cs typeface="Times New Roman" panose="02020603050405020304" pitchFamily="18" charset="0"/>
                        </a:rPr>
                        <a:t>Expert/scientific vs. local/traditional. </a:t>
                      </a:r>
                    </a:p>
                    <a:p>
                      <a:pPr>
                        <a:lnSpc>
                          <a:spcPct val="100000"/>
                        </a:lnSpc>
                        <a:spcAft>
                          <a:spcPts val="0"/>
                        </a:spcAft>
                      </a:pPr>
                      <a:endParaRPr lang="en-US" sz="800" baseline="0" noProof="0" dirty="0">
                        <a:effectLst/>
                        <a:latin typeface="Times New Roman" panose="02020603050405020304" pitchFamily="18" charset="0"/>
                        <a:cs typeface="Times New Roman" panose="02020603050405020304" pitchFamily="18" charset="0"/>
                      </a:endParaRPr>
                    </a:p>
                    <a:p>
                      <a:pPr>
                        <a:lnSpc>
                          <a:spcPct val="100000"/>
                        </a:lnSpc>
                        <a:spcAft>
                          <a:spcPts val="0"/>
                        </a:spcAft>
                      </a:pPr>
                      <a:endParaRPr lang="en-US" sz="800" baseline="0" noProof="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800" baseline="0" noProof="0" dirty="0">
                          <a:effectLst/>
                          <a:latin typeface="Times New Roman" panose="02020603050405020304" pitchFamily="18" charset="0"/>
                          <a:ea typeface="Malgun Gothic"/>
                          <a:cs typeface="Times New Roman" panose="02020603050405020304" pitchFamily="18" charset="0"/>
                        </a:rPr>
                        <a:t>G</a:t>
                      </a:r>
                      <a:r>
                        <a:rPr lang="en-GB" sz="800" noProof="0" dirty="0">
                          <a:effectLst/>
                          <a:latin typeface="Times New Roman" panose="02020603050405020304" pitchFamily="18" charset="0"/>
                          <a:ea typeface="Malgun Gothic"/>
                          <a:cs typeface="Times New Roman" panose="02020603050405020304" pitchFamily="18" charset="0"/>
                        </a:rPr>
                        <a:t>overnance decisions to be made based on expert/scientific consensus</a:t>
                      </a:r>
                      <a:r>
                        <a:rPr lang="en-GB" sz="800" baseline="0" noProof="0" dirty="0">
                          <a:effectLst/>
                          <a:latin typeface="Times New Roman" panose="02020603050405020304" pitchFamily="18" charset="0"/>
                          <a:ea typeface="Malgun Gothic"/>
                          <a:cs typeface="Times New Roman" panose="02020603050405020304" pitchFamily="18" charset="0"/>
                        </a:rPr>
                        <a:t> on risks/benefits of CE. </a:t>
                      </a:r>
                    </a:p>
                    <a:p>
                      <a:pPr>
                        <a:lnSpc>
                          <a:spcPct val="100000"/>
                        </a:lnSpc>
                        <a:spcAft>
                          <a:spcPts val="0"/>
                        </a:spcAft>
                      </a:pPr>
                      <a:endParaRPr lang="de-DE" sz="800" baseline="0" noProof="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rowSpan="2">
                  <a:txBody>
                    <a:bodyPr/>
                    <a:lstStyle/>
                    <a:p>
                      <a:pPr>
                        <a:lnSpc>
                          <a:spcPct val="100000"/>
                        </a:lnSpc>
                        <a:spcAft>
                          <a:spcPts val="0"/>
                        </a:spcAft>
                      </a:pPr>
                      <a:r>
                        <a:rPr lang="en-GB" sz="800" baseline="0" noProof="0" dirty="0">
                          <a:effectLst/>
                          <a:latin typeface="Times New Roman" panose="02020603050405020304" pitchFamily="18" charset="0"/>
                          <a:ea typeface="Malgun Gothic"/>
                          <a:cs typeface="Times New Roman" panose="02020603050405020304" pitchFamily="18" charset="0"/>
                        </a:rPr>
                        <a:t>Countries disagreed on which  stakeholders should be mentioned and how, as well as on whether  </a:t>
                      </a:r>
                    </a:p>
                    <a:p>
                      <a:pPr>
                        <a:lnSpc>
                          <a:spcPct val="100000"/>
                        </a:lnSpc>
                        <a:spcAft>
                          <a:spcPts val="0"/>
                        </a:spcAft>
                      </a:pPr>
                      <a:r>
                        <a:rPr lang="en-GB" sz="800" baseline="0" noProof="0" dirty="0">
                          <a:effectLst/>
                          <a:latin typeface="Times New Roman" panose="02020603050405020304" pitchFamily="18" charset="0"/>
                          <a:ea typeface="Malgun Gothic"/>
                          <a:cs typeface="Times New Roman" panose="02020603050405020304" pitchFamily="18" charset="0"/>
                        </a:rPr>
                        <a:t>such an expert report should be commissioned (ENB 2019b: enb16149e)</a:t>
                      </a:r>
                    </a:p>
                    <a:p>
                      <a:pPr>
                        <a:lnSpc>
                          <a:spcPct val="100000"/>
                        </a:lnSpc>
                        <a:spcAft>
                          <a:spcPts val="0"/>
                        </a:spcAft>
                      </a:pPr>
                      <a:endParaRPr lang="en-GB" sz="800" baseline="0" noProof="0" dirty="0">
                        <a:effectLst/>
                        <a:latin typeface="Times New Roman" panose="02020603050405020304" pitchFamily="18" charset="0"/>
                        <a:ea typeface="Malgun Gothic"/>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800" baseline="0" noProof="0" dirty="0">
                          <a:effectLst/>
                          <a:latin typeface="Times New Roman" panose="02020603050405020304" pitchFamily="18" charset="0"/>
                          <a:ea typeface="Malgun Gothic"/>
                          <a:cs typeface="Times New Roman" panose="02020603050405020304" pitchFamily="18" charset="0"/>
                        </a:rPr>
                        <a:t>Many representatives expressed regret that, due to the opposition of some Member States, no  agreement had been reached at the current session on the draft resolution on geoengineering and its governance, which would have requested UNEP to collect information and prepare a factual report on the risks, potential and governance challenges of geoengineering technologies, in line with its mandate of keeping Member States apprised of emerging environmental issues </a:t>
                      </a:r>
                      <a:r>
                        <a:rPr lang="en-GB" sz="800" noProof="0" dirty="0">
                          <a:effectLst/>
                          <a:latin typeface="Times New Roman" panose="02020603050405020304" pitchFamily="18" charset="0"/>
                          <a:ea typeface="Malgun Gothic"/>
                          <a:cs typeface="Times New Roman" panose="02020603050405020304" pitchFamily="18" charset="0"/>
                        </a:rPr>
                        <a:t>(UNEP-EA 2019: UNEP-EA.4/2)</a:t>
                      </a:r>
                    </a:p>
                    <a:p>
                      <a:pPr>
                        <a:lnSpc>
                          <a:spcPct val="100000"/>
                        </a:lnSpc>
                        <a:spcAft>
                          <a:spcPts val="0"/>
                        </a:spcAft>
                      </a:pPr>
                      <a:endParaRPr lang="en-GB" sz="800" baseline="0" noProof="0" dirty="0">
                        <a:effectLst/>
                        <a:latin typeface="Times New Roman" panose="02020603050405020304" pitchFamily="18" charset="0"/>
                        <a:ea typeface="Malgun Gothic"/>
                        <a:cs typeface="Times New Roman" panose="02020603050405020304" pitchFamily="18" charset="0"/>
                      </a:endParaRPr>
                    </a:p>
                    <a:p>
                      <a:pPr>
                        <a:lnSpc>
                          <a:spcPct val="100000"/>
                        </a:lnSpc>
                        <a:spcAft>
                          <a:spcPts val="0"/>
                        </a:spcAft>
                      </a:pPr>
                      <a:r>
                        <a:rPr lang="en-GB" sz="800" baseline="0" noProof="0" dirty="0">
                          <a:effectLst/>
                          <a:latin typeface="Times New Roman" panose="02020603050405020304" pitchFamily="18" charset="0"/>
                          <a:ea typeface="Malgun Gothic"/>
                          <a:cs typeface="Times New Roman" panose="02020603050405020304" pitchFamily="18" charset="0"/>
                        </a:rPr>
                        <a:t>According to a regular stakeholder in attendance this week,  “there has been a shift against acceptance of civil society in recent  years” among Member States (ENB 2019a: enb16145e)</a:t>
                      </a:r>
                    </a:p>
                    <a:p>
                      <a:pPr>
                        <a:lnSpc>
                          <a:spcPct val="100000"/>
                        </a:lnSpc>
                        <a:spcAft>
                          <a:spcPts val="0"/>
                        </a:spcAft>
                      </a:pPr>
                      <a:endParaRPr lang="de-DE" sz="800" baseline="0" noProof="0" dirty="0">
                        <a:effectLst/>
                        <a:latin typeface="Times New Roman" panose="02020603050405020304" pitchFamily="18" charset="0"/>
                        <a:ea typeface="Malgun Gothic"/>
                        <a:cs typeface="Times New Roman" panose="02020603050405020304" pitchFamily="18" charset="0"/>
                      </a:endParaRPr>
                    </a:p>
                    <a:p>
                      <a:pPr>
                        <a:lnSpc>
                          <a:spcPct val="100000"/>
                        </a:lnSpc>
                        <a:spcAft>
                          <a:spcPts val="0"/>
                        </a:spcAft>
                      </a:pPr>
                      <a:r>
                        <a:rPr lang="en-GB" sz="800" baseline="0" noProof="0" dirty="0">
                          <a:effectLst/>
                          <a:latin typeface="Times New Roman" panose="02020603050405020304" pitchFamily="18" charset="0"/>
                          <a:ea typeface="Malgun Gothic"/>
                          <a:cs typeface="Times New Roman" panose="02020603050405020304" pitchFamily="18" charset="0"/>
                        </a:rPr>
                        <a:t>Ensure that the Ad Hoc Expert Group represents the knowledge, interests and views of those potentially most affected by geoengineering, including Indigenous Peoples, Women, Youth and civil society. Ensure that the Ad Hoc Expert Group is free of conflicts of interest, such as fossil fuel industry interests, investors or stakeholders in geoengineering companies or researchers with patents on geoengineering or other conflicting commercial interests, by establishing a robust Conflict of Interest policy (HBF-ETC 2019)</a:t>
                      </a:r>
                      <a:endParaRPr lang="de-DE" sz="800" baseline="0" noProof="0" dirty="0">
                        <a:effectLst/>
                        <a:latin typeface="Times New Roman" panose="02020603050405020304" pitchFamily="18" charset="0"/>
                        <a:ea typeface="Malgun Gothic"/>
                        <a:cs typeface="Times New Roman" panose="02020603050405020304" pitchFamily="18" charset="0"/>
                      </a:endParaRPr>
                    </a:p>
                    <a:p>
                      <a:pPr>
                        <a:lnSpc>
                          <a:spcPct val="100000"/>
                        </a:lnSpc>
                        <a:spcAft>
                          <a:spcPts val="0"/>
                        </a:spcAft>
                      </a:pPr>
                      <a:endParaRPr lang="en-GB" sz="800" baseline="0" noProof="0" dirty="0">
                        <a:effectLst/>
                        <a:latin typeface="Times New Roman" panose="02020603050405020304" pitchFamily="18" charset="0"/>
                        <a:ea typeface="Malgun Gothic"/>
                        <a:cs typeface="Times New Roman" panose="02020603050405020304" pitchFamily="18" charset="0"/>
                      </a:endParaRPr>
                    </a:p>
                    <a:p>
                      <a:pPr>
                        <a:lnSpc>
                          <a:spcPct val="100000"/>
                        </a:lnSpc>
                        <a:spcAft>
                          <a:spcPts val="0"/>
                        </a:spcAft>
                      </a:pPr>
                      <a:r>
                        <a:rPr lang="en-GB" sz="800" baseline="0" noProof="0" dirty="0">
                          <a:effectLst/>
                          <a:latin typeface="Times New Roman" panose="02020603050405020304" pitchFamily="18" charset="0"/>
                          <a:ea typeface="Malgun Gothic"/>
                          <a:cs typeface="Times New Roman" panose="02020603050405020304" pitchFamily="18" charset="0"/>
                        </a:rPr>
                        <a:t>At the UNEA many countries supported a Swiss resolution – levelled at the UN’s top environmental body – intended to build knowledge – not just about the climatic implications of geoengineering, but about its potential social, environmental, economic, political and technical implications and side-effects (McLaren 2019)</a:t>
                      </a:r>
                    </a:p>
                    <a:p>
                      <a:pPr>
                        <a:lnSpc>
                          <a:spcPct val="100000"/>
                        </a:lnSpc>
                        <a:spcAft>
                          <a:spcPts val="0"/>
                        </a:spcAft>
                      </a:pPr>
                      <a:endParaRPr lang="de-DE" sz="800" baseline="0" noProof="0" dirty="0">
                        <a:effectLst/>
                        <a:latin typeface="Times New Roman" panose="02020603050405020304" pitchFamily="18" charset="0"/>
                        <a:ea typeface="Malgun Gothic"/>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800" baseline="0" noProof="0" dirty="0">
                          <a:effectLst/>
                          <a:latin typeface="Times New Roman" panose="02020603050405020304" pitchFamily="18" charset="0"/>
                          <a:ea typeface="Malgun Gothic"/>
                          <a:cs typeface="Times New Roman" panose="02020603050405020304" pitchFamily="18" charset="0"/>
                        </a:rPr>
                        <a:t>A representative of Asia Indigenous Peoples Pact made a statement on behalf of the major groups and stakeholders except business and industry. He noted with  regret the abandonment of proposed resolutions on deforestation, agricultural supply chains and the  strengthening of geoengineering governance and the dilution of other resolutions, which would mean,  inter alia, a lack concerted action on and resources for implementation. Major groups intended to enhance their engagement in work programmes with the inclusion of indigenous traditional knowledge and practices </a:t>
                      </a:r>
                      <a:r>
                        <a:rPr lang="en-GB" sz="800" noProof="0" dirty="0">
                          <a:effectLst/>
                          <a:latin typeface="Times New Roman" panose="02020603050405020304" pitchFamily="18" charset="0"/>
                          <a:ea typeface="Malgun Gothic"/>
                          <a:cs typeface="Times New Roman" panose="02020603050405020304" pitchFamily="18" charset="0"/>
                        </a:rPr>
                        <a:t>(UNEP-EA 2019: UNEP-EA.4/2)</a:t>
                      </a:r>
                    </a:p>
                    <a:p>
                      <a:pPr>
                        <a:lnSpc>
                          <a:spcPct val="100000"/>
                        </a:lnSpc>
                        <a:spcAft>
                          <a:spcPts val="0"/>
                        </a:spcAft>
                      </a:pPr>
                      <a:endParaRPr lang="de-DE" sz="800" baseline="0" noProof="0" dirty="0">
                        <a:effectLst/>
                        <a:latin typeface="Times New Roman" panose="02020603050405020304" pitchFamily="18" charset="0"/>
                        <a:ea typeface="Malgun Gothic"/>
                        <a:cs typeface="Times New Roman" panose="02020603050405020304" pitchFamily="18" charset="0"/>
                      </a:endParaRPr>
                    </a:p>
                    <a:p>
                      <a:pPr>
                        <a:lnSpc>
                          <a:spcPct val="100000"/>
                        </a:lnSpc>
                        <a:spcAft>
                          <a:spcPts val="0"/>
                        </a:spcAft>
                      </a:pPr>
                      <a:r>
                        <a:rPr lang="en-GB" sz="800" baseline="0" noProof="0" dirty="0">
                          <a:effectLst/>
                          <a:latin typeface="Times New Roman" panose="02020603050405020304" pitchFamily="18" charset="0"/>
                          <a:ea typeface="Malgun Gothic"/>
                          <a:cs typeface="Times New Roman" panose="02020603050405020304" pitchFamily="18" charset="0"/>
                        </a:rPr>
                        <a:t>I think where that then echoed into the negotiators positions, was in a sense of precaution that,  “actually, this is why we want this thing to go ahead. We want to have an independent - but rooted in broad environmental and social concern -  assessment of these technologies” (Interviewee A2)</a:t>
                      </a:r>
                    </a:p>
                  </a:txBody>
                  <a:tcPr marL="121920" marR="121920" marT="34290" marB="34290" anchor="ctr"/>
                </a:tc>
                <a:extLst>
                  <a:ext uri="{0D108BD9-81ED-4DB2-BD59-A6C34878D82A}">
                    <a16:rowId xmlns:a16="http://schemas.microsoft.com/office/drawing/2014/main" val="10008"/>
                  </a:ext>
                </a:extLst>
              </a:tr>
              <a:tr h="2016224">
                <a:tc vMerge="1">
                  <a:txBody>
                    <a:bodyPr/>
                    <a:lstStyle/>
                    <a:p>
                      <a:endParaRPr lang="en-GB"/>
                    </a:p>
                  </a:txBody>
                  <a:tcPr/>
                </a:tc>
                <a:tc vMerge="1">
                  <a:txBody>
                    <a:bodyPr/>
                    <a:lstStyle/>
                    <a:p>
                      <a:endParaRPr lang="en-GB"/>
                    </a:p>
                  </a:txBody>
                  <a:tcPr/>
                </a:tc>
                <a:tc>
                  <a:txBody>
                    <a:bodyPr/>
                    <a:lstStyle/>
                    <a:p>
                      <a:pPr>
                        <a:lnSpc>
                          <a:spcPct val="100000"/>
                        </a:lnSpc>
                        <a:spcAft>
                          <a:spcPts val="0"/>
                        </a:spcAft>
                      </a:pPr>
                      <a:r>
                        <a:rPr lang="en-GB" sz="800" baseline="0" noProof="0" dirty="0">
                          <a:effectLst/>
                          <a:latin typeface="Times New Roman" panose="02020603050405020304" pitchFamily="18" charset="0"/>
                          <a:ea typeface="Malgun Gothic"/>
                          <a:cs typeface="Times New Roman" panose="02020603050405020304" pitchFamily="18" charset="0"/>
                        </a:rPr>
                        <a:t>Governance decisions to take into consideration the knowledge, interests and views of those potentially most affected by CE, i.e., indigenous, traditional knowledge. </a:t>
                      </a:r>
                    </a:p>
                    <a:p>
                      <a:pPr>
                        <a:lnSpc>
                          <a:spcPct val="100000"/>
                        </a:lnSpc>
                        <a:spcAft>
                          <a:spcPts val="0"/>
                        </a:spcAft>
                      </a:pPr>
                      <a:endParaRPr lang="de-DE" sz="800" baseline="0" noProof="0" dirty="0">
                        <a:effectLst/>
                        <a:latin typeface="Times New Roman" panose="02020603050405020304" pitchFamily="18" charset="0"/>
                        <a:ea typeface="Malgun Gothic"/>
                        <a:cs typeface="Times New Roman" panose="02020603050405020304" pitchFamily="18" charset="0"/>
                      </a:endParaRPr>
                    </a:p>
                    <a:p>
                      <a:pPr>
                        <a:lnSpc>
                          <a:spcPct val="100000"/>
                        </a:lnSpc>
                        <a:spcAft>
                          <a:spcPts val="0"/>
                        </a:spcAft>
                      </a:pPr>
                      <a:r>
                        <a:rPr lang="en-US" sz="800" baseline="0" noProof="0" dirty="0">
                          <a:effectLst/>
                          <a:latin typeface="Times New Roman" panose="02020603050405020304" pitchFamily="18" charset="0"/>
                          <a:ea typeface="Malgun Gothic"/>
                          <a:cs typeface="Times New Roman" panose="02020603050405020304" pitchFamily="18" charset="0"/>
                        </a:rPr>
                        <a:t>Governance based on a broad assessment of environmental and social concerns, not solely on scientific &amp; economic assessment. </a:t>
                      </a:r>
                    </a:p>
                    <a:p>
                      <a:pPr>
                        <a:lnSpc>
                          <a:spcPct val="100000"/>
                        </a:lnSpc>
                        <a:spcAft>
                          <a:spcPts val="0"/>
                        </a:spcAft>
                      </a:pPr>
                      <a:endParaRPr lang="en-US" sz="800" baseline="0" noProof="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vMerge="1">
                  <a:txBody>
                    <a:bodyPr/>
                    <a:lstStyle/>
                    <a:p>
                      <a:endParaRPr lang="en-GB"/>
                    </a:p>
                  </a:txBody>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3751401593"/>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2004</Words>
  <Application>Microsoft Office PowerPoint</Application>
  <PresentationFormat>Bildschirmpräsentation (4:3)</PresentationFormat>
  <Paragraphs>98</Paragraphs>
  <Slides>1</Slides>
  <Notes>1</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vt:i4>
      </vt:variant>
    </vt:vector>
  </HeadingPairs>
  <TitlesOfParts>
    <vt:vector size="5" baseType="lpstr">
      <vt:lpstr>Arial</vt:lpstr>
      <vt:lpstr>Calibri</vt:lpstr>
      <vt:lpstr>Times New Roman</vt:lpstr>
      <vt:lpstr>Larissa</vt:lpstr>
      <vt:lpstr>PowerPoint-Präsentation</vt:lpstr>
    </vt:vector>
  </TitlesOfParts>
  <Company>IASS Potsdam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Boettcher, Miranda</dc:creator>
  <cp:lastModifiedBy>Miranda Böttcher</cp:lastModifiedBy>
  <cp:revision>142</cp:revision>
  <dcterms:created xsi:type="dcterms:W3CDTF">2021-02-18T08:23:52Z</dcterms:created>
  <dcterms:modified xsi:type="dcterms:W3CDTF">2021-05-19T13:01:24Z</dcterms:modified>
</cp:coreProperties>
</file>