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slideMaster1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5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3.xml" ContentType="application/vnd.openxmlformats-officedocument.theme+xml"/>
  <Override PartName="/ppt/theme/theme21.xml" ContentType="application/vnd.openxmlformats-officedocument.theme+xml"/>
  <Override PartName="/ppt/theme/theme12.xml" ContentType="application/vnd.openxmlformats-officedocument.theme+xml"/>
  <Override PartName="/ppt/theme/theme20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9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4.xml" ContentType="application/vnd.openxmlformats-officedocument.theme+xml"/>
  <Override PartName="/ppt/theme/theme24.xml" ContentType="application/vnd.openxmlformats-officedocument.theme+xml"/>
  <Override PartName="/ppt/theme/theme16.xml" ContentType="application/vnd.openxmlformats-officedocument.theme+xml"/>
  <Override PartName="/ppt/theme/theme3.xml" ContentType="application/vnd.openxmlformats-officedocument.theme+xml"/>
  <Override PartName="/ppt/theme/theme23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22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media/image13.png" ContentType="image/png"/>
  <Override PartName="/ppt/media/image10.jpeg" ContentType="image/jpeg"/>
  <Override PartName="/ppt/media/image9.jpeg" ContentType="image/jpeg"/>
  <Override PartName="/ppt/media/image21.png" ContentType="image/png"/>
  <Override PartName="/ppt/media/image11.jpeg" ContentType="image/jpeg"/>
  <Override PartName="/ppt/media/image15.png" ContentType="image/png"/>
  <Override PartName="/ppt/media/image23.png" ContentType="image/png"/>
  <Override PartName="/ppt/media/image12.png" ContentType="image/png"/>
  <Override PartName="/ppt/media/image20.png" ContentType="image/png"/>
  <Override PartName="/ppt/media/image7.png" ContentType="image/png"/>
  <Override PartName="/ppt/media/image8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3.jpeg" ContentType="image/jpeg"/>
  <Override PartName="/ppt/media/image2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19.png" ContentType="image/png"/>
  <Override PartName="/ppt/media/image26.png" ContentType="image/png"/>
  <Override PartName="/ppt/media/image18.png" ContentType="image/png"/>
  <Override PartName="/ppt/media/image25.png" ContentType="image/png"/>
  <Override PartName="/ppt/media/image17.png" ContentType="image/png"/>
  <Override PartName="/ppt/media/image24.png" ContentType="image/png"/>
  <Override PartName="/ppt/media/image16.png" ContentType="image/png"/>
  <Override PartName="/ppt/media/image22.png" ContentType="image/png"/>
  <Override PartName="/ppt/media/image14.png" ContentType="image/png"/>
  <Override PartName="/ppt/media/image1.jpeg" ContentType="image/jpeg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17.xml.rels" ContentType="application/vnd.openxmlformats-package.relationships+xml"/>
  <Override PartName="/ppt/slides/_rels/slide5.xml.rels" ContentType="application/vnd.openxmlformats-package.relationships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</p:sldIdLst>
  <p:sldSz cx="9144000" cy="5145088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slide" Target="slides/slide23.xml"/><Relationship Id="rId49" Type="http://schemas.openxmlformats.org/officeDocument/2006/relationships/slide" Target="slides/slide24.xml"/><Relationship Id="rId50" Type="http://schemas.openxmlformats.org/officeDocument/2006/relationships/slide" Target="slides/slide25.xml"/><Relationship Id="rId51" Type="http://schemas.openxmlformats.org/officeDocument/2006/relationships/slide" Target="slides/slide26.xml"/><Relationship Id="rId52" Type="http://schemas.openxmlformats.org/officeDocument/2006/relationships/slide" Target="slides/slide27.xml"/><Relationship Id="rId53" Type="http://schemas.openxmlformats.org/officeDocument/2006/relationships/slide" Target="slides/slide28.xml"/><Relationship Id="rId54" Type="http://schemas.openxmlformats.org/officeDocument/2006/relationships/slide" Target="slides/slide29.xml"/><Relationship Id="rId55" Type="http://schemas.openxmlformats.org/officeDocument/2006/relationships/slide" Target="slides/slide30.xml"/><Relationship Id="rId5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2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71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72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73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44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83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84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85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44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95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96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97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888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07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108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09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pic>
        <p:nvPicPr>
          <p:cNvPr id="110" name="Bild 4" descr=""/>
          <p:cNvPicPr/>
          <p:nvPr/>
        </p:nvPicPr>
        <p:blipFill>
          <a:blip r:embed="rId4"/>
          <a:stretch/>
        </p:blipFill>
        <p:spPr>
          <a:xfrm>
            <a:off x="0" y="0"/>
            <a:ext cx="9141840" cy="51422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5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12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113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14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pic>
        <p:nvPicPr>
          <p:cNvPr id="115" name="Bild 4" descr=""/>
          <p:cNvPicPr/>
          <p:nvPr/>
        </p:nvPicPr>
        <p:blipFill>
          <a:blip r:embed="rId4"/>
          <a:stretch/>
        </p:blipFill>
        <p:spPr>
          <a:xfrm>
            <a:off x="0" y="0"/>
            <a:ext cx="9141840" cy="5142240"/>
          </a:xfrm>
          <a:prstGeom prst="rect">
            <a:avLst/>
          </a:prstGeom>
          <a:ln w="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888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888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23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124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25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pic>
        <p:nvPicPr>
          <p:cNvPr id="126" name="Bild 4" descr=""/>
          <p:cNvPicPr/>
          <p:nvPr/>
        </p:nvPicPr>
        <p:blipFill>
          <a:blip r:embed="rId4"/>
          <a:stretch/>
        </p:blipFill>
        <p:spPr>
          <a:xfrm>
            <a:off x="0" y="0"/>
            <a:ext cx="9141840" cy="514224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5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38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139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40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pic>
        <p:nvPicPr>
          <p:cNvPr id="141" name="Bild 4" descr=""/>
          <p:cNvPicPr/>
          <p:nvPr/>
        </p:nvPicPr>
        <p:blipFill>
          <a:blip r:embed="rId4"/>
          <a:stretch/>
        </p:blipFill>
        <p:spPr>
          <a:xfrm>
            <a:off x="0" y="0"/>
            <a:ext cx="9141840" cy="51422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5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43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144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45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pic>
        <p:nvPicPr>
          <p:cNvPr id="146" name="Bild 4" descr=""/>
          <p:cNvPicPr/>
          <p:nvPr/>
        </p:nvPicPr>
        <p:blipFill>
          <a:blip r:embed="rId4"/>
          <a:stretch/>
        </p:blipFill>
        <p:spPr>
          <a:xfrm>
            <a:off x="0" y="0"/>
            <a:ext cx="9141840" cy="5142240"/>
          </a:xfrm>
          <a:prstGeom prst="rect">
            <a:avLst/>
          </a:prstGeom>
          <a:ln w="0">
            <a:noFill/>
          </a:ln>
        </p:spPr>
      </p:pic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888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5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52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153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54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pic>
        <p:nvPicPr>
          <p:cNvPr id="155" name="Bild 4" descr=""/>
          <p:cNvPicPr/>
          <p:nvPr/>
        </p:nvPicPr>
        <p:blipFill>
          <a:blip r:embed="rId4"/>
          <a:stretch/>
        </p:blipFill>
        <p:spPr>
          <a:xfrm>
            <a:off x="0" y="0"/>
            <a:ext cx="9141840" cy="5142240"/>
          </a:xfrm>
          <a:prstGeom prst="rect">
            <a:avLst/>
          </a:prstGeom>
          <a:ln w="0">
            <a:noFill/>
          </a:ln>
        </p:spPr>
      </p:pic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888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5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61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162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63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pic>
        <p:nvPicPr>
          <p:cNvPr id="164" name="Bild 4" descr=""/>
          <p:cNvPicPr/>
          <p:nvPr/>
        </p:nvPicPr>
        <p:blipFill>
          <a:blip r:embed="rId4"/>
          <a:stretch/>
        </p:blipFill>
        <p:spPr>
          <a:xfrm>
            <a:off x="0" y="0"/>
            <a:ext cx="9141840" cy="5142240"/>
          </a:xfrm>
          <a:prstGeom prst="rect">
            <a:avLst/>
          </a:prstGeom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44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44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7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8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9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888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888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72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173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74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pic>
        <p:nvPicPr>
          <p:cNvPr id="175" name="Bild 4" descr=""/>
          <p:cNvPicPr/>
          <p:nvPr/>
        </p:nvPicPr>
        <p:blipFill>
          <a:blip r:embed="rId4"/>
          <a:stretch/>
        </p:blipFill>
        <p:spPr>
          <a:xfrm>
            <a:off x="0" y="0"/>
            <a:ext cx="9141840" cy="514224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5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79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180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81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pic>
        <p:nvPicPr>
          <p:cNvPr id="182" name="Bild 4" descr=""/>
          <p:cNvPicPr/>
          <p:nvPr/>
        </p:nvPicPr>
        <p:blipFill>
          <a:blip r:embed="rId4"/>
          <a:stretch/>
        </p:blipFill>
        <p:spPr>
          <a:xfrm>
            <a:off x="0" y="0"/>
            <a:ext cx="9141840" cy="51422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5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84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185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86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pic>
        <p:nvPicPr>
          <p:cNvPr id="187" name="Bild 4" descr=""/>
          <p:cNvPicPr/>
          <p:nvPr/>
        </p:nvPicPr>
        <p:blipFill>
          <a:blip r:embed="rId4"/>
          <a:stretch/>
        </p:blipFill>
        <p:spPr>
          <a:xfrm>
            <a:off x="0" y="0"/>
            <a:ext cx="9141840" cy="5142240"/>
          </a:xfrm>
          <a:prstGeom prst="rect">
            <a:avLst/>
          </a:prstGeom>
          <a:ln w="0">
            <a:noFill/>
          </a:ln>
        </p:spPr>
      </p:pic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44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5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97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198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99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pic>
        <p:nvPicPr>
          <p:cNvPr id="200" name="Bild 4" descr=""/>
          <p:cNvPicPr/>
          <p:nvPr/>
        </p:nvPicPr>
        <p:blipFill>
          <a:blip r:embed="rId4"/>
          <a:stretch/>
        </p:blipFill>
        <p:spPr>
          <a:xfrm>
            <a:off x="0" y="0"/>
            <a:ext cx="9141840" cy="5142240"/>
          </a:xfrm>
          <a:prstGeom prst="rect">
            <a:avLst/>
          </a:prstGeom>
          <a:ln w="0">
            <a:noFill/>
          </a:ln>
        </p:spPr>
      </p:pic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44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5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210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211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212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pic>
        <p:nvPicPr>
          <p:cNvPr id="213" name="Bild 4" descr=""/>
          <p:cNvPicPr/>
          <p:nvPr/>
        </p:nvPicPr>
        <p:blipFill>
          <a:blip r:embed="rId4"/>
          <a:stretch/>
        </p:blipFill>
        <p:spPr>
          <a:xfrm>
            <a:off x="0" y="0"/>
            <a:ext cx="9141840" cy="514224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888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7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18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9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4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1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32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36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888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43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44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45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888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51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52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53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44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44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61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62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63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1"/>
          <p:cNvSpPr/>
          <p:nvPr/>
        </p:nvSpPr>
        <p:spPr>
          <a:xfrm>
            <a:off x="610920" y="4678200"/>
            <a:ext cx="792180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67" name="Bild 8" descr=""/>
          <p:cNvPicPr/>
          <p:nvPr/>
        </p:nvPicPr>
        <p:blipFill>
          <a:blip r:embed="rId2"/>
          <a:stretch/>
        </p:blipFill>
        <p:spPr>
          <a:xfrm>
            <a:off x="7069320" y="159480"/>
            <a:ext cx="1460880" cy="588240"/>
          </a:xfrm>
          <a:prstGeom prst="rect">
            <a:avLst/>
          </a:prstGeom>
          <a:ln w="0">
            <a:noFill/>
          </a:ln>
        </p:spPr>
      </p:pic>
      <p:sp>
        <p:nvSpPr>
          <p:cNvPr id="68" name="Line 2"/>
          <p:cNvSpPr/>
          <p:nvPr/>
        </p:nvSpPr>
        <p:spPr>
          <a:xfrm>
            <a:off x="609480" y="880560"/>
            <a:ext cx="7921440" cy="360"/>
          </a:xfrm>
          <a:prstGeom prst="line">
            <a:avLst/>
          </a:prstGeom>
          <a:ln w="12600">
            <a:solidFill>
              <a:srgbClr val="009ee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69" name="Bild 9" descr=""/>
          <p:cNvPicPr/>
          <p:nvPr/>
        </p:nvPicPr>
        <p:blipFill>
          <a:blip r:embed="rId3"/>
          <a:stretch/>
        </p:blipFill>
        <p:spPr>
          <a:xfrm>
            <a:off x="6552360" y="4732200"/>
            <a:ext cx="2162880" cy="386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orcid.org/members" TargetMode="External"/><Relationship Id="rId2" Type="http://schemas.openxmlformats.org/officeDocument/2006/relationships/hyperlink" Target="https://info.orcid.org/de/researchers/" TargetMode="External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orcid.org/register" TargetMode="Externa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86200" y="951480"/>
            <a:ext cx="901908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4000" spc="-1" strike="noStrike">
                <a:solidFill>
                  <a:schemeClr val="lt1"/>
                </a:solidFill>
                <a:latin typeface="Arial"/>
                <a:ea typeface="DejaVu Sans"/>
              </a:rPr>
              <a:t>ORCID Nutzung</a:t>
            </a:r>
            <a:endParaRPr b="0" lang="de-DE" sz="4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611280" y="2815200"/>
            <a:ext cx="7919640" cy="14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24" name="Untertitel 2"/>
          <p:cNvSpPr/>
          <p:nvPr/>
        </p:nvSpPr>
        <p:spPr>
          <a:xfrm>
            <a:off x="286200" y="2878920"/>
            <a:ext cx="7223400" cy="14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chemeClr val="lt1"/>
                </a:solidFill>
                <a:latin typeface="Arial"/>
                <a:ea typeface="DejaVu Sans"/>
              </a:rPr>
              <a:t>Barbara Schmidt, Hela Mehrtens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chemeClr val="lt1"/>
                </a:solidFill>
                <a:latin typeface="Arial"/>
                <a:ea typeface="DejaVu Sans"/>
              </a:rPr>
              <a:t>GEOMAR Helmholtz-Zentrum für Ozeanforschung, Kiel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chemeClr val="lt1"/>
                </a:solidFill>
                <a:latin typeface="Arial"/>
                <a:ea typeface="DejaVu Sans"/>
              </a:rPr>
              <a:t> </a:t>
            </a:r>
            <a:r>
              <a:rPr b="0" lang="de-DE" sz="2000" spc="-1" strike="noStrike">
                <a:solidFill>
                  <a:schemeClr val="lt1"/>
                </a:solidFill>
                <a:latin typeface="Arial"/>
                <a:ea typeface="DejaVu Sans"/>
              </a:rPr>
              <a:t>FH Kiel, 31.05.24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6"/>
          <p:cNvSpPr/>
          <p:nvPr/>
        </p:nvSpPr>
        <p:spPr>
          <a:xfrm>
            <a:off x="611280" y="4840200"/>
            <a:ext cx="615456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CustomShape 17"/>
          <p:cNvSpPr/>
          <p:nvPr/>
        </p:nvSpPr>
        <p:spPr>
          <a:xfrm>
            <a:off x="611280" y="141480"/>
            <a:ext cx="536328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Profil 1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CustomShape 18"/>
          <p:cNvSpPr/>
          <p:nvPr/>
        </p:nvSpPr>
        <p:spPr>
          <a:xfrm>
            <a:off x="611280" y="951480"/>
            <a:ext cx="7740360" cy="340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9" name="Textfeld 7"/>
          <p:cNvSpPr/>
          <p:nvPr/>
        </p:nvSpPr>
        <p:spPr>
          <a:xfrm>
            <a:off x="720720" y="1223640"/>
            <a:ext cx="73213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0" name="Grafik 284" descr=""/>
          <p:cNvPicPr/>
          <p:nvPr/>
        </p:nvPicPr>
        <p:blipFill>
          <a:blip r:embed="rId1"/>
          <a:stretch/>
        </p:blipFill>
        <p:spPr>
          <a:xfrm>
            <a:off x="2013120" y="944280"/>
            <a:ext cx="5458680" cy="3656160"/>
          </a:xfrm>
          <a:prstGeom prst="rect">
            <a:avLst/>
          </a:prstGeom>
          <a:ln w="0">
            <a:noFill/>
          </a:ln>
        </p:spPr>
      </p:pic>
      <p:sp>
        <p:nvSpPr>
          <p:cNvPr id="271" name="Gerade Verbindung 285"/>
          <p:cNvSpPr/>
          <p:nvPr/>
        </p:nvSpPr>
        <p:spPr>
          <a:xfrm>
            <a:off x="3131640" y="2571840"/>
            <a:ext cx="287964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highlight>
                <a:srgbClr val="000000"/>
              </a:highlight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9"/>
          <p:cNvSpPr/>
          <p:nvPr/>
        </p:nvSpPr>
        <p:spPr>
          <a:xfrm>
            <a:off x="611280" y="4840200"/>
            <a:ext cx="615456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CustomShape 20"/>
          <p:cNvSpPr/>
          <p:nvPr/>
        </p:nvSpPr>
        <p:spPr>
          <a:xfrm>
            <a:off x="611280" y="141480"/>
            <a:ext cx="536328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Profil 2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CustomShape 21"/>
          <p:cNvSpPr/>
          <p:nvPr/>
        </p:nvSpPr>
        <p:spPr>
          <a:xfrm>
            <a:off x="611280" y="951480"/>
            <a:ext cx="7740360" cy="340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5" name="Textfeld 8"/>
          <p:cNvSpPr/>
          <p:nvPr/>
        </p:nvSpPr>
        <p:spPr>
          <a:xfrm>
            <a:off x="720720" y="1223640"/>
            <a:ext cx="73213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6" name="Grafik 290" descr=""/>
          <p:cNvPicPr/>
          <p:nvPr/>
        </p:nvPicPr>
        <p:blipFill>
          <a:blip r:embed="rId1"/>
          <a:srcRect l="0" t="0" r="0" b="33762"/>
          <a:stretch/>
        </p:blipFill>
        <p:spPr>
          <a:xfrm>
            <a:off x="1515960" y="1026720"/>
            <a:ext cx="5774760" cy="360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7"/>
          <p:cNvSpPr/>
          <p:nvPr/>
        </p:nvSpPr>
        <p:spPr>
          <a:xfrm>
            <a:off x="611280" y="4840200"/>
            <a:ext cx="615456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8"/>
          <p:cNvSpPr/>
          <p:nvPr/>
        </p:nvSpPr>
        <p:spPr>
          <a:xfrm>
            <a:off x="611280" y="141480"/>
            <a:ext cx="536328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Profil 2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CustomShape 9"/>
          <p:cNvSpPr/>
          <p:nvPr/>
        </p:nvSpPr>
        <p:spPr>
          <a:xfrm>
            <a:off x="611280" y="951480"/>
            <a:ext cx="7740360" cy="340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0" name="Textfeld 4"/>
          <p:cNvSpPr/>
          <p:nvPr/>
        </p:nvSpPr>
        <p:spPr>
          <a:xfrm>
            <a:off x="720720" y="1223640"/>
            <a:ext cx="73213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1" name="Grafik 295" descr=""/>
          <p:cNvPicPr/>
          <p:nvPr/>
        </p:nvPicPr>
        <p:blipFill>
          <a:blip r:embed="rId1"/>
          <a:stretch/>
        </p:blipFill>
        <p:spPr>
          <a:xfrm>
            <a:off x="3051000" y="933840"/>
            <a:ext cx="5455440" cy="3690360"/>
          </a:xfrm>
          <a:prstGeom prst="rect">
            <a:avLst/>
          </a:prstGeom>
          <a:ln w="0">
            <a:noFill/>
          </a:ln>
        </p:spPr>
      </p:pic>
      <p:sp>
        <p:nvSpPr>
          <p:cNvPr id="282" name="Textfeld 296"/>
          <p:cNvSpPr/>
          <p:nvPr/>
        </p:nvSpPr>
        <p:spPr>
          <a:xfrm>
            <a:off x="554400" y="1451520"/>
            <a:ext cx="2369880" cy="77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Beispiel für verschiedene Quellen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feil: nach rechts 7"/>
          <p:cNvSpPr/>
          <p:nvPr/>
        </p:nvSpPr>
        <p:spPr>
          <a:xfrm>
            <a:off x="1114920" y="1713960"/>
            <a:ext cx="1928520" cy="94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520" bIns="25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4" name="Pfeil: nach rechts 8"/>
          <p:cNvSpPr/>
          <p:nvPr/>
        </p:nvSpPr>
        <p:spPr>
          <a:xfrm>
            <a:off x="1114920" y="2587320"/>
            <a:ext cx="1928520" cy="94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520" bIns="25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5" name="Pfeil: nach rechts 9"/>
          <p:cNvSpPr/>
          <p:nvPr/>
        </p:nvSpPr>
        <p:spPr>
          <a:xfrm>
            <a:off x="1102320" y="4473000"/>
            <a:ext cx="1928520" cy="94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520" bIns="25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6" name="Textfeld 296"/>
          <p:cNvSpPr/>
          <p:nvPr/>
        </p:nvSpPr>
        <p:spPr>
          <a:xfrm>
            <a:off x="525600" y="2756160"/>
            <a:ext cx="2369880" cy="77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Beispiel für verschiedene Publikationsarten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Rechteck: abgerundete Ecken 1"/>
          <p:cNvSpPr/>
          <p:nvPr/>
        </p:nvSpPr>
        <p:spPr>
          <a:xfrm>
            <a:off x="3639960" y="1271880"/>
            <a:ext cx="799920" cy="1368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8" name="Rechteck: abgerundete Ecken 13"/>
          <p:cNvSpPr/>
          <p:nvPr/>
        </p:nvSpPr>
        <p:spPr>
          <a:xfrm>
            <a:off x="3367800" y="2237760"/>
            <a:ext cx="799920" cy="1368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9" name="Rechteck: abgerundete Ecken 14"/>
          <p:cNvSpPr/>
          <p:nvPr/>
        </p:nvSpPr>
        <p:spPr>
          <a:xfrm>
            <a:off x="3502440" y="4193640"/>
            <a:ext cx="799920" cy="1368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0"/>
          <p:cNvSpPr/>
          <p:nvPr/>
        </p:nvSpPr>
        <p:spPr>
          <a:xfrm>
            <a:off x="611280" y="4840200"/>
            <a:ext cx="615456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CustomShape 11"/>
          <p:cNvSpPr/>
          <p:nvPr/>
        </p:nvSpPr>
        <p:spPr>
          <a:xfrm>
            <a:off x="611280" y="141480"/>
            <a:ext cx="536328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Profil 2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CustomShape 12"/>
          <p:cNvSpPr/>
          <p:nvPr/>
        </p:nvSpPr>
        <p:spPr>
          <a:xfrm>
            <a:off x="611280" y="951480"/>
            <a:ext cx="7740360" cy="340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3" name="Textfeld 5"/>
          <p:cNvSpPr/>
          <p:nvPr/>
        </p:nvSpPr>
        <p:spPr>
          <a:xfrm>
            <a:off x="720720" y="1223640"/>
            <a:ext cx="73213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Textfeld 301"/>
          <p:cNvSpPr/>
          <p:nvPr/>
        </p:nvSpPr>
        <p:spPr>
          <a:xfrm>
            <a:off x="302760" y="1497240"/>
            <a:ext cx="236988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Beispiel für bevorzugte Quelle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5" name="Grafik 302" descr=""/>
          <p:cNvPicPr/>
          <p:nvPr/>
        </p:nvPicPr>
        <p:blipFill>
          <a:blip r:embed="rId1"/>
          <a:stretch/>
        </p:blipFill>
        <p:spPr>
          <a:xfrm>
            <a:off x="2571840" y="932760"/>
            <a:ext cx="6491160" cy="3722400"/>
          </a:xfrm>
          <a:prstGeom prst="rect">
            <a:avLst/>
          </a:prstGeom>
          <a:ln w="0">
            <a:noFill/>
          </a:ln>
        </p:spPr>
      </p:pic>
      <p:sp>
        <p:nvSpPr>
          <p:cNvPr id="296" name="Pfeil: nach rechts 7"/>
          <p:cNvSpPr/>
          <p:nvPr/>
        </p:nvSpPr>
        <p:spPr>
          <a:xfrm>
            <a:off x="523440" y="2655720"/>
            <a:ext cx="1928520" cy="94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520" bIns="25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Infos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0" name="Textfeld 1"/>
          <p:cNvSpPr/>
          <p:nvPr/>
        </p:nvSpPr>
        <p:spPr>
          <a:xfrm>
            <a:off x="720720" y="1223640"/>
            <a:ext cx="720540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Member:  </a:t>
            </a:r>
            <a:r>
              <a:rPr b="0" lang="de-DE" sz="1800" spc="-1" strike="noStrike" u="sng">
                <a:solidFill>
                  <a:schemeClr val="dk1"/>
                </a:solidFill>
                <a:uFillTx/>
                <a:latin typeface="Arial"/>
                <a:ea typeface="DejaVu Sans"/>
                <a:hlinkClick r:id="rId1"/>
              </a:rPr>
              <a:t>https://orcid.org/members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Offizielle Webseite von ORCID für Forschende:</a:t>
            </a:r>
            <a:r>
              <a:rPr b="0" lang="de-DE" sz="18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 </a:t>
            </a:r>
            <a:r>
              <a:rPr b="0" lang="de-DE" sz="1800" spc="-1" strike="noStrike" u="sng">
                <a:solidFill>
                  <a:schemeClr val="dk1"/>
                </a:solidFill>
                <a:uFillTx/>
                <a:latin typeface="Arial"/>
                <a:ea typeface="DejaVu Sans"/>
                <a:hlinkClick r:id="rId2"/>
              </a:rPr>
              <a:t>https://info.orcid.org/de/researchers/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anlegen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4" name="Textfeld 1"/>
          <p:cNvSpPr/>
          <p:nvPr/>
        </p:nvSpPr>
        <p:spPr>
          <a:xfrm>
            <a:off x="720720" y="1223640"/>
            <a:ext cx="72054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 u="sng">
                <a:solidFill>
                  <a:schemeClr val="dk1"/>
                </a:solidFill>
                <a:uFillTx/>
                <a:latin typeface="Arial"/>
                <a:ea typeface="DejaVu Sans"/>
                <a:hlinkClick r:id="rId1"/>
              </a:rPr>
              <a:t>https://orcid.org/register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1. Vorname, Name, Email Adresse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5" name="Grafik 3" descr=""/>
          <p:cNvPicPr/>
          <p:nvPr/>
        </p:nvPicPr>
        <p:blipFill>
          <a:blip r:embed="rId2"/>
          <a:stretch/>
        </p:blipFill>
        <p:spPr>
          <a:xfrm>
            <a:off x="4132800" y="1184040"/>
            <a:ext cx="3793320" cy="294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anlegen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9" name="Textfeld 1"/>
          <p:cNvSpPr/>
          <p:nvPr/>
        </p:nvSpPr>
        <p:spPr>
          <a:xfrm>
            <a:off x="720720" y="1223640"/>
            <a:ext cx="72054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2. Passwort erstellen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0" name="Grafik 4" descr=""/>
          <p:cNvPicPr/>
          <p:nvPr/>
        </p:nvPicPr>
        <p:blipFill>
          <a:blip r:embed="rId1"/>
          <a:stretch/>
        </p:blipFill>
        <p:spPr>
          <a:xfrm>
            <a:off x="4797720" y="1000800"/>
            <a:ext cx="2965320" cy="351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anlegen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4" name="Textfeld 1"/>
          <p:cNvSpPr/>
          <p:nvPr/>
        </p:nvSpPr>
        <p:spPr>
          <a:xfrm>
            <a:off x="720720" y="1223640"/>
            <a:ext cx="72054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3. Affiliation eintragen (optional)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5" name="Grafik 3" descr=""/>
          <p:cNvPicPr/>
          <p:nvPr/>
        </p:nvPicPr>
        <p:blipFill>
          <a:blip r:embed="rId1"/>
          <a:stretch/>
        </p:blipFill>
        <p:spPr>
          <a:xfrm>
            <a:off x="4909320" y="981360"/>
            <a:ext cx="2132640" cy="363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anlegen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9" name="Textfeld 1"/>
          <p:cNvSpPr/>
          <p:nvPr/>
        </p:nvSpPr>
        <p:spPr>
          <a:xfrm>
            <a:off x="720720" y="1223640"/>
            <a:ext cx="72054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4. Einstellungen Sichtbarkeit !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0" name="Grafik 4" descr=""/>
          <p:cNvPicPr/>
          <p:nvPr/>
        </p:nvPicPr>
        <p:blipFill>
          <a:blip r:embed="rId1"/>
          <a:stretch/>
        </p:blipFill>
        <p:spPr>
          <a:xfrm>
            <a:off x="4784040" y="1010880"/>
            <a:ext cx="2805480" cy="350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anlegen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4" name="Textfeld 1"/>
          <p:cNvSpPr/>
          <p:nvPr/>
        </p:nvSpPr>
        <p:spPr>
          <a:xfrm>
            <a:off x="720720" y="1223640"/>
            <a:ext cx="72054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5. Terms of use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5" name="Grafik 3" descr=""/>
          <p:cNvPicPr/>
          <p:nvPr/>
        </p:nvPicPr>
        <p:blipFill>
          <a:blip r:embed="rId1"/>
          <a:stretch/>
        </p:blipFill>
        <p:spPr>
          <a:xfrm>
            <a:off x="4672440" y="1058760"/>
            <a:ext cx="3038760" cy="360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Agenda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8" name="Textfeld 1"/>
          <p:cNvSpPr/>
          <p:nvPr/>
        </p:nvSpPr>
        <p:spPr>
          <a:xfrm>
            <a:off x="1334520" y="1379520"/>
            <a:ext cx="53359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ORCID: </a:t>
            </a:r>
            <a:r>
              <a:rPr b="0" lang="de-DE" sz="1800" spc="-1" strike="noStrike">
                <a:solidFill>
                  <a:srgbClr val="000000"/>
                </a:solidFill>
                <a:latin typeface="Noto Sans"/>
                <a:ea typeface="DejaVu Sans"/>
              </a:rPr>
              <a:t>Open Researcher and Contributor ID 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Nutzung am GEOMAR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Beispiele für ORCID Profile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Anlegen eines Profils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Wie kann ich Einträge selbst hinzufügen?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Wie kann ich das automatisieren?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Einträge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9" name="Textfeld 1"/>
          <p:cNvSpPr/>
          <p:nvPr/>
        </p:nvSpPr>
        <p:spPr>
          <a:xfrm>
            <a:off x="720720" y="1223640"/>
            <a:ext cx="72054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https://orcid.org/signin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0" name="Grafik 4" descr=""/>
          <p:cNvPicPr/>
          <p:nvPr/>
        </p:nvPicPr>
        <p:blipFill>
          <a:blip r:embed="rId1"/>
          <a:stretch/>
        </p:blipFill>
        <p:spPr>
          <a:xfrm>
            <a:off x="4572000" y="1271880"/>
            <a:ext cx="3265560" cy="324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Einträge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4" name="Textfeld 1"/>
          <p:cNvSpPr/>
          <p:nvPr/>
        </p:nvSpPr>
        <p:spPr>
          <a:xfrm>
            <a:off x="720720" y="1223640"/>
            <a:ext cx="72054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Übersicht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5" name="Grafik 3" descr=""/>
          <p:cNvPicPr/>
          <p:nvPr/>
        </p:nvPicPr>
        <p:blipFill>
          <a:blip r:embed="rId1"/>
          <a:stretch/>
        </p:blipFill>
        <p:spPr>
          <a:xfrm>
            <a:off x="3790440" y="1206360"/>
            <a:ext cx="4348440" cy="298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Einträge manuell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9" name="Textfeld 1"/>
          <p:cNvSpPr/>
          <p:nvPr/>
        </p:nvSpPr>
        <p:spPr>
          <a:xfrm>
            <a:off x="720720" y="1223640"/>
            <a:ext cx="72054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Work eintragen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0" name="Grafik 4" descr=""/>
          <p:cNvPicPr/>
          <p:nvPr/>
        </p:nvPicPr>
        <p:blipFill>
          <a:blip r:embed="rId1"/>
          <a:stretch/>
        </p:blipFill>
        <p:spPr>
          <a:xfrm>
            <a:off x="2944800" y="1623600"/>
            <a:ext cx="5477040" cy="1896480"/>
          </a:xfrm>
          <a:prstGeom prst="rect">
            <a:avLst/>
          </a:prstGeom>
          <a:ln w="0">
            <a:noFill/>
          </a:ln>
        </p:spPr>
      </p:pic>
      <p:sp>
        <p:nvSpPr>
          <p:cNvPr id="341" name="Rahmen 5"/>
          <p:cNvSpPr/>
          <p:nvPr/>
        </p:nvSpPr>
        <p:spPr>
          <a:xfrm>
            <a:off x="7290720" y="2857680"/>
            <a:ext cx="912960" cy="51372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Einträge manuell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5" name="Textfeld 1"/>
          <p:cNvSpPr/>
          <p:nvPr/>
        </p:nvSpPr>
        <p:spPr>
          <a:xfrm>
            <a:off x="720720" y="1223640"/>
            <a:ext cx="72054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Work eintragen: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manually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6" name="Grafik 6" descr=""/>
          <p:cNvPicPr/>
          <p:nvPr/>
        </p:nvPicPr>
        <p:blipFill>
          <a:blip r:embed="rId1"/>
          <a:stretch/>
        </p:blipFill>
        <p:spPr>
          <a:xfrm>
            <a:off x="4417200" y="1223640"/>
            <a:ext cx="2976840" cy="340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Einträge manuell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0" name="Textfeld 1"/>
          <p:cNvSpPr/>
          <p:nvPr/>
        </p:nvSpPr>
        <p:spPr>
          <a:xfrm>
            <a:off x="720720" y="1223640"/>
            <a:ext cx="72054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Work eintragen: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Import via BibTeX file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Import via DOI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1" name="Grafik 3" descr=""/>
          <p:cNvPicPr/>
          <p:nvPr/>
        </p:nvPicPr>
        <p:blipFill>
          <a:blip r:embed="rId1"/>
          <a:stretch/>
        </p:blipFill>
        <p:spPr>
          <a:xfrm>
            <a:off x="3568320" y="1355040"/>
            <a:ext cx="4570560" cy="1216080"/>
          </a:xfrm>
          <a:prstGeom prst="rect">
            <a:avLst/>
          </a:prstGeom>
          <a:ln w="0">
            <a:noFill/>
          </a:ln>
        </p:spPr>
      </p:pic>
      <p:pic>
        <p:nvPicPr>
          <p:cNvPr id="352" name="Grafik 10" descr=""/>
          <p:cNvPicPr/>
          <p:nvPr/>
        </p:nvPicPr>
        <p:blipFill>
          <a:blip r:embed="rId2"/>
          <a:stretch/>
        </p:blipFill>
        <p:spPr>
          <a:xfrm>
            <a:off x="3568320" y="2844360"/>
            <a:ext cx="4581360" cy="143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Einträge manuell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6" name="Textfeld 1"/>
          <p:cNvSpPr/>
          <p:nvPr/>
        </p:nvSpPr>
        <p:spPr>
          <a:xfrm>
            <a:off x="720720" y="1223640"/>
            <a:ext cx="72054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Work eintragen: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Vorausgefüllte Felder ergänzen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7" name="Grafik 5" descr=""/>
          <p:cNvPicPr/>
          <p:nvPr/>
        </p:nvPicPr>
        <p:blipFill>
          <a:blip r:embed="rId1"/>
          <a:stretch/>
        </p:blipFill>
        <p:spPr>
          <a:xfrm>
            <a:off x="4815720" y="985680"/>
            <a:ext cx="3110040" cy="3614400"/>
          </a:xfrm>
          <a:prstGeom prst="rect">
            <a:avLst/>
          </a:prstGeom>
          <a:ln w="0">
            <a:noFill/>
          </a:ln>
        </p:spPr>
      </p:pic>
      <p:sp>
        <p:nvSpPr>
          <p:cNvPr id="358" name="Rahmen 10"/>
          <p:cNvSpPr/>
          <p:nvPr/>
        </p:nvSpPr>
        <p:spPr>
          <a:xfrm>
            <a:off x="4203360" y="4282200"/>
            <a:ext cx="2562840" cy="45108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Einträge manuell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2" name="Textfeld 1"/>
          <p:cNvSpPr/>
          <p:nvPr/>
        </p:nvSpPr>
        <p:spPr>
          <a:xfrm>
            <a:off x="720720" y="1223640"/>
            <a:ext cx="72054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Work eintragen: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Ergebnis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Import via DOI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3" name="Grafik 3" descr=""/>
          <p:cNvPicPr/>
          <p:nvPr/>
        </p:nvPicPr>
        <p:blipFill>
          <a:blip r:embed="rId1"/>
          <a:stretch/>
        </p:blipFill>
        <p:spPr>
          <a:xfrm>
            <a:off x="863640" y="2179800"/>
            <a:ext cx="7558200" cy="2091600"/>
          </a:xfrm>
          <a:prstGeom prst="rect">
            <a:avLst/>
          </a:prstGeom>
          <a:ln w="0">
            <a:noFill/>
          </a:ln>
        </p:spPr>
      </p:pic>
      <p:sp>
        <p:nvSpPr>
          <p:cNvPr id="364" name="Rahmen 6"/>
          <p:cNvSpPr/>
          <p:nvPr/>
        </p:nvSpPr>
        <p:spPr>
          <a:xfrm>
            <a:off x="863640" y="3738960"/>
            <a:ext cx="1805760" cy="51372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Einträge automatisch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8" name="Textfeld 1"/>
          <p:cNvSpPr/>
          <p:nvPr/>
        </p:nvSpPr>
        <p:spPr>
          <a:xfrm>
            <a:off x="720720" y="1223640"/>
            <a:ext cx="720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Beispiele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9" name="Grafik 4" descr=""/>
          <p:cNvPicPr/>
          <p:nvPr/>
        </p:nvPicPr>
        <p:blipFill>
          <a:blip r:embed="rId1"/>
          <a:stretch/>
        </p:blipFill>
        <p:spPr>
          <a:xfrm>
            <a:off x="4230720" y="951480"/>
            <a:ext cx="3695400" cy="3702960"/>
          </a:xfrm>
          <a:prstGeom prst="rect">
            <a:avLst/>
          </a:prstGeom>
          <a:ln w="0">
            <a:noFill/>
          </a:ln>
        </p:spPr>
      </p:pic>
      <p:sp>
        <p:nvSpPr>
          <p:cNvPr id="370" name="Rahmen 6"/>
          <p:cNvSpPr/>
          <p:nvPr/>
        </p:nvSpPr>
        <p:spPr>
          <a:xfrm>
            <a:off x="4212720" y="1720440"/>
            <a:ext cx="936360" cy="38808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71" name="Rahmen 9"/>
          <p:cNvSpPr/>
          <p:nvPr/>
        </p:nvSpPr>
        <p:spPr>
          <a:xfrm>
            <a:off x="4212720" y="2532240"/>
            <a:ext cx="936360" cy="38808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72" name="Rahmen 10"/>
          <p:cNvSpPr/>
          <p:nvPr/>
        </p:nvSpPr>
        <p:spPr>
          <a:xfrm>
            <a:off x="4212720" y="4295520"/>
            <a:ext cx="936360" cy="38808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Einträge automatisch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6" name="Textfeld 1"/>
          <p:cNvSpPr/>
          <p:nvPr/>
        </p:nvSpPr>
        <p:spPr>
          <a:xfrm>
            <a:off x="720720" y="1223640"/>
            <a:ext cx="7205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Trusted Parties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7" name="Grafik 3" descr=""/>
          <p:cNvPicPr/>
          <p:nvPr/>
        </p:nvPicPr>
        <p:blipFill>
          <a:blip r:embed="rId1"/>
          <a:stretch/>
        </p:blipFill>
        <p:spPr>
          <a:xfrm>
            <a:off x="2926080" y="1271880"/>
            <a:ext cx="5109480" cy="2919960"/>
          </a:xfrm>
          <a:prstGeom prst="rect">
            <a:avLst/>
          </a:prstGeom>
          <a:ln w="0">
            <a:noFill/>
          </a:ln>
        </p:spPr>
      </p:pic>
      <p:pic>
        <p:nvPicPr>
          <p:cNvPr id="378" name="Grafik 7" descr=""/>
          <p:cNvPicPr/>
          <p:nvPr/>
        </p:nvPicPr>
        <p:blipFill>
          <a:blip r:embed="rId2"/>
          <a:stretch/>
        </p:blipFill>
        <p:spPr>
          <a:xfrm>
            <a:off x="720720" y="2385360"/>
            <a:ext cx="1846440" cy="2214720"/>
          </a:xfrm>
          <a:prstGeom prst="rect">
            <a:avLst/>
          </a:prstGeom>
          <a:ln w="0">
            <a:noFill/>
          </a:ln>
        </p:spPr>
      </p:pic>
      <p:sp>
        <p:nvSpPr>
          <p:cNvPr id="379" name="Rahmen 13"/>
          <p:cNvSpPr/>
          <p:nvPr/>
        </p:nvSpPr>
        <p:spPr>
          <a:xfrm>
            <a:off x="638280" y="3585600"/>
            <a:ext cx="1243440" cy="33444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Einträge automatisch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3" name="Textfeld 1"/>
          <p:cNvSpPr/>
          <p:nvPr/>
        </p:nvSpPr>
        <p:spPr>
          <a:xfrm>
            <a:off x="720720" y="1223640"/>
            <a:ext cx="72054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Mail über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neuen Eintrag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4" name="Grafik 4" descr=""/>
          <p:cNvPicPr/>
          <p:nvPr/>
        </p:nvPicPr>
        <p:blipFill>
          <a:blip r:embed="rId1"/>
          <a:stretch/>
        </p:blipFill>
        <p:spPr>
          <a:xfrm>
            <a:off x="2351880" y="1278720"/>
            <a:ext cx="6154920" cy="275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ORCID.ORG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32" name="Grafik 6" descr=""/>
          <p:cNvPicPr/>
          <p:nvPr/>
        </p:nvPicPr>
        <p:blipFill>
          <a:blip r:embed="rId1"/>
          <a:stretch/>
        </p:blipFill>
        <p:spPr>
          <a:xfrm>
            <a:off x="960120" y="1065600"/>
            <a:ext cx="6747840" cy="360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8" name="Textfeld 1"/>
          <p:cNvSpPr/>
          <p:nvPr/>
        </p:nvSpPr>
        <p:spPr>
          <a:xfrm>
            <a:off x="720720" y="1223640"/>
            <a:ext cx="7205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Vielen Dank!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am GEOMAR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6" name="Textfeld 1"/>
          <p:cNvSpPr/>
          <p:nvPr/>
        </p:nvSpPr>
        <p:spPr>
          <a:xfrm>
            <a:off x="1312920" y="1379520"/>
            <a:ext cx="7288920" cy="29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Implementierung: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Nutzung im instutionellen Repository (https://oceanrep.geomar.de),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Software Eprints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Plugin ORCID Support (Stufe 1)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ORCID Support Advance (Stufe 2) in Arbeit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5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(https://wiki.eprints.org/w/ORCID_Support)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am GEOMAR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40" name="Grafik 3" descr=""/>
          <p:cNvPicPr/>
          <p:nvPr/>
        </p:nvPicPr>
        <p:blipFill>
          <a:blip r:embed="rId1"/>
          <a:stretch/>
        </p:blipFill>
        <p:spPr>
          <a:xfrm>
            <a:off x="3101040" y="951480"/>
            <a:ext cx="4182840" cy="3632760"/>
          </a:xfrm>
          <a:prstGeom prst="rect">
            <a:avLst/>
          </a:prstGeom>
          <a:ln w="0">
            <a:noFill/>
          </a:ln>
        </p:spPr>
      </p:pic>
      <p:sp>
        <p:nvSpPr>
          <p:cNvPr id="241" name="Textfeld 1"/>
          <p:cNvSpPr/>
          <p:nvPr/>
        </p:nvSpPr>
        <p:spPr>
          <a:xfrm>
            <a:off x="663480" y="1434240"/>
            <a:ext cx="1768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Nutzung im OceanRep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Textfeld 1"/>
          <p:cNvSpPr/>
          <p:nvPr/>
        </p:nvSpPr>
        <p:spPr>
          <a:xfrm>
            <a:off x="1983960" y="1487880"/>
            <a:ext cx="18324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pic>
        <p:nvPicPr>
          <p:cNvPr id="245" name="Grafik 4" descr=""/>
          <p:cNvPicPr/>
          <p:nvPr/>
        </p:nvPicPr>
        <p:blipFill>
          <a:blip r:embed="rId1"/>
          <a:stretch/>
        </p:blipFill>
        <p:spPr>
          <a:xfrm>
            <a:off x="4365360" y="1082160"/>
            <a:ext cx="4035240" cy="3279240"/>
          </a:xfrm>
          <a:prstGeom prst="rect">
            <a:avLst/>
          </a:prstGeom>
          <a:ln w="0">
            <a:noFill/>
          </a:ln>
        </p:spPr>
      </p:pic>
      <p:sp>
        <p:nvSpPr>
          <p:cNvPr id="246" name="Rechteck 4"/>
          <p:cNvSpPr/>
          <p:nvPr/>
        </p:nvSpPr>
        <p:spPr>
          <a:xfrm>
            <a:off x="557640" y="1292400"/>
            <a:ext cx="331164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ff0000"/>
                </a:solidFill>
                <a:latin typeface="Arial"/>
                <a:ea typeface="DejaVu Sans"/>
              </a:rPr>
              <a:t>Stufe 1: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Anzeige der ORCID bei den Artikeln, aber noch nicht die API Nutzung und ORCID Zustimmung der Nutzer.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Ablauf: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"/>
              <a:tabLst>
                <a:tab algn="l" pos="4572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Import via DOI mit neuer orcid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"/>
              <a:tabLst>
                <a:tab algn="l" pos="4572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Anfrage Bibliothek an user wg. Nutzung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"/>
              <a:tabLst>
                <a:tab algn="l" pos="4572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Hinterlegung in Eprints und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"/>
              <a:tabLst>
                <a:tab algn="l" pos="4572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Speicherung in der Vorschlagsliste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"/>
              <a:tabLst>
                <a:tab algn="l" pos="45720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Für alte Einträge: updates über die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marL="457200" defTabSz="914400">
              <a:lnSpc>
                <a:spcPct val="100000"/>
              </a:lnSpc>
              <a:tabLst>
                <a:tab algn="l" pos="4572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Datenbank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AK PID | 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0" name="Textfeld 1"/>
          <p:cNvSpPr/>
          <p:nvPr/>
        </p:nvSpPr>
        <p:spPr>
          <a:xfrm>
            <a:off x="1983960" y="1487880"/>
            <a:ext cx="18324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251" name="Textfeld 2"/>
          <p:cNvSpPr/>
          <p:nvPr/>
        </p:nvSpPr>
        <p:spPr>
          <a:xfrm>
            <a:off x="609120" y="1373040"/>
            <a:ext cx="3962160" cy="21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ff0000"/>
                </a:solidFill>
                <a:latin typeface="Arial"/>
                <a:ea typeface="DejaVu Sans"/>
              </a:rPr>
              <a:t>Stufe 2: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erlaubt API Nutzung (direkte Kommunikation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von Eprints und Orcid)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Ablauf: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Þ"/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Nicht die Bibliothek sondern Nutzer trägt ORCID in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	</a:t>
            </a: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OceanRep ein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Þ"/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Eprints als trusted organisation;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Þ"/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direkte Weitergabe von OceanRep an ORCID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Þ"/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direktes Eintragen der Affiliation bei ORCID (einheitlicher Name des Instituts)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2" name="Picture 10" descr="Bildschirmfoto 2018-10-25 um 14.54.58.png"/>
          <p:cNvPicPr/>
          <p:nvPr/>
        </p:nvPicPr>
        <p:blipFill>
          <a:blip r:embed="rId1"/>
          <a:stretch/>
        </p:blipFill>
        <p:spPr>
          <a:xfrm>
            <a:off x="4754160" y="1271880"/>
            <a:ext cx="3732840" cy="2567160"/>
          </a:xfrm>
          <a:prstGeom prst="rect">
            <a:avLst/>
          </a:prstGeom>
          <a:ln w="12700">
            <a:solidFill>
              <a:srgbClr val="005d9d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11280" y="4840200"/>
            <a:ext cx="615492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611280" y="141480"/>
            <a:ext cx="5363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in OceanRep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611280" y="951480"/>
            <a:ext cx="7740720" cy="34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61920" defTabSz="914400">
              <a:lnSpc>
                <a:spcPct val="15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6" name="Textfeld 1"/>
          <p:cNvSpPr/>
          <p:nvPr/>
        </p:nvSpPr>
        <p:spPr>
          <a:xfrm>
            <a:off x="720720" y="1223640"/>
            <a:ext cx="732168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2019: 177 Personen mit ORCID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2021: 316 Personen mit ORCID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  <a:ea typeface="DejaVu Sans"/>
              </a:rPr>
              <a:t>Aktuell: 433 Personen mit ORCID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3"/>
          <p:cNvSpPr/>
          <p:nvPr/>
        </p:nvSpPr>
        <p:spPr>
          <a:xfrm>
            <a:off x="611280" y="4840200"/>
            <a:ext cx="615456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Arial"/>
                <a:ea typeface="Arial"/>
              </a:rPr>
              <a:t>FH Kiel | 31.05.2024 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CustomShape 14"/>
          <p:cNvSpPr/>
          <p:nvPr/>
        </p:nvSpPr>
        <p:spPr>
          <a:xfrm>
            <a:off x="611280" y="141480"/>
            <a:ext cx="536328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rgbClr val="5ec5ed"/>
                </a:solidFill>
                <a:latin typeface="Arial"/>
                <a:ea typeface="DejaVu Sans"/>
              </a:rPr>
              <a:t>ORCID Profil 1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CustomShape 15"/>
          <p:cNvSpPr/>
          <p:nvPr/>
        </p:nvSpPr>
        <p:spPr>
          <a:xfrm>
            <a:off x="611280" y="951480"/>
            <a:ext cx="7740360" cy="340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0" name="Textfeld 6"/>
          <p:cNvSpPr/>
          <p:nvPr/>
        </p:nvSpPr>
        <p:spPr>
          <a:xfrm>
            <a:off x="720720" y="1223640"/>
            <a:ext cx="1118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1" name="Grafik 278" descr=""/>
          <p:cNvPicPr/>
          <p:nvPr/>
        </p:nvPicPr>
        <p:blipFill>
          <a:blip r:embed="rId1"/>
          <a:stretch/>
        </p:blipFill>
        <p:spPr>
          <a:xfrm>
            <a:off x="2164680" y="951480"/>
            <a:ext cx="6275520" cy="3708720"/>
          </a:xfrm>
          <a:prstGeom prst="rect">
            <a:avLst/>
          </a:prstGeom>
          <a:ln w="0">
            <a:noFill/>
          </a:ln>
        </p:spPr>
      </p:pic>
      <p:sp>
        <p:nvSpPr>
          <p:cNvPr id="262" name="Textfeld 279"/>
          <p:cNvSpPr/>
          <p:nvPr/>
        </p:nvSpPr>
        <p:spPr>
          <a:xfrm>
            <a:off x="560160" y="1031760"/>
            <a:ext cx="1393200" cy="77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Beispiel für komplette Angaben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feil: nach rechts 5"/>
          <p:cNvSpPr/>
          <p:nvPr/>
        </p:nvSpPr>
        <p:spPr>
          <a:xfrm>
            <a:off x="1759680" y="1922040"/>
            <a:ext cx="1928520" cy="94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520" bIns="25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4" name="Pfeil: nach rechts 12"/>
          <p:cNvSpPr/>
          <p:nvPr/>
        </p:nvSpPr>
        <p:spPr>
          <a:xfrm>
            <a:off x="1759680" y="3063240"/>
            <a:ext cx="1928520" cy="94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520" bIns="25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5" name="Pfeil: nach rechts 13"/>
          <p:cNvSpPr/>
          <p:nvPr/>
        </p:nvSpPr>
        <p:spPr>
          <a:xfrm>
            <a:off x="1759680" y="4204800"/>
            <a:ext cx="1928520" cy="94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520" bIns="25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Geomar_Praes_169_PPT2007-alt-e</Template>
  <TotalTime>2</TotalTime>
  <Application>Collabora_Office/23.05.9.4$Linux_X86_64 LibreOffice_project/058ade62ea47bb84525b21a21df73c86ec4a363f</Application>
  <AppVersion>15.0000</AppVersion>
  <Words>549</Words>
  <Paragraphs>180</Paragraphs>
  <Company>GEOMAR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2021-02-17T14:59:11Z</dcterms:created>
  <dc:creator>Kunze, Rüdiger</dc:creator>
  <dc:description>Template: 2011-11-17</dc:description>
  <dc:language>de-DE</dc:language>
  <cp:lastModifiedBy/>
  <dcterms:modified xsi:type="dcterms:W3CDTF">2024-05-30T07:38:55Z</dcterms:modified>
  <cp:revision>172</cp:revision>
  <dc:subject/>
  <dc:title>Portfolio of GEOMAR  IT-Services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2</vt:r8>
  </property>
  <property fmtid="{D5CDD505-2E9C-101B-9397-08002B2CF9AE}" pid="7" name="PresentationFormat">
    <vt:lpwstr>Benutzerdefiniert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31</vt:r8>
  </property>
</Properties>
</file>